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133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79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5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81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7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14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24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24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8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5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6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75D4-741B-4122-9E92-946048633F07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EAC5-0B7A-44B7-A8DE-BA4C05004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45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628384" cy="5040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ООО «</a:t>
            </a:r>
            <a:r>
              <a:rPr lang="ru-RU" sz="1800" dirty="0" err="1" smtClean="0"/>
              <a:t>ЖилКомТеплоЭнерго</a:t>
            </a:r>
            <a:r>
              <a:rPr lang="ru-RU" sz="1800" dirty="0" smtClean="0"/>
              <a:t>» ( ООО «</a:t>
            </a:r>
            <a:r>
              <a:rPr lang="ru-RU" sz="1800" dirty="0" err="1" smtClean="0"/>
              <a:t>ЖКТЭ</a:t>
            </a:r>
            <a:r>
              <a:rPr lang="ru-RU" sz="1800" dirty="0" smtClean="0"/>
              <a:t>»)</a:t>
            </a: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051702" y="144413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Водоотведение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9152" y="551579"/>
            <a:ext cx="86594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Гарантирующая организация по водоотведению </a:t>
            </a:r>
          </a:p>
          <a:p>
            <a:pPr algn="ctr"/>
            <a:r>
              <a:rPr lang="ru-RU" sz="1200" dirty="0" smtClean="0"/>
              <a:t>(Постановление Администрации МО «</a:t>
            </a:r>
            <a:r>
              <a:rPr lang="ru-RU" sz="1200" dirty="0" err="1" smtClean="0"/>
              <a:t>Муринское</a:t>
            </a:r>
            <a:r>
              <a:rPr lang="ru-RU" sz="1200" dirty="0" smtClean="0"/>
              <a:t> сельское поселение» от 10. 03. 2017 г. № 58</a:t>
            </a:r>
          </a:p>
          <a:p>
            <a:pPr algn="ctr"/>
            <a:r>
              <a:rPr lang="ru-RU" sz="1200" dirty="0" smtClean="0"/>
              <a:t> (на территории ограниченной линией железной дороги СПб-Приозерск, автомобильной дороги Шоссе в </a:t>
            </a:r>
            <a:r>
              <a:rPr lang="ru-RU" sz="1200" dirty="0" err="1" smtClean="0"/>
              <a:t>Лаврики</a:t>
            </a:r>
            <a:r>
              <a:rPr lang="ru-RU" sz="1200" dirty="0" smtClean="0"/>
              <a:t> от </a:t>
            </a:r>
            <a:r>
              <a:rPr lang="ru-RU" sz="1200" dirty="0" err="1" smtClean="0"/>
              <a:t>д.74</a:t>
            </a:r>
            <a:r>
              <a:rPr lang="ru-RU" sz="1200" dirty="0" smtClean="0"/>
              <a:t>, </a:t>
            </a:r>
            <a:r>
              <a:rPr lang="ru-RU" sz="1200" dirty="0" err="1" smtClean="0"/>
              <a:t>кор.1</a:t>
            </a:r>
            <a:r>
              <a:rPr lang="ru-RU" sz="1200" dirty="0" smtClean="0"/>
              <a:t> </a:t>
            </a:r>
          </a:p>
          <a:p>
            <a:pPr algn="ctr"/>
            <a:r>
              <a:rPr lang="ru-RU" sz="1200" dirty="0" smtClean="0"/>
              <a:t>до железнодорожного переезда в д. </a:t>
            </a:r>
            <a:r>
              <a:rPr lang="ru-RU" sz="1200" dirty="0" err="1" smtClean="0"/>
              <a:t>Лаврики</a:t>
            </a:r>
            <a:r>
              <a:rPr lang="ru-RU" sz="1200" dirty="0" smtClean="0"/>
              <a:t> и границей земельного участка с кадастровым номером 47:076:0722001:70))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642212" y="1732230"/>
            <a:ext cx="3318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Потребители </a:t>
            </a:r>
            <a:r>
              <a:rPr lang="ru-RU" sz="1200" dirty="0" err="1" smtClean="0"/>
              <a:t>Муринского</a:t>
            </a:r>
            <a:r>
              <a:rPr lang="ru-RU" sz="1200" dirty="0" smtClean="0"/>
              <a:t> сельского поселения ЛО: </a:t>
            </a:r>
          </a:p>
          <a:p>
            <a:r>
              <a:rPr lang="ru-RU" sz="1200" dirty="0" smtClean="0"/>
              <a:t> -   управляющие компании , </a:t>
            </a:r>
            <a:r>
              <a:rPr lang="ru-RU" sz="1200" dirty="0" err="1" smtClean="0"/>
              <a:t>ТСЖ</a:t>
            </a:r>
            <a:r>
              <a:rPr lang="ru-RU" sz="1200" dirty="0" smtClean="0"/>
              <a:t> (население)</a:t>
            </a:r>
          </a:p>
          <a:p>
            <a:r>
              <a:rPr lang="ru-RU" sz="1200" dirty="0" smtClean="0"/>
              <a:t>-    бюджетные организации</a:t>
            </a:r>
          </a:p>
          <a:p>
            <a:pPr marL="171450" indent="-171450">
              <a:buFontTx/>
              <a:buChar char="-"/>
            </a:pPr>
            <a:r>
              <a:rPr lang="ru-RU" sz="1200" dirty="0" smtClean="0"/>
              <a:t>иные потребители 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43808" y="2042559"/>
            <a:ext cx="2116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Очистка сточных вод +</a:t>
            </a:r>
          </a:p>
          <a:p>
            <a:pPr algn="ctr"/>
            <a:r>
              <a:rPr lang="ru-RU" sz="1000" dirty="0" smtClean="0"/>
              <a:t>  затраты по сетям и КОС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1570116" y="3085735"/>
            <a:ext cx="16822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Затраты  ООО «</a:t>
            </a:r>
            <a:r>
              <a:rPr lang="ru-RU" sz="1200" dirty="0" err="1" smtClean="0"/>
              <a:t>ЖКТЭ</a:t>
            </a:r>
            <a:r>
              <a:rPr lang="ru-RU" sz="1200" dirty="0" smtClean="0"/>
              <a:t>»: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156176" y="3140968"/>
            <a:ext cx="2855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Тарифы ООО «</a:t>
            </a:r>
            <a:r>
              <a:rPr lang="ru-RU" sz="1200" dirty="0" err="1" smtClean="0"/>
              <a:t>ЖКТЭ</a:t>
            </a:r>
            <a:r>
              <a:rPr lang="ru-RU" sz="1200" dirty="0" smtClean="0"/>
              <a:t>» на 2018 год</a:t>
            </a:r>
          </a:p>
          <a:p>
            <a:r>
              <a:rPr lang="ru-RU" sz="1200" dirty="0" smtClean="0"/>
              <a:t> (Приказ </a:t>
            </a:r>
            <a:r>
              <a:rPr lang="ru-RU" sz="1200" dirty="0" err="1" smtClean="0"/>
              <a:t>ЛенРТК</a:t>
            </a:r>
            <a:r>
              <a:rPr lang="ru-RU" sz="1200" dirty="0" smtClean="0"/>
              <a:t> от 17.11.2017 № 208-п):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156176" y="3649703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Прочие: </a:t>
            </a:r>
          </a:p>
          <a:p>
            <a:r>
              <a:rPr lang="ru-RU" sz="1200" dirty="0" err="1" smtClean="0"/>
              <a:t>1п</a:t>
            </a:r>
            <a:r>
              <a:rPr lang="ru-RU" sz="1200" dirty="0" smtClean="0"/>
              <a:t>. -43,17 </a:t>
            </a:r>
            <a:r>
              <a:rPr lang="ru-RU" sz="1200" dirty="0" err="1" smtClean="0"/>
              <a:t>руб</a:t>
            </a:r>
            <a:r>
              <a:rPr lang="ru-RU" sz="1200" dirty="0" smtClean="0"/>
              <a:t>/</a:t>
            </a:r>
            <a:r>
              <a:rPr lang="ru-RU" sz="1200" dirty="0" err="1" smtClean="0"/>
              <a:t>м3</a:t>
            </a:r>
            <a:r>
              <a:rPr lang="ru-RU" sz="1200" dirty="0" smtClean="0"/>
              <a:t> ( 50,94)  </a:t>
            </a:r>
          </a:p>
          <a:p>
            <a:r>
              <a:rPr lang="ru-RU" sz="1200" dirty="0" err="1" smtClean="0"/>
              <a:t>2п</a:t>
            </a:r>
            <a:r>
              <a:rPr lang="ru-RU" sz="1200" dirty="0" smtClean="0"/>
              <a:t>.- 44,59 </a:t>
            </a:r>
            <a:r>
              <a:rPr lang="ru-RU" sz="1200" dirty="0" err="1" smtClean="0"/>
              <a:t>руб</a:t>
            </a:r>
            <a:r>
              <a:rPr lang="ru-RU" sz="1200" dirty="0" smtClean="0"/>
              <a:t>/</a:t>
            </a:r>
            <a:r>
              <a:rPr lang="ru-RU" sz="1200" dirty="0" err="1" smtClean="0"/>
              <a:t>м3</a:t>
            </a:r>
            <a:r>
              <a:rPr lang="ru-RU" sz="1200" dirty="0" smtClean="0"/>
              <a:t> (52,62) рост 3,3%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156176" y="4381355"/>
            <a:ext cx="2930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   Население: </a:t>
            </a:r>
          </a:p>
          <a:p>
            <a:r>
              <a:rPr lang="ru-RU" sz="1200" dirty="0" smtClean="0"/>
              <a:t> (Приказ </a:t>
            </a:r>
            <a:r>
              <a:rPr lang="ru-RU" sz="1200" dirty="0" err="1" smtClean="0"/>
              <a:t>ЛенРТК</a:t>
            </a:r>
            <a:r>
              <a:rPr lang="ru-RU" sz="1200" dirty="0" smtClean="0"/>
              <a:t> от 19.12.2017 № 512- </a:t>
            </a:r>
            <a:r>
              <a:rPr lang="ru-RU" sz="1200" dirty="0" err="1" smtClean="0"/>
              <a:t>пн</a:t>
            </a:r>
            <a:r>
              <a:rPr lang="ru-RU" sz="1200" dirty="0" smtClean="0"/>
              <a:t>)</a:t>
            </a:r>
          </a:p>
          <a:p>
            <a:r>
              <a:rPr lang="ru-RU" sz="1200" dirty="0" err="1" smtClean="0"/>
              <a:t>1п</a:t>
            </a:r>
            <a:r>
              <a:rPr lang="ru-RU" sz="1200" dirty="0" smtClean="0"/>
              <a:t>. -43,17 </a:t>
            </a:r>
            <a:r>
              <a:rPr lang="ru-RU" sz="1200" dirty="0" err="1" smtClean="0"/>
              <a:t>руб</a:t>
            </a:r>
            <a:r>
              <a:rPr lang="ru-RU" sz="1200" dirty="0" smtClean="0"/>
              <a:t>/</a:t>
            </a:r>
            <a:r>
              <a:rPr lang="ru-RU" sz="1200" dirty="0" err="1" smtClean="0"/>
              <a:t>м3</a:t>
            </a:r>
            <a:r>
              <a:rPr lang="ru-RU" sz="1200" dirty="0" smtClean="0"/>
              <a:t> ( 50,94)  </a:t>
            </a:r>
          </a:p>
          <a:p>
            <a:r>
              <a:rPr lang="ru-RU" sz="1200" dirty="0" err="1" smtClean="0"/>
              <a:t>2п</a:t>
            </a:r>
            <a:r>
              <a:rPr lang="ru-RU" sz="1200" dirty="0" smtClean="0"/>
              <a:t>.- 44,59 </a:t>
            </a:r>
            <a:r>
              <a:rPr lang="ru-RU" sz="1200" dirty="0" err="1" smtClean="0"/>
              <a:t>руб</a:t>
            </a:r>
            <a:r>
              <a:rPr lang="ru-RU" sz="1200" dirty="0" smtClean="0"/>
              <a:t>/</a:t>
            </a:r>
            <a:r>
              <a:rPr lang="ru-RU" sz="1200" dirty="0" err="1" smtClean="0"/>
              <a:t>м3</a:t>
            </a:r>
            <a:r>
              <a:rPr lang="ru-RU" sz="1200" dirty="0" smtClean="0"/>
              <a:t> (52,62) рост 3,3%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549642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- Аренда имущества 11 444,88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- расходы на оплату работ сторонними организациями  560,31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- расходы на оплату труда – 2854,69 тыс. руб.</a:t>
            </a:r>
          </a:p>
          <a:p>
            <a:r>
              <a:rPr lang="ru-RU" sz="1200" dirty="0" smtClean="0"/>
              <a:t>- </a:t>
            </a:r>
            <a:r>
              <a:rPr lang="ru-RU" sz="1200" dirty="0"/>
              <a:t>амортизация – 26,71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r>
              <a:rPr lang="ru-RU" sz="1200" dirty="0"/>
              <a:t>- реагенты – 1650,18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0192" y="5445224"/>
            <a:ext cx="2289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Справочно</a:t>
            </a:r>
            <a:r>
              <a:rPr lang="ru-RU" sz="1200" dirty="0" smtClean="0"/>
              <a:t>: тарифы на 2017 год </a:t>
            </a:r>
          </a:p>
          <a:p>
            <a:r>
              <a:rPr lang="ru-RU" sz="1200" dirty="0" smtClean="0"/>
              <a:t> ООО «</a:t>
            </a:r>
            <a:r>
              <a:rPr lang="ru-RU" sz="1200" dirty="0" err="1" smtClean="0"/>
              <a:t>ЖКТЭ</a:t>
            </a:r>
            <a:r>
              <a:rPr lang="ru-RU" sz="1200" dirty="0" smtClean="0"/>
              <a:t>» с 07.04.2017 : </a:t>
            </a:r>
          </a:p>
          <a:p>
            <a:r>
              <a:rPr lang="ru-RU" sz="1200" dirty="0" err="1" smtClean="0"/>
              <a:t>1п</a:t>
            </a:r>
            <a:r>
              <a:rPr lang="ru-RU" sz="1200" dirty="0" smtClean="0"/>
              <a:t>.-  43,17 </a:t>
            </a:r>
            <a:r>
              <a:rPr lang="ru-RU" sz="1200" dirty="0" err="1" smtClean="0"/>
              <a:t>руб</a:t>
            </a:r>
            <a:r>
              <a:rPr lang="ru-RU" sz="1200" dirty="0" smtClean="0"/>
              <a:t>/</a:t>
            </a:r>
            <a:r>
              <a:rPr lang="ru-RU" sz="1200" dirty="0" err="1" smtClean="0"/>
              <a:t>м3</a:t>
            </a:r>
            <a:r>
              <a:rPr lang="ru-RU" sz="1200" dirty="0" smtClean="0"/>
              <a:t> (50,94)</a:t>
            </a:r>
          </a:p>
          <a:p>
            <a:r>
              <a:rPr lang="ru-RU" sz="1200" dirty="0" err="1" smtClean="0"/>
              <a:t>2п</a:t>
            </a:r>
            <a:r>
              <a:rPr lang="ru-RU" sz="1200" dirty="0" smtClean="0"/>
              <a:t>. – 43,17 </a:t>
            </a:r>
            <a:r>
              <a:rPr lang="ru-RU" sz="1200" dirty="0" err="1" smtClean="0"/>
              <a:t>руб</a:t>
            </a:r>
            <a:r>
              <a:rPr lang="ru-RU" sz="1200" dirty="0" smtClean="0"/>
              <a:t>/</a:t>
            </a:r>
            <a:r>
              <a:rPr lang="ru-RU" sz="1200" dirty="0" err="1" smtClean="0"/>
              <a:t>м3</a:t>
            </a:r>
            <a:r>
              <a:rPr lang="ru-RU" sz="1200" dirty="0" smtClean="0"/>
              <a:t> (50,94)</a:t>
            </a:r>
            <a:endParaRPr lang="ru-RU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69152" y="1628800"/>
            <a:ext cx="15825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 </a:t>
            </a:r>
            <a:r>
              <a:rPr lang="ru-RU" sz="1600" dirty="0" smtClean="0"/>
              <a:t>(аренда от застройщика) </a:t>
            </a:r>
            <a:endParaRPr lang="ru-RU" sz="16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386335" y="1974314"/>
            <a:ext cx="29883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6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246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ООО «ЖилКомТеплоЭнерго» ( ООО «ЖКТЭ»)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«Управляющая компания «Мурино»</dc:title>
  <dc:creator>Ирина Викторовна Матюхо</dc:creator>
  <cp:lastModifiedBy>Людмила Николаевна Княжеская</cp:lastModifiedBy>
  <cp:revision>16</cp:revision>
  <cp:lastPrinted>2018-01-24T07:54:56Z</cp:lastPrinted>
  <dcterms:created xsi:type="dcterms:W3CDTF">2018-01-23T11:24:43Z</dcterms:created>
  <dcterms:modified xsi:type="dcterms:W3CDTF">2018-01-30T10:27:13Z</dcterms:modified>
</cp:coreProperties>
</file>