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303" r:id="rId3"/>
    <p:sldId id="294" r:id="rId4"/>
    <p:sldId id="304" r:id="rId5"/>
    <p:sldId id="307" r:id="rId6"/>
    <p:sldId id="311" r:id="rId7"/>
    <p:sldId id="312" r:id="rId8"/>
    <p:sldId id="313" r:id="rId9"/>
    <p:sldId id="314" r:id="rId10"/>
    <p:sldId id="316" r:id="rId11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A27E9D"/>
    <a:srgbClr val="9E75AB"/>
    <a:srgbClr val="008080"/>
    <a:srgbClr val="009999"/>
    <a:srgbClr val="00CC99"/>
    <a:srgbClr val="5F5F5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540" autoAdjust="0"/>
  </p:normalViewPr>
  <p:slideViewPr>
    <p:cSldViewPr>
      <p:cViewPr>
        <p:scale>
          <a:sx n="100" d="100"/>
          <a:sy n="100" d="100"/>
        </p:scale>
        <p:origin x="-1944" y="-8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68FD3-627B-45CA-A47A-87269D8E8688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785C0-C667-4B38-8AB0-0A9263147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85C0-C667-4B38-8AB0-0A9263147D9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3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85C0-C667-4B38-8AB0-0A9263147D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30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85C0-C667-4B38-8AB0-0A9263147D9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3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70888" y="3259835"/>
            <a:ext cx="1711960" cy="1287780"/>
          </a:xfrm>
          <a:custGeom>
            <a:avLst/>
            <a:gdLst/>
            <a:ahLst/>
            <a:cxnLst/>
            <a:rect l="l" t="t" r="r" b="b"/>
            <a:pathLst>
              <a:path w="1711960" h="1287779">
                <a:moveTo>
                  <a:pt x="0" y="1287780"/>
                </a:moveTo>
                <a:lnTo>
                  <a:pt x="1711452" y="1287780"/>
                </a:lnTo>
                <a:lnTo>
                  <a:pt x="1711452" y="0"/>
                </a:lnTo>
                <a:lnTo>
                  <a:pt x="0" y="0"/>
                </a:lnTo>
                <a:lnTo>
                  <a:pt x="0" y="1287780"/>
                </a:lnTo>
                <a:close/>
              </a:path>
            </a:pathLst>
          </a:custGeom>
          <a:solidFill>
            <a:srgbClr val="F8AD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337303" y="2403348"/>
            <a:ext cx="1711960" cy="2144395"/>
          </a:xfrm>
          <a:custGeom>
            <a:avLst/>
            <a:gdLst/>
            <a:ahLst/>
            <a:cxnLst/>
            <a:rect l="l" t="t" r="r" b="b"/>
            <a:pathLst>
              <a:path w="1711960" h="2144395">
                <a:moveTo>
                  <a:pt x="0" y="2144267"/>
                </a:moveTo>
                <a:lnTo>
                  <a:pt x="1711452" y="2144267"/>
                </a:lnTo>
                <a:lnTo>
                  <a:pt x="1711452" y="0"/>
                </a:lnTo>
                <a:lnTo>
                  <a:pt x="0" y="0"/>
                </a:lnTo>
                <a:lnTo>
                  <a:pt x="0" y="2144267"/>
                </a:lnTo>
                <a:close/>
              </a:path>
            </a:pathLst>
          </a:custGeom>
          <a:solidFill>
            <a:srgbClr val="017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903719" y="1376172"/>
            <a:ext cx="1711960" cy="3171825"/>
          </a:xfrm>
          <a:custGeom>
            <a:avLst/>
            <a:gdLst/>
            <a:ahLst/>
            <a:cxnLst/>
            <a:rect l="l" t="t" r="r" b="b"/>
            <a:pathLst>
              <a:path w="1711959" h="3171825">
                <a:moveTo>
                  <a:pt x="0" y="3171443"/>
                </a:moveTo>
                <a:lnTo>
                  <a:pt x="1711452" y="3171443"/>
                </a:lnTo>
                <a:lnTo>
                  <a:pt x="1711452" y="0"/>
                </a:lnTo>
                <a:lnTo>
                  <a:pt x="0" y="0"/>
                </a:lnTo>
                <a:lnTo>
                  <a:pt x="0" y="3171443"/>
                </a:lnTo>
                <a:close/>
              </a:path>
            </a:pathLst>
          </a:custGeom>
          <a:solidFill>
            <a:srgbClr val="23A0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42644" y="911352"/>
            <a:ext cx="0" cy="3636645"/>
          </a:xfrm>
          <a:custGeom>
            <a:avLst/>
            <a:gdLst/>
            <a:ahLst/>
            <a:cxnLst/>
            <a:rect l="l" t="t" r="r" b="b"/>
            <a:pathLst>
              <a:path h="3636645">
                <a:moveTo>
                  <a:pt x="0" y="36362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80160" y="454761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280160" y="4093464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280160" y="3639311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80160" y="318363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80160" y="272948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280160" y="227533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280160" y="1821179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280160" y="136550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280160" y="91135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342644" y="4547615"/>
            <a:ext cx="7701280" cy="0"/>
          </a:xfrm>
          <a:custGeom>
            <a:avLst/>
            <a:gdLst/>
            <a:ahLst/>
            <a:cxnLst/>
            <a:rect l="l" t="t" r="r" b="b"/>
            <a:pathLst>
              <a:path w="7701280">
                <a:moveTo>
                  <a:pt x="0" y="0"/>
                </a:moveTo>
                <a:lnTo>
                  <a:pt x="7700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342644" y="4547615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9059" y="4547615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477000" y="4547615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043416" y="4547615"/>
            <a:ext cx="0" cy="62865"/>
          </a:xfrm>
          <a:custGeom>
            <a:avLst/>
            <a:gdLst/>
            <a:ahLst/>
            <a:cxnLst/>
            <a:rect l="l" t="t" r="r" b="b"/>
            <a:pathLst>
              <a:path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47" y="2825184"/>
            <a:ext cx="9133152" cy="219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573" y="59181"/>
            <a:ext cx="8945245" cy="360045"/>
          </a:xfrm>
          <a:custGeom>
            <a:avLst/>
            <a:gdLst/>
            <a:ahLst/>
            <a:cxnLst/>
            <a:rect l="l" t="t" r="r" b="b"/>
            <a:pathLst>
              <a:path w="8945245" h="360045">
                <a:moveTo>
                  <a:pt x="8535019" y="0"/>
                </a:moveTo>
                <a:lnTo>
                  <a:pt x="0" y="0"/>
                </a:lnTo>
                <a:lnTo>
                  <a:pt x="0" y="360044"/>
                </a:lnTo>
                <a:lnTo>
                  <a:pt x="8944975" y="360044"/>
                </a:lnTo>
                <a:lnTo>
                  <a:pt x="8535019" y="0"/>
                </a:lnTo>
                <a:close/>
              </a:path>
            </a:pathLst>
          </a:custGeom>
          <a:solidFill>
            <a:srgbClr val="43BB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766" y="134493"/>
            <a:ext cx="83407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0329" y="1248536"/>
            <a:ext cx="5132705" cy="1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Liberation Sans Narrow"/>
                <a:cs typeface="Liberation Sans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9779" y="4955089"/>
            <a:ext cx="179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23"/>
          <p:cNvSpPr/>
          <p:nvPr/>
        </p:nvSpPr>
        <p:spPr>
          <a:xfrm>
            <a:off x="3387090" y="2768861"/>
            <a:ext cx="2343150" cy="2289060"/>
          </a:xfrm>
          <a:prstGeom prst="ellipse">
            <a:avLst/>
          </a:prstGeom>
          <a:solidFill>
            <a:schemeClr val="tx2">
              <a:lumMod val="20000"/>
              <a:lumOff val="80000"/>
              <a:alpha val="64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43" tIns="91422" rIns="182843" bIns="91422" rtlCol="0" anchor="ctr"/>
          <a:lstStyle/>
          <a:p>
            <a:pPr algn="ctr"/>
            <a:endParaRPr lang="en-US" sz="6400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679550"/>
            <a:ext cx="91440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1500" dirty="0" smtClean="0">
                <a:solidFill>
                  <a:srgbClr val="212F3F"/>
                </a:solidFill>
                <a:latin typeface="Garamond" pitchFamily="18" charset="0"/>
              </a:rPr>
              <a:t>Комитет по </a:t>
            </a:r>
            <a:r>
              <a:rPr lang="ru-RU" sz="1500" dirty="0" smtClean="0">
                <a:solidFill>
                  <a:srgbClr val="212F3F"/>
                </a:solidFill>
                <a:latin typeface="Garamond" pitchFamily="18" charset="0"/>
                <a:cs typeface="Narkisim" pitchFamily="34" charset="-79"/>
              </a:rPr>
              <a:t>тарифам</a:t>
            </a:r>
            <a:r>
              <a:rPr lang="ru-RU" sz="1500" dirty="0" smtClean="0">
                <a:solidFill>
                  <a:srgbClr val="212F3F"/>
                </a:solidFill>
                <a:latin typeface="Garamond" pitchFamily="18" charset="0"/>
              </a:rPr>
              <a:t> и ценовой политике Ленинградской области</a:t>
            </a:r>
            <a:endParaRPr lang="en-US" sz="1500" dirty="0">
              <a:solidFill>
                <a:srgbClr val="212F3F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6136" y="1435606"/>
            <a:ext cx="9144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3640836" y="2114550"/>
            <a:ext cx="1905000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39" tIns="45672" rIns="91339" bIns="45672"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Open Sans Ligh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50" y="209550"/>
            <a:ext cx="876300" cy="1002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3400425" y="3333750"/>
            <a:ext cx="2316480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1700" b="0" dirty="0" smtClean="0">
                <a:solidFill>
                  <a:srgbClr val="212F3F"/>
                </a:solidFill>
                <a:latin typeface="Garamond" pitchFamily="18" charset="0"/>
              </a:rPr>
              <a:t>Новый порядок раскрытия информации в форме электронного документа</a:t>
            </a:r>
          </a:p>
          <a:p>
            <a:pPr algn="ctr"/>
            <a:endParaRPr lang="en-US" sz="1700" dirty="0">
              <a:solidFill>
                <a:srgbClr val="212F3F"/>
              </a:solidFill>
              <a:latin typeface="Garamond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240" y="2281452"/>
            <a:ext cx="91440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i="1" dirty="0" smtClean="0">
                <a:solidFill>
                  <a:srgbClr val="212F3F"/>
                </a:solidFill>
                <a:latin typeface="Garamond" pitchFamily="18" charset="0"/>
              </a:rPr>
              <a:t>Семинар на тему </a:t>
            </a:r>
            <a:r>
              <a:rPr lang="en-US" i="1" dirty="0" smtClean="0">
                <a:solidFill>
                  <a:srgbClr val="212F3F"/>
                </a:solidFill>
                <a:latin typeface="Garamond" pitchFamily="18" charset="0"/>
              </a:rPr>
              <a:t>:</a:t>
            </a:r>
            <a:endParaRPr lang="en-US" i="1" dirty="0">
              <a:solidFill>
                <a:srgbClr val="212F3F"/>
              </a:solidFill>
              <a:latin typeface="Garamond" pitchFamily="18" charset="0"/>
            </a:endParaRPr>
          </a:p>
        </p:txBody>
      </p:sp>
      <p:cxnSp>
        <p:nvCxnSpPr>
          <p:cNvPr id="25" name="Google Shape;104;p14"/>
          <p:cNvCxnSpPr/>
          <p:nvPr/>
        </p:nvCxnSpPr>
        <p:spPr>
          <a:xfrm>
            <a:off x="381000" y="711013"/>
            <a:ext cx="3581400" cy="0"/>
          </a:xfrm>
          <a:prstGeom prst="straightConnector1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9" name="Google Shape;104;p14"/>
          <p:cNvCxnSpPr/>
          <p:nvPr/>
        </p:nvCxnSpPr>
        <p:spPr>
          <a:xfrm>
            <a:off x="5181600" y="710826"/>
            <a:ext cx="3657600" cy="0"/>
          </a:xfrm>
          <a:prstGeom prst="straightConnector1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8939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339;p30"/>
          <p:cNvSpPr/>
          <p:nvPr/>
        </p:nvSpPr>
        <p:spPr>
          <a:xfrm>
            <a:off x="100533" y="1201368"/>
            <a:ext cx="3443033" cy="34277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" name="Google Shape;225;p21"/>
          <p:cNvSpPr txBox="1">
            <a:spLocks noGrp="1"/>
          </p:cNvSpPr>
          <p:nvPr>
            <p:ph type="title"/>
          </p:nvPr>
        </p:nvSpPr>
        <p:spPr>
          <a:xfrm>
            <a:off x="0" y="361950"/>
            <a:ext cx="9143999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u="sng" dirty="0" smtClean="0">
                <a:solidFill>
                  <a:schemeClr val="tx1"/>
                </a:solidFill>
              </a:rPr>
              <a:t>Спасибо за внимание!</a:t>
            </a:r>
            <a:endParaRPr sz="2500" u="sng" dirty="0">
              <a:solidFill>
                <a:schemeClr val="tx1"/>
              </a:solidFill>
            </a:endParaRPr>
          </a:p>
        </p:txBody>
      </p:sp>
      <p:pic>
        <p:nvPicPr>
          <p:cNvPr id="5" name="Google Shape;22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402264"/>
            <a:ext cx="3034500" cy="3034500"/>
          </a:xfrm>
          <a:prstGeom prst="ellips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Google Shape;331;p37"/>
          <p:cNvSpPr txBox="1">
            <a:spLocks/>
          </p:cNvSpPr>
          <p:nvPr/>
        </p:nvSpPr>
        <p:spPr>
          <a:xfrm>
            <a:off x="4343400" y="1428750"/>
            <a:ext cx="5571300" cy="1153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>
              <a:defRPr sz="1600" b="0" i="0">
                <a:solidFill>
                  <a:schemeClr val="tx1"/>
                </a:solidFill>
                <a:latin typeface="Liberation Sans Narrow"/>
                <a:ea typeface="+mn-ea"/>
                <a:cs typeface="Liberation Sans Narrow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600"/>
              </a:spcBef>
            </a:pPr>
            <a:r>
              <a:rPr lang="ru-RU" sz="2400" b="1" kern="0" dirty="0" smtClean="0"/>
              <a:t>Есть вопросы? </a:t>
            </a:r>
            <a:endParaRPr lang="en-US" sz="2400" kern="0" dirty="0" smtClean="0"/>
          </a:p>
          <a:p>
            <a:pPr algn="l" rtl="0">
              <a:spcBef>
                <a:spcPts val="10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kern="0" dirty="0" smtClean="0"/>
              <a:t>Можете обратится к нам </a:t>
            </a:r>
            <a:r>
              <a:rPr lang="en-US" sz="2400" kern="0" dirty="0" smtClean="0"/>
              <a:t>:</a:t>
            </a:r>
          </a:p>
        </p:txBody>
      </p:sp>
      <p:sp>
        <p:nvSpPr>
          <p:cNvPr id="9" name="Oval 46">
            <a:extLst>
              <a:ext uri="{FF2B5EF4-FFF2-40B4-BE49-F238E27FC236}">
                <a16:creationId xmlns="" xmlns:a16="http://schemas.microsoft.com/office/drawing/2014/main" id="{8E43302F-702D-436D-8265-DC40F022A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5085" y="2582453"/>
            <a:ext cx="735192" cy="74120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47">
            <a:extLst>
              <a:ext uri="{FF2B5EF4-FFF2-40B4-BE49-F238E27FC236}">
                <a16:creationId xmlns="" xmlns:a16="http://schemas.microsoft.com/office/drawing/2014/main" id="{EEB042CD-C728-421D-8FB0-174E7F0C1FA9}"/>
              </a:ext>
            </a:extLst>
          </p:cNvPr>
          <p:cNvSpPr>
            <a:spLocks/>
          </p:cNvSpPr>
          <p:nvPr/>
        </p:nvSpPr>
        <p:spPr bwMode="auto">
          <a:xfrm>
            <a:off x="3835566" y="2752034"/>
            <a:ext cx="419129" cy="390785"/>
          </a:xfrm>
          <a:custGeom>
            <a:avLst/>
            <a:gdLst>
              <a:gd name="T0" fmla="*/ 338 w 447"/>
              <a:gd name="T1" fmla="*/ 413 h 413"/>
              <a:gd name="T2" fmla="*/ 293 w 447"/>
              <a:gd name="T3" fmla="*/ 405 h 413"/>
              <a:gd name="T4" fmla="*/ 59 w 447"/>
              <a:gd name="T5" fmla="*/ 233 h 413"/>
              <a:gd name="T6" fmla="*/ 8 w 447"/>
              <a:gd name="T7" fmla="*/ 131 h 413"/>
              <a:gd name="T8" fmla="*/ 48 w 447"/>
              <a:gd name="T9" fmla="*/ 15 h 413"/>
              <a:gd name="T10" fmla="*/ 105 w 447"/>
              <a:gd name="T11" fmla="*/ 7 h 413"/>
              <a:gd name="T12" fmla="*/ 115 w 447"/>
              <a:gd name="T13" fmla="*/ 18 h 413"/>
              <a:gd name="T14" fmla="*/ 153 w 447"/>
              <a:gd name="T15" fmla="*/ 107 h 413"/>
              <a:gd name="T16" fmla="*/ 151 w 447"/>
              <a:gd name="T17" fmla="*/ 124 h 413"/>
              <a:gd name="T18" fmla="*/ 125 w 447"/>
              <a:gd name="T19" fmla="*/ 160 h 413"/>
              <a:gd name="T20" fmla="*/ 122 w 447"/>
              <a:gd name="T21" fmla="*/ 185 h 413"/>
              <a:gd name="T22" fmla="*/ 270 w 447"/>
              <a:gd name="T23" fmla="*/ 311 h 413"/>
              <a:gd name="T24" fmla="*/ 292 w 447"/>
              <a:gd name="T25" fmla="*/ 306 h 413"/>
              <a:gd name="T26" fmla="*/ 324 w 447"/>
              <a:gd name="T27" fmla="*/ 266 h 413"/>
              <a:gd name="T28" fmla="*/ 349 w 447"/>
              <a:gd name="T29" fmla="*/ 260 h 413"/>
              <a:gd name="T30" fmla="*/ 412 w 447"/>
              <a:gd name="T31" fmla="*/ 289 h 413"/>
              <a:gd name="T32" fmla="*/ 426 w 447"/>
              <a:gd name="T33" fmla="*/ 296 h 413"/>
              <a:gd name="T34" fmla="*/ 445 w 447"/>
              <a:gd name="T35" fmla="*/ 331 h 413"/>
              <a:gd name="T36" fmla="*/ 366 w 447"/>
              <a:gd name="T37" fmla="*/ 410 h 413"/>
              <a:gd name="T38" fmla="*/ 338 w 447"/>
              <a:gd name="T39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47" h="413">
                <a:moveTo>
                  <a:pt x="338" y="413"/>
                </a:moveTo>
                <a:cubicBezTo>
                  <a:pt x="323" y="413"/>
                  <a:pt x="308" y="410"/>
                  <a:pt x="293" y="405"/>
                </a:cubicBezTo>
                <a:cubicBezTo>
                  <a:pt x="194" y="377"/>
                  <a:pt x="119" y="315"/>
                  <a:pt x="59" y="233"/>
                </a:cubicBezTo>
                <a:cubicBezTo>
                  <a:pt x="36" y="202"/>
                  <a:pt x="15" y="170"/>
                  <a:pt x="8" y="131"/>
                </a:cubicBezTo>
                <a:cubicBezTo>
                  <a:pt x="0" y="85"/>
                  <a:pt x="13" y="46"/>
                  <a:pt x="48" y="15"/>
                </a:cubicBezTo>
                <a:cubicBezTo>
                  <a:pt x="58" y="5"/>
                  <a:pt x="92" y="0"/>
                  <a:pt x="105" y="7"/>
                </a:cubicBezTo>
                <a:cubicBezTo>
                  <a:pt x="110" y="9"/>
                  <a:pt x="113" y="13"/>
                  <a:pt x="115" y="18"/>
                </a:cubicBezTo>
                <a:cubicBezTo>
                  <a:pt x="128" y="48"/>
                  <a:pt x="140" y="77"/>
                  <a:pt x="153" y="107"/>
                </a:cubicBezTo>
                <a:cubicBezTo>
                  <a:pt x="155" y="113"/>
                  <a:pt x="154" y="119"/>
                  <a:pt x="151" y="124"/>
                </a:cubicBezTo>
                <a:cubicBezTo>
                  <a:pt x="145" y="138"/>
                  <a:pt x="135" y="149"/>
                  <a:pt x="125" y="160"/>
                </a:cubicBezTo>
                <a:cubicBezTo>
                  <a:pt x="117" y="168"/>
                  <a:pt x="116" y="176"/>
                  <a:pt x="122" y="185"/>
                </a:cubicBezTo>
                <a:cubicBezTo>
                  <a:pt x="157" y="243"/>
                  <a:pt x="206" y="286"/>
                  <a:pt x="270" y="311"/>
                </a:cubicBezTo>
                <a:cubicBezTo>
                  <a:pt x="279" y="315"/>
                  <a:pt x="286" y="314"/>
                  <a:pt x="292" y="306"/>
                </a:cubicBezTo>
                <a:cubicBezTo>
                  <a:pt x="303" y="293"/>
                  <a:pt x="314" y="280"/>
                  <a:pt x="324" y="266"/>
                </a:cubicBezTo>
                <a:cubicBezTo>
                  <a:pt x="331" y="257"/>
                  <a:pt x="339" y="255"/>
                  <a:pt x="349" y="260"/>
                </a:cubicBezTo>
                <a:cubicBezTo>
                  <a:pt x="370" y="269"/>
                  <a:pt x="391" y="280"/>
                  <a:pt x="412" y="289"/>
                </a:cubicBezTo>
                <a:cubicBezTo>
                  <a:pt x="416" y="292"/>
                  <a:pt x="421" y="294"/>
                  <a:pt x="426" y="296"/>
                </a:cubicBezTo>
                <a:cubicBezTo>
                  <a:pt x="447" y="307"/>
                  <a:pt x="447" y="307"/>
                  <a:pt x="445" y="331"/>
                </a:cubicBezTo>
                <a:cubicBezTo>
                  <a:pt x="441" y="376"/>
                  <a:pt x="407" y="399"/>
                  <a:pt x="366" y="410"/>
                </a:cubicBezTo>
                <a:cubicBezTo>
                  <a:pt x="357" y="413"/>
                  <a:pt x="348" y="413"/>
                  <a:pt x="338" y="41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49">
            <a:extLst>
              <a:ext uri="{FF2B5EF4-FFF2-40B4-BE49-F238E27FC236}">
                <a16:creationId xmlns="" xmlns:a16="http://schemas.microsoft.com/office/drawing/2014/main" id="{7A092CF6-4368-4E63-8E82-7B22D7CAA280}"/>
              </a:ext>
            </a:extLst>
          </p:cNvPr>
          <p:cNvSpPr>
            <a:spLocks/>
          </p:cNvSpPr>
          <p:nvPr/>
        </p:nvSpPr>
        <p:spPr bwMode="auto">
          <a:xfrm>
            <a:off x="4057834" y="2800990"/>
            <a:ext cx="138278" cy="121960"/>
          </a:xfrm>
          <a:custGeom>
            <a:avLst/>
            <a:gdLst>
              <a:gd name="T0" fmla="*/ 99 w 148"/>
              <a:gd name="T1" fmla="*/ 35 h 129"/>
              <a:gd name="T2" fmla="*/ 147 w 148"/>
              <a:gd name="T3" fmla="*/ 121 h 129"/>
              <a:gd name="T4" fmla="*/ 143 w 148"/>
              <a:gd name="T5" fmla="*/ 127 h 129"/>
              <a:gd name="T6" fmla="*/ 117 w 148"/>
              <a:gd name="T7" fmla="*/ 129 h 129"/>
              <a:gd name="T8" fmla="*/ 113 w 148"/>
              <a:gd name="T9" fmla="*/ 126 h 129"/>
              <a:gd name="T10" fmla="*/ 69 w 148"/>
              <a:gd name="T11" fmla="*/ 54 h 129"/>
              <a:gd name="T12" fmla="*/ 7 w 148"/>
              <a:gd name="T13" fmla="*/ 36 h 129"/>
              <a:gd name="T14" fmla="*/ 2 w 148"/>
              <a:gd name="T15" fmla="*/ 31 h 129"/>
              <a:gd name="T16" fmla="*/ 0 w 148"/>
              <a:gd name="T17" fmla="*/ 5 h 129"/>
              <a:gd name="T18" fmla="*/ 3 w 148"/>
              <a:gd name="T19" fmla="*/ 1 h 129"/>
              <a:gd name="T20" fmla="*/ 99 w 148"/>
              <a:gd name="T21" fmla="*/ 35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8" h="129">
                <a:moveTo>
                  <a:pt x="99" y="35"/>
                </a:moveTo>
                <a:cubicBezTo>
                  <a:pt x="126" y="58"/>
                  <a:pt x="142" y="86"/>
                  <a:pt x="147" y="121"/>
                </a:cubicBezTo>
                <a:cubicBezTo>
                  <a:pt x="148" y="125"/>
                  <a:pt x="147" y="127"/>
                  <a:pt x="143" y="127"/>
                </a:cubicBezTo>
                <a:cubicBezTo>
                  <a:pt x="134" y="127"/>
                  <a:pt x="126" y="128"/>
                  <a:pt x="117" y="129"/>
                </a:cubicBezTo>
                <a:cubicBezTo>
                  <a:pt x="115" y="129"/>
                  <a:pt x="114" y="129"/>
                  <a:pt x="113" y="126"/>
                </a:cubicBezTo>
                <a:cubicBezTo>
                  <a:pt x="109" y="96"/>
                  <a:pt x="94" y="72"/>
                  <a:pt x="69" y="54"/>
                </a:cubicBezTo>
                <a:cubicBezTo>
                  <a:pt x="51" y="41"/>
                  <a:pt x="30" y="35"/>
                  <a:pt x="7" y="36"/>
                </a:cubicBezTo>
                <a:cubicBezTo>
                  <a:pt x="3" y="36"/>
                  <a:pt x="2" y="35"/>
                  <a:pt x="2" y="31"/>
                </a:cubicBezTo>
                <a:cubicBezTo>
                  <a:pt x="2" y="23"/>
                  <a:pt x="1" y="14"/>
                  <a:pt x="0" y="5"/>
                </a:cubicBezTo>
                <a:cubicBezTo>
                  <a:pt x="0" y="2"/>
                  <a:pt x="0" y="1"/>
                  <a:pt x="3" y="1"/>
                </a:cubicBezTo>
                <a:cubicBezTo>
                  <a:pt x="39" y="0"/>
                  <a:pt x="71" y="12"/>
                  <a:pt x="99" y="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50">
            <a:extLst>
              <a:ext uri="{FF2B5EF4-FFF2-40B4-BE49-F238E27FC236}">
                <a16:creationId xmlns="" xmlns:a16="http://schemas.microsoft.com/office/drawing/2014/main" id="{FF565B26-9E71-44A8-9CF9-85220F99AF26}"/>
              </a:ext>
            </a:extLst>
          </p:cNvPr>
          <p:cNvSpPr>
            <a:spLocks/>
          </p:cNvSpPr>
          <p:nvPr/>
        </p:nvSpPr>
        <p:spPr bwMode="auto">
          <a:xfrm>
            <a:off x="4061270" y="2848228"/>
            <a:ext cx="85887" cy="78157"/>
          </a:xfrm>
          <a:custGeom>
            <a:avLst/>
            <a:gdLst>
              <a:gd name="T0" fmla="*/ 60 w 92"/>
              <a:gd name="T1" fmla="*/ 83 h 83"/>
              <a:gd name="T2" fmla="*/ 7 w 92"/>
              <a:gd name="T3" fmla="*/ 35 h 83"/>
              <a:gd name="T4" fmla="*/ 2 w 92"/>
              <a:gd name="T5" fmla="*/ 32 h 83"/>
              <a:gd name="T6" fmla="*/ 0 w 92"/>
              <a:gd name="T7" fmla="*/ 6 h 83"/>
              <a:gd name="T8" fmla="*/ 3 w 92"/>
              <a:gd name="T9" fmla="*/ 3 h 83"/>
              <a:gd name="T10" fmla="*/ 92 w 92"/>
              <a:gd name="T11" fmla="*/ 78 h 83"/>
              <a:gd name="T12" fmla="*/ 89 w 92"/>
              <a:gd name="T13" fmla="*/ 81 h 83"/>
              <a:gd name="T14" fmla="*/ 60 w 92"/>
              <a:gd name="T15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83">
                <a:moveTo>
                  <a:pt x="60" y="83"/>
                </a:moveTo>
                <a:cubicBezTo>
                  <a:pt x="56" y="55"/>
                  <a:pt x="34" y="36"/>
                  <a:pt x="7" y="35"/>
                </a:cubicBezTo>
                <a:cubicBezTo>
                  <a:pt x="4" y="35"/>
                  <a:pt x="3" y="35"/>
                  <a:pt x="2" y="32"/>
                </a:cubicBezTo>
                <a:cubicBezTo>
                  <a:pt x="2" y="24"/>
                  <a:pt x="1" y="15"/>
                  <a:pt x="0" y="6"/>
                </a:cubicBezTo>
                <a:cubicBezTo>
                  <a:pt x="0" y="4"/>
                  <a:pt x="0" y="3"/>
                  <a:pt x="3" y="3"/>
                </a:cubicBezTo>
                <a:cubicBezTo>
                  <a:pt x="45" y="0"/>
                  <a:pt x="88" y="36"/>
                  <a:pt x="92" y="78"/>
                </a:cubicBezTo>
                <a:cubicBezTo>
                  <a:pt x="92" y="80"/>
                  <a:pt x="91" y="81"/>
                  <a:pt x="89" y="81"/>
                </a:cubicBezTo>
                <a:cubicBezTo>
                  <a:pt x="80" y="82"/>
                  <a:pt x="70" y="82"/>
                  <a:pt x="60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48">
            <a:extLst>
              <a:ext uri="{FF2B5EF4-FFF2-40B4-BE49-F238E27FC236}">
                <a16:creationId xmlns="" xmlns:a16="http://schemas.microsoft.com/office/drawing/2014/main" id="{589DF2C6-57C5-47BA-B6F0-0C7121E20C49}"/>
              </a:ext>
            </a:extLst>
          </p:cNvPr>
          <p:cNvSpPr>
            <a:spLocks/>
          </p:cNvSpPr>
          <p:nvPr/>
        </p:nvSpPr>
        <p:spPr bwMode="auto">
          <a:xfrm>
            <a:off x="4052681" y="2752034"/>
            <a:ext cx="194105" cy="167480"/>
          </a:xfrm>
          <a:custGeom>
            <a:avLst/>
            <a:gdLst>
              <a:gd name="T0" fmla="*/ 151 w 207"/>
              <a:gd name="T1" fmla="*/ 60 h 177"/>
              <a:gd name="T2" fmla="*/ 189 w 207"/>
              <a:gd name="T3" fmla="*/ 113 h 177"/>
              <a:gd name="T4" fmla="*/ 205 w 207"/>
              <a:gd name="T5" fmla="*/ 164 h 177"/>
              <a:gd name="T6" fmla="*/ 203 w 207"/>
              <a:gd name="T7" fmla="*/ 174 h 177"/>
              <a:gd name="T8" fmla="*/ 175 w 207"/>
              <a:gd name="T9" fmla="*/ 176 h 177"/>
              <a:gd name="T10" fmla="*/ 170 w 207"/>
              <a:gd name="T11" fmla="*/ 172 h 177"/>
              <a:gd name="T12" fmla="*/ 129 w 207"/>
              <a:gd name="T13" fmla="*/ 86 h 177"/>
              <a:gd name="T14" fmla="*/ 7 w 207"/>
              <a:gd name="T15" fmla="*/ 36 h 177"/>
              <a:gd name="T16" fmla="*/ 1 w 207"/>
              <a:gd name="T17" fmla="*/ 36 h 177"/>
              <a:gd name="T18" fmla="*/ 0 w 207"/>
              <a:gd name="T19" fmla="*/ 4 h 177"/>
              <a:gd name="T20" fmla="*/ 9 w 207"/>
              <a:gd name="T21" fmla="*/ 0 h 177"/>
              <a:gd name="T22" fmla="*/ 68 w 207"/>
              <a:gd name="T23" fmla="*/ 8 h 177"/>
              <a:gd name="T24" fmla="*/ 112 w 207"/>
              <a:gd name="T25" fmla="*/ 28 h 177"/>
              <a:gd name="T26" fmla="*/ 124 w 207"/>
              <a:gd name="T27" fmla="*/ 37 h 177"/>
              <a:gd name="T28" fmla="*/ 137 w 207"/>
              <a:gd name="T29" fmla="*/ 48 h 177"/>
              <a:gd name="T30" fmla="*/ 151 w 207"/>
              <a:gd name="T31" fmla="*/ 6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7" h="177">
                <a:moveTo>
                  <a:pt x="151" y="60"/>
                </a:moveTo>
                <a:cubicBezTo>
                  <a:pt x="168" y="75"/>
                  <a:pt x="180" y="94"/>
                  <a:pt x="189" y="113"/>
                </a:cubicBezTo>
                <a:cubicBezTo>
                  <a:pt x="197" y="130"/>
                  <a:pt x="202" y="147"/>
                  <a:pt x="205" y="164"/>
                </a:cubicBezTo>
                <a:cubicBezTo>
                  <a:pt x="205" y="168"/>
                  <a:pt x="207" y="171"/>
                  <a:pt x="203" y="174"/>
                </a:cubicBezTo>
                <a:cubicBezTo>
                  <a:pt x="194" y="175"/>
                  <a:pt x="184" y="175"/>
                  <a:pt x="175" y="176"/>
                </a:cubicBezTo>
                <a:cubicBezTo>
                  <a:pt x="171" y="177"/>
                  <a:pt x="170" y="176"/>
                  <a:pt x="170" y="172"/>
                </a:cubicBezTo>
                <a:cubicBezTo>
                  <a:pt x="165" y="139"/>
                  <a:pt x="152" y="111"/>
                  <a:pt x="129" y="86"/>
                </a:cubicBezTo>
                <a:cubicBezTo>
                  <a:pt x="96" y="52"/>
                  <a:pt x="55" y="34"/>
                  <a:pt x="7" y="36"/>
                </a:cubicBezTo>
                <a:cubicBezTo>
                  <a:pt x="6" y="36"/>
                  <a:pt x="5" y="36"/>
                  <a:pt x="1" y="36"/>
                </a:cubicBezTo>
                <a:cubicBezTo>
                  <a:pt x="1" y="25"/>
                  <a:pt x="0" y="14"/>
                  <a:pt x="0" y="4"/>
                </a:cubicBezTo>
                <a:cubicBezTo>
                  <a:pt x="2" y="0"/>
                  <a:pt x="6" y="1"/>
                  <a:pt x="9" y="0"/>
                </a:cubicBezTo>
                <a:cubicBezTo>
                  <a:pt x="29" y="0"/>
                  <a:pt x="49" y="3"/>
                  <a:pt x="68" y="8"/>
                </a:cubicBezTo>
                <a:cubicBezTo>
                  <a:pt x="83" y="13"/>
                  <a:pt x="98" y="19"/>
                  <a:pt x="112" y="28"/>
                </a:cubicBezTo>
                <a:cubicBezTo>
                  <a:pt x="116" y="31"/>
                  <a:pt x="120" y="34"/>
                  <a:pt x="124" y="37"/>
                </a:cubicBezTo>
                <a:cubicBezTo>
                  <a:pt x="127" y="40"/>
                  <a:pt x="133" y="45"/>
                  <a:pt x="137" y="48"/>
                </a:cubicBezTo>
                <a:cubicBezTo>
                  <a:pt x="140" y="51"/>
                  <a:pt x="148" y="57"/>
                  <a:pt x="151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Oval 31">
            <a:extLst>
              <a:ext uri="{FF2B5EF4-FFF2-40B4-BE49-F238E27FC236}">
                <a16:creationId xmlns="" xmlns:a16="http://schemas.microsoft.com/office/drawing/2014/main" id="{907A43AF-8B3B-4BF1-837E-DE2E8D4DE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2540" y="3219791"/>
            <a:ext cx="549677" cy="5539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4669" y="3142819"/>
            <a:ext cx="58541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kern="0" dirty="0"/>
              <a:t>@</a:t>
            </a:r>
            <a:endParaRPr lang="ru-RU" sz="3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9798" y="3142819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>
              <a:spcBef>
                <a:spcPts val="1000"/>
              </a:spcBef>
              <a:buSzPts val="2400"/>
            </a:pPr>
            <a:r>
              <a:rPr lang="en-US" kern="0" dirty="0" err="1" smtClean="0"/>
              <a:t>vo_okromelidze@lenreg.ru</a:t>
            </a:r>
            <a:endParaRPr lang="en-US" kern="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9798" y="3495573"/>
            <a:ext cx="22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>
              <a:spcBef>
                <a:spcPts val="1000"/>
              </a:spcBef>
              <a:buSzPts val="2400"/>
            </a:pPr>
            <a:r>
              <a:rPr lang="en-US" kern="0" dirty="0" err="1" smtClean="0"/>
              <a:t>dv_ruziev@lenreg.ru</a:t>
            </a:r>
            <a:endParaRPr lang="en-US" kern="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435517" y="2702640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>
              <a:spcBef>
                <a:spcPts val="1000"/>
              </a:spcBef>
              <a:buSzPts val="2400"/>
            </a:pPr>
            <a:r>
              <a:rPr lang="en-US" kern="0" dirty="0" smtClean="0"/>
              <a:t>8-812-611-47-46</a:t>
            </a:r>
          </a:p>
        </p:txBody>
      </p:sp>
      <p:sp>
        <p:nvSpPr>
          <p:cNvPr id="28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3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mond 3"/>
          <p:cNvSpPr/>
          <p:nvPr/>
        </p:nvSpPr>
        <p:spPr>
          <a:xfrm>
            <a:off x="3078966" y="1243221"/>
            <a:ext cx="2992450" cy="2992839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4"/>
          <p:cNvSpPr/>
          <p:nvPr/>
        </p:nvSpPr>
        <p:spPr>
          <a:xfrm>
            <a:off x="3363249" y="1527541"/>
            <a:ext cx="1167055" cy="1167207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>
              <a:latin typeface="Lato Light"/>
              <a:cs typeface="Lato Light"/>
            </a:endParaRPr>
          </a:p>
        </p:txBody>
      </p:sp>
      <p:sp>
        <p:nvSpPr>
          <p:cNvPr id="5" name="Freeform 6"/>
          <p:cNvSpPr/>
          <p:nvPr/>
        </p:nvSpPr>
        <p:spPr>
          <a:xfrm>
            <a:off x="3363249" y="2784533"/>
            <a:ext cx="1167055" cy="1167207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>
              <a:latin typeface="Lato Light"/>
              <a:cs typeface="Lato Light"/>
            </a:endParaRPr>
          </a:p>
        </p:txBody>
      </p:sp>
      <p:sp>
        <p:nvSpPr>
          <p:cNvPr id="8" name="Freeform 103"/>
          <p:cNvSpPr/>
          <p:nvPr/>
        </p:nvSpPr>
        <p:spPr>
          <a:xfrm>
            <a:off x="4620078" y="1527541"/>
            <a:ext cx="1167055" cy="1167207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>
              <a:latin typeface="Lato Light"/>
              <a:cs typeface="Lato Light"/>
            </a:endParaRPr>
          </a:p>
        </p:txBody>
      </p:sp>
      <p:sp>
        <p:nvSpPr>
          <p:cNvPr id="9" name="Freeform 7"/>
          <p:cNvSpPr/>
          <p:nvPr/>
        </p:nvSpPr>
        <p:spPr>
          <a:xfrm>
            <a:off x="4620078" y="2784533"/>
            <a:ext cx="1167055" cy="1167207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>
              <a:latin typeface="Lato Light"/>
              <a:cs typeface="Lato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818" y="1781960"/>
            <a:ext cx="2101024" cy="346234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pPr algn="r"/>
            <a:r>
              <a:rPr lang="ru-RU" dirty="0" smtClean="0">
                <a:latin typeface="Lato" charset="0"/>
                <a:ea typeface="Lato" charset="0"/>
                <a:cs typeface="Lato" charset="0"/>
              </a:rPr>
              <a:t>Изменение </a:t>
            </a:r>
            <a:endParaRPr lang="id-ID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" name="Rectangle 46"/>
          <p:cNvSpPr/>
          <p:nvPr/>
        </p:nvSpPr>
        <p:spPr>
          <a:xfrm>
            <a:off x="916817" y="2044829"/>
            <a:ext cx="2101024" cy="346234"/>
          </a:xfrm>
          <a:prstGeom prst="rect">
            <a:avLst/>
          </a:prstGeom>
        </p:spPr>
        <p:txBody>
          <a:bodyPr wrap="square" lIns="68565" tIns="34283" rIns="68565" bIns="34283">
            <a:spAutoFit/>
          </a:bodyPr>
          <a:lstStyle/>
          <a:p>
            <a:pPr algn="r"/>
            <a:r>
              <a:rPr lang="ru-RU" sz="900" dirty="0" smtClean="0">
                <a:cs typeface="Lato Light"/>
              </a:rPr>
              <a:t>в законодательстве в сфере раскрытия информации</a:t>
            </a:r>
            <a:r>
              <a:rPr lang="en-US" sz="900" dirty="0" smtClean="0">
                <a:cs typeface="Lato Light"/>
              </a:rPr>
              <a:t>. </a:t>
            </a:r>
            <a:endParaRPr lang="en-US" sz="900" dirty="0">
              <a:latin typeface="Lato Light"/>
              <a:cs typeface="Lato Light"/>
            </a:endParaRPr>
          </a:p>
        </p:txBody>
      </p:sp>
      <p:grpSp>
        <p:nvGrpSpPr>
          <p:cNvPr id="15" name="Group 26"/>
          <p:cNvGrpSpPr/>
          <p:nvPr/>
        </p:nvGrpSpPr>
        <p:grpSpPr>
          <a:xfrm>
            <a:off x="3625924" y="3067554"/>
            <a:ext cx="641704" cy="540982"/>
            <a:chOff x="9990571" y="6261247"/>
            <a:chExt cx="641704" cy="540982"/>
          </a:xfrm>
        </p:grpSpPr>
        <p:sp>
          <p:nvSpPr>
            <p:cNvPr id="16" name="Freeform: Shape 3503"/>
            <p:cNvSpPr/>
            <p:nvPr/>
          </p:nvSpPr>
          <p:spPr>
            <a:xfrm>
              <a:off x="10408425" y="6268709"/>
              <a:ext cx="223850" cy="2275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2">
                  <a:moveTo>
                    <a:pt x="53" y="54"/>
                  </a:moveTo>
                  <a:cubicBezTo>
                    <a:pt x="61" y="46"/>
                    <a:pt x="62" y="34"/>
                    <a:pt x="59" y="24"/>
                  </a:cubicBezTo>
                  <a:lnTo>
                    <a:pt x="46" y="37"/>
                  </a:lnTo>
                  <a:cubicBezTo>
                    <a:pt x="41" y="42"/>
                    <a:pt x="32" y="42"/>
                    <a:pt x="26" y="37"/>
                  </a:cubicBezTo>
                  <a:lnTo>
                    <a:pt x="25" y="35"/>
                  </a:lnTo>
                  <a:cubicBezTo>
                    <a:pt x="19" y="29"/>
                    <a:pt x="19" y="20"/>
                    <a:pt x="25" y="15"/>
                  </a:cubicBezTo>
                  <a:lnTo>
                    <a:pt x="37" y="2"/>
                  </a:lnTo>
                  <a:cubicBezTo>
                    <a:pt x="27" y="-2"/>
                    <a:pt x="15" y="1"/>
                    <a:pt x="7" y="8"/>
                  </a:cubicBezTo>
                  <a:cubicBezTo>
                    <a:pt x="-1" y="16"/>
                    <a:pt x="-2" y="29"/>
                    <a:pt x="2" y="40"/>
                  </a:cubicBezTo>
                  <a:cubicBezTo>
                    <a:pt x="4" y="44"/>
                    <a:pt x="6" y="48"/>
                    <a:pt x="10" y="51"/>
                  </a:cubicBezTo>
                  <a:cubicBezTo>
                    <a:pt x="13" y="55"/>
                    <a:pt x="17" y="57"/>
                    <a:pt x="21" y="59"/>
                  </a:cubicBezTo>
                  <a:cubicBezTo>
                    <a:pt x="32" y="64"/>
                    <a:pt x="45" y="62"/>
                    <a:pt x="53" y="5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Freeform: Shape 3504"/>
            <p:cNvSpPr/>
            <p:nvPr/>
          </p:nvSpPr>
          <p:spPr>
            <a:xfrm>
              <a:off x="10098766" y="6417942"/>
              <a:ext cx="388007" cy="384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04">
                  <a:moveTo>
                    <a:pt x="11" y="94"/>
                  </a:moveTo>
                  <a:cubicBezTo>
                    <a:pt x="9" y="93"/>
                    <a:pt x="9" y="90"/>
                    <a:pt x="11" y="88"/>
                  </a:cubicBezTo>
                  <a:cubicBezTo>
                    <a:pt x="12" y="87"/>
                    <a:pt x="15" y="87"/>
                    <a:pt x="17" y="88"/>
                  </a:cubicBezTo>
                  <a:cubicBezTo>
                    <a:pt x="18" y="90"/>
                    <a:pt x="18" y="93"/>
                    <a:pt x="17" y="94"/>
                  </a:cubicBezTo>
                  <a:cubicBezTo>
                    <a:pt x="15" y="96"/>
                    <a:pt x="12" y="96"/>
                    <a:pt x="11" y="94"/>
                  </a:cubicBezTo>
                  <a:close/>
                  <a:moveTo>
                    <a:pt x="105" y="19"/>
                  </a:moveTo>
                  <a:cubicBezTo>
                    <a:pt x="101" y="17"/>
                    <a:pt x="97" y="15"/>
                    <a:pt x="94" y="11"/>
                  </a:cubicBezTo>
                  <a:cubicBezTo>
                    <a:pt x="90" y="8"/>
                    <a:pt x="88" y="4"/>
                    <a:pt x="86" y="0"/>
                  </a:cubicBezTo>
                  <a:cubicBezTo>
                    <a:pt x="85" y="1"/>
                    <a:pt x="84" y="1"/>
                    <a:pt x="84" y="2"/>
                  </a:cubicBezTo>
                  <a:lnTo>
                    <a:pt x="4" y="81"/>
                  </a:lnTo>
                  <a:cubicBezTo>
                    <a:pt x="-1" y="87"/>
                    <a:pt x="-1" y="95"/>
                    <a:pt x="4" y="100"/>
                  </a:cubicBezTo>
                  <a:lnTo>
                    <a:pt x="5" y="100"/>
                  </a:lnTo>
                  <a:cubicBezTo>
                    <a:pt x="10" y="105"/>
                    <a:pt x="19" y="105"/>
                    <a:pt x="24" y="100"/>
                  </a:cubicBezTo>
                  <a:lnTo>
                    <a:pt x="103" y="22"/>
                  </a:lnTo>
                  <a:cubicBezTo>
                    <a:pt x="104" y="21"/>
                    <a:pt x="104" y="20"/>
                    <a:pt x="105" y="1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" name="Freeform: Shape 3505"/>
            <p:cNvSpPr/>
            <p:nvPr/>
          </p:nvSpPr>
          <p:spPr>
            <a:xfrm>
              <a:off x="10046534" y="6302297"/>
              <a:ext cx="496201" cy="4999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35">
                  <a:moveTo>
                    <a:pt x="19" y="3"/>
                  </a:moveTo>
                  <a:cubicBezTo>
                    <a:pt x="14" y="-2"/>
                    <a:pt x="8" y="-1"/>
                    <a:pt x="3" y="3"/>
                  </a:cubicBezTo>
                  <a:cubicBezTo>
                    <a:pt x="-1" y="7"/>
                    <a:pt x="-1" y="14"/>
                    <a:pt x="3" y="19"/>
                  </a:cubicBezTo>
                  <a:lnTo>
                    <a:pt x="110" y="130"/>
                  </a:lnTo>
                  <a:cubicBezTo>
                    <a:pt x="115" y="136"/>
                    <a:pt x="125" y="136"/>
                    <a:pt x="130" y="130"/>
                  </a:cubicBezTo>
                  <a:cubicBezTo>
                    <a:pt x="136" y="124"/>
                    <a:pt x="136" y="115"/>
                    <a:pt x="130" y="1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" name="Freeform: Shape 3506"/>
            <p:cNvSpPr/>
            <p:nvPr/>
          </p:nvSpPr>
          <p:spPr>
            <a:xfrm>
              <a:off x="9990571" y="6261247"/>
              <a:ext cx="294736" cy="246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67">
                  <a:moveTo>
                    <a:pt x="80" y="7"/>
                  </a:moveTo>
                  <a:lnTo>
                    <a:pt x="48" y="0"/>
                  </a:lnTo>
                  <a:lnTo>
                    <a:pt x="0" y="47"/>
                  </a:lnTo>
                  <a:lnTo>
                    <a:pt x="20" y="67"/>
                  </a:lnTo>
                  <a:lnTo>
                    <a:pt x="37" y="50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" name="Freeform: Shape 3507"/>
            <p:cNvSpPr/>
            <p:nvPr/>
          </p:nvSpPr>
          <p:spPr>
            <a:xfrm>
              <a:off x="10408425" y="6268709"/>
              <a:ext cx="223850" cy="2275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2">
                  <a:moveTo>
                    <a:pt x="53" y="54"/>
                  </a:moveTo>
                  <a:cubicBezTo>
                    <a:pt x="61" y="46"/>
                    <a:pt x="62" y="34"/>
                    <a:pt x="59" y="24"/>
                  </a:cubicBezTo>
                  <a:lnTo>
                    <a:pt x="46" y="37"/>
                  </a:lnTo>
                  <a:cubicBezTo>
                    <a:pt x="41" y="42"/>
                    <a:pt x="32" y="42"/>
                    <a:pt x="26" y="37"/>
                  </a:cubicBezTo>
                  <a:lnTo>
                    <a:pt x="25" y="35"/>
                  </a:lnTo>
                  <a:cubicBezTo>
                    <a:pt x="19" y="29"/>
                    <a:pt x="19" y="20"/>
                    <a:pt x="25" y="15"/>
                  </a:cubicBezTo>
                  <a:lnTo>
                    <a:pt x="37" y="2"/>
                  </a:lnTo>
                  <a:cubicBezTo>
                    <a:pt x="27" y="-2"/>
                    <a:pt x="15" y="1"/>
                    <a:pt x="7" y="8"/>
                  </a:cubicBezTo>
                  <a:cubicBezTo>
                    <a:pt x="-1" y="16"/>
                    <a:pt x="-2" y="29"/>
                    <a:pt x="2" y="40"/>
                  </a:cubicBezTo>
                  <a:cubicBezTo>
                    <a:pt x="4" y="44"/>
                    <a:pt x="6" y="48"/>
                    <a:pt x="10" y="51"/>
                  </a:cubicBezTo>
                  <a:cubicBezTo>
                    <a:pt x="13" y="55"/>
                    <a:pt x="17" y="57"/>
                    <a:pt x="21" y="59"/>
                  </a:cubicBezTo>
                  <a:cubicBezTo>
                    <a:pt x="32" y="64"/>
                    <a:pt x="45" y="62"/>
                    <a:pt x="53" y="5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1" name="Freeform: Shape 3508"/>
            <p:cNvSpPr/>
            <p:nvPr/>
          </p:nvSpPr>
          <p:spPr>
            <a:xfrm>
              <a:off x="10098766" y="6417942"/>
              <a:ext cx="388007" cy="384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04">
                  <a:moveTo>
                    <a:pt x="11" y="94"/>
                  </a:moveTo>
                  <a:cubicBezTo>
                    <a:pt x="9" y="93"/>
                    <a:pt x="9" y="90"/>
                    <a:pt x="11" y="88"/>
                  </a:cubicBezTo>
                  <a:cubicBezTo>
                    <a:pt x="12" y="87"/>
                    <a:pt x="15" y="87"/>
                    <a:pt x="17" y="88"/>
                  </a:cubicBezTo>
                  <a:cubicBezTo>
                    <a:pt x="18" y="90"/>
                    <a:pt x="18" y="93"/>
                    <a:pt x="17" y="94"/>
                  </a:cubicBezTo>
                  <a:cubicBezTo>
                    <a:pt x="15" y="96"/>
                    <a:pt x="12" y="96"/>
                    <a:pt x="11" y="94"/>
                  </a:cubicBezTo>
                  <a:close/>
                  <a:moveTo>
                    <a:pt x="105" y="19"/>
                  </a:moveTo>
                  <a:cubicBezTo>
                    <a:pt x="101" y="17"/>
                    <a:pt x="97" y="15"/>
                    <a:pt x="94" y="11"/>
                  </a:cubicBezTo>
                  <a:cubicBezTo>
                    <a:pt x="90" y="8"/>
                    <a:pt x="88" y="4"/>
                    <a:pt x="86" y="0"/>
                  </a:cubicBezTo>
                  <a:cubicBezTo>
                    <a:pt x="85" y="1"/>
                    <a:pt x="84" y="1"/>
                    <a:pt x="84" y="2"/>
                  </a:cubicBezTo>
                  <a:lnTo>
                    <a:pt x="4" y="81"/>
                  </a:lnTo>
                  <a:cubicBezTo>
                    <a:pt x="-1" y="87"/>
                    <a:pt x="-1" y="95"/>
                    <a:pt x="4" y="100"/>
                  </a:cubicBezTo>
                  <a:lnTo>
                    <a:pt x="5" y="100"/>
                  </a:lnTo>
                  <a:cubicBezTo>
                    <a:pt x="10" y="105"/>
                    <a:pt x="19" y="105"/>
                    <a:pt x="24" y="100"/>
                  </a:cubicBezTo>
                  <a:lnTo>
                    <a:pt x="103" y="22"/>
                  </a:lnTo>
                  <a:cubicBezTo>
                    <a:pt x="104" y="21"/>
                    <a:pt x="104" y="20"/>
                    <a:pt x="105" y="1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2" name="Freeform: Shape 3509"/>
            <p:cNvSpPr/>
            <p:nvPr/>
          </p:nvSpPr>
          <p:spPr>
            <a:xfrm>
              <a:off x="10046534" y="6302297"/>
              <a:ext cx="496201" cy="4999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35">
                  <a:moveTo>
                    <a:pt x="19" y="3"/>
                  </a:moveTo>
                  <a:cubicBezTo>
                    <a:pt x="14" y="-2"/>
                    <a:pt x="8" y="-1"/>
                    <a:pt x="3" y="3"/>
                  </a:cubicBezTo>
                  <a:cubicBezTo>
                    <a:pt x="-1" y="7"/>
                    <a:pt x="-1" y="14"/>
                    <a:pt x="3" y="19"/>
                  </a:cubicBezTo>
                  <a:lnTo>
                    <a:pt x="110" y="130"/>
                  </a:lnTo>
                  <a:cubicBezTo>
                    <a:pt x="115" y="136"/>
                    <a:pt x="125" y="136"/>
                    <a:pt x="130" y="130"/>
                  </a:cubicBezTo>
                  <a:cubicBezTo>
                    <a:pt x="136" y="124"/>
                    <a:pt x="136" y="115"/>
                    <a:pt x="130" y="1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3" name="Freeform: Shape 3510"/>
            <p:cNvSpPr/>
            <p:nvPr/>
          </p:nvSpPr>
          <p:spPr>
            <a:xfrm>
              <a:off x="9990571" y="6261247"/>
              <a:ext cx="294736" cy="246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67">
                  <a:moveTo>
                    <a:pt x="80" y="7"/>
                  </a:moveTo>
                  <a:lnTo>
                    <a:pt x="48" y="0"/>
                  </a:lnTo>
                  <a:lnTo>
                    <a:pt x="0" y="47"/>
                  </a:lnTo>
                  <a:lnTo>
                    <a:pt x="20" y="67"/>
                  </a:lnTo>
                  <a:lnTo>
                    <a:pt x="37" y="50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29649" y="1805471"/>
            <a:ext cx="634253" cy="645445"/>
            <a:chOff x="4487579" y="8354245"/>
            <a:chExt cx="634253" cy="645445"/>
          </a:xfrm>
        </p:grpSpPr>
        <p:sp>
          <p:nvSpPr>
            <p:cNvPr id="26" name="Freeform: Shape 3513"/>
            <p:cNvSpPr/>
            <p:nvPr/>
          </p:nvSpPr>
          <p:spPr>
            <a:xfrm>
              <a:off x="4786057" y="8354245"/>
              <a:ext cx="14923" cy="6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" h="19">
                  <a:moveTo>
                    <a:pt x="5" y="17"/>
                  </a:moveTo>
                  <a:cubicBezTo>
                    <a:pt x="5" y="18"/>
                    <a:pt x="4" y="19"/>
                    <a:pt x="3" y="19"/>
                  </a:cubicBezTo>
                  <a:cubicBezTo>
                    <a:pt x="2" y="19"/>
                    <a:pt x="0" y="18"/>
                    <a:pt x="0" y="17"/>
                  </a:cubicBezTo>
                  <a:lnTo>
                    <a:pt x="0" y="2"/>
                  </a:lnTo>
                  <a:cubicBezTo>
                    <a:pt x="0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" name="Freeform: Shape 3514"/>
            <p:cNvSpPr/>
            <p:nvPr/>
          </p:nvSpPr>
          <p:spPr>
            <a:xfrm>
              <a:off x="4558476" y="8462439"/>
              <a:ext cx="52232" cy="522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15">
                  <a:moveTo>
                    <a:pt x="15" y="11"/>
                  </a:moveTo>
                  <a:cubicBezTo>
                    <a:pt x="16" y="12"/>
                    <a:pt x="16" y="13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lnTo>
                    <a:pt x="1" y="4"/>
                  </a:ln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" name="Freeform: Shape 3515"/>
            <p:cNvSpPr/>
            <p:nvPr/>
          </p:nvSpPr>
          <p:spPr>
            <a:xfrm>
              <a:off x="4487579" y="8701213"/>
              <a:ext cx="67155" cy="223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7">
                  <a:moveTo>
                    <a:pt x="16" y="0"/>
                  </a:moveTo>
                  <a:cubicBezTo>
                    <a:pt x="17" y="0"/>
                    <a:pt x="19" y="1"/>
                    <a:pt x="19" y="3"/>
                  </a:cubicBezTo>
                  <a:cubicBezTo>
                    <a:pt x="19" y="4"/>
                    <a:pt x="18" y="5"/>
                    <a:pt x="17" y="5"/>
                  </a:cubicBezTo>
                  <a:lnTo>
                    <a:pt x="2" y="7"/>
                  </a:ln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" name="Freeform: Shape 3516"/>
            <p:cNvSpPr/>
            <p:nvPr/>
          </p:nvSpPr>
          <p:spPr>
            <a:xfrm>
              <a:off x="5054677" y="8686289"/>
              <a:ext cx="67155" cy="18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6">
                  <a:moveTo>
                    <a:pt x="2" y="5"/>
                  </a:move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7" y="2"/>
                  </a:lnTo>
                  <a:cubicBezTo>
                    <a:pt x="18" y="2"/>
                    <a:pt x="19" y="3"/>
                    <a:pt x="19" y="4"/>
                  </a:cubicBezTo>
                  <a:cubicBezTo>
                    <a:pt x="18" y="6"/>
                    <a:pt x="18" y="7"/>
                    <a:pt x="17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" name="Freeform: Shape 3517"/>
            <p:cNvSpPr/>
            <p:nvPr/>
          </p:nvSpPr>
          <p:spPr>
            <a:xfrm>
              <a:off x="4980060" y="8451257"/>
              <a:ext cx="55963" cy="485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4">
                  <a:moveTo>
                    <a:pt x="4" y="14"/>
                  </a:moveTo>
                  <a:cubicBezTo>
                    <a:pt x="3" y="15"/>
                    <a:pt x="1" y="15"/>
                    <a:pt x="0" y="13"/>
                  </a:cubicBezTo>
                  <a:cubicBezTo>
                    <a:pt x="0" y="12"/>
                    <a:pt x="-1" y="12"/>
                    <a:pt x="0" y="11"/>
                  </a:cubicBezTo>
                  <a:lnTo>
                    <a:pt x="12" y="1"/>
                  </a:lnTo>
                  <a:cubicBezTo>
                    <a:pt x="12" y="0"/>
                    <a:pt x="14" y="0"/>
                    <a:pt x="15" y="1"/>
                  </a:cubicBezTo>
                  <a:cubicBezTo>
                    <a:pt x="16" y="2"/>
                    <a:pt x="16" y="4"/>
                    <a:pt x="15" y="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" name="Freeform: Shape 3518"/>
            <p:cNvSpPr/>
            <p:nvPr/>
          </p:nvSpPr>
          <p:spPr>
            <a:xfrm>
              <a:off x="4599515" y="8454988"/>
              <a:ext cx="388007" cy="5447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47">
                  <a:moveTo>
                    <a:pt x="70" y="125"/>
                  </a:moveTo>
                  <a:cubicBezTo>
                    <a:pt x="70" y="127"/>
                    <a:pt x="69" y="128"/>
                    <a:pt x="68" y="129"/>
                  </a:cubicBezTo>
                  <a:cubicBezTo>
                    <a:pt x="67" y="130"/>
                    <a:pt x="66" y="130"/>
                    <a:pt x="66" y="130"/>
                  </a:cubicBezTo>
                  <a:lnTo>
                    <a:pt x="40" y="130"/>
                  </a:lnTo>
                  <a:cubicBezTo>
                    <a:pt x="39" y="130"/>
                    <a:pt x="39" y="130"/>
                    <a:pt x="38" y="129"/>
                  </a:cubicBezTo>
                  <a:cubicBezTo>
                    <a:pt x="37" y="128"/>
                    <a:pt x="36" y="127"/>
                    <a:pt x="36" y="125"/>
                  </a:cubicBezTo>
                  <a:lnTo>
                    <a:pt x="36" y="111"/>
                  </a:lnTo>
                  <a:lnTo>
                    <a:pt x="70" y="111"/>
                  </a:lnTo>
                  <a:close/>
                  <a:moveTo>
                    <a:pt x="33" y="26"/>
                  </a:moveTo>
                  <a:cubicBezTo>
                    <a:pt x="25" y="32"/>
                    <a:pt x="20" y="42"/>
                    <a:pt x="20" y="52"/>
                  </a:cubicBezTo>
                  <a:cubicBezTo>
                    <a:pt x="20" y="63"/>
                    <a:pt x="25" y="72"/>
                    <a:pt x="32" y="78"/>
                  </a:cubicBezTo>
                  <a:cubicBezTo>
                    <a:pt x="33" y="78"/>
                    <a:pt x="33" y="80"/>
                    <a:pt x="32" y="81"/>
                  </a:cubicBezTo>
                  <a:cubicBezTo>
                    <a:pt x="32" y="82"/>
                    <a:pt x="29" y="82"/>
                    <a:pt x="28" y="81"/>
                  </a:cubicBezTo>
                  <a:cubicBezTo>
                    <a:pt x="20" y="74"/>
                    <a:pt x="15" y="64"/>
                    <a:pt x="15" y="52"/>
                  </a:cubicBezTo>
                  <a:cubicBezTo>
                    <a:pt x="15" y="40"/>
                    <a:pt x="21" y="29"/>
                    <a:pt x="30" y="22"/>
                  </a:cubicBezTo>
                  <a:cubicBezTo>
                    <a:pt x="32" y="22"/>
                    <a:pt x="33" y="22"/>
                    <a:pt x="34" y="23"/>
                  </a:cubicBezTo>
                  <a:cubicBezTo>
                    <a:pt x="34" y="24"/>
                    <a:pt x="34" y="25"/>
                    <a:pt x="33" y="26"/>
                  </a:cubicBezTo>
                  <a:close/>
                  <a:moveTo>
                    <a:pt x="105" y="52"/>
                  </a:moveTo>
                  <a:cubicBezTo>
                    <a:pt x="105" y="24"/>
                    <a:pt x="82" y="0"/>
                    <a:pt x="53" y="0"/>
                  </a:cubicBezTo>
                  <a:cubicBezTo>
                    <a:pt x="24" y="0"/>
                    <a:pt x="0" y="24"/>
                    <a:pt x="0" y="52"/>
                  </a:cubicBezTo>
                  <a:cubicBezTo>
                    <a:pt x="0" y="74"/>
                    <a:pt x="13" y="92"/>
                    <a:pt x="32" y="100"/>
                  </a:cubicBezTo>
                  <a:lnTo>
                    <a:pt x="32" y="111"/>
                  </a:lnTo>
                  <a:lnTo>
                    <a:pt x="32" y="125"/>
                  </a:lnTo>
                  <a:cubicBezTo>
                    <a:pt x="32" y="130"/>
                    <a:pt x="34" y="134"/>
                    <a:pt x="39" y="135"/>
                  </a:cubicBezTo>
                  <a:cubicBezTo>
                    <a:pt x="39" y="136"/>
                    <a:pt x="39" y="138"/>
                    <a:pt x="40" y="139"/>
                  </a:cubicBezTo>
                  <a:cubicBezTo>
                    <a:pt x="42" y="144"/>
                    <a:pt x="46" y="147"/>
                    <a:pt x="49" y="147"/>
                  </a:cubicBezTo>
                  <a:lnTo>
                    <a:pt x="56" y="147"/>
                  </a:lnTo>
                  <a:cubicBezTo>
                    <a:pt x="59" y="147"/>
                    <a:pt x="63" y="144"/>
                    <a:pt x="66" y="139"/>
                  </a:cubicBezTo>
                  <a:cubicBezTo>
                    <a:pt x="66" y="138"/>
                    <a:pt x="67" y="136"/>
                    <a:pt x="67" y="135"/>
                  </a:cubicBezTo>
                  <a:cubicBezTo>
                    <a:pt x="71" y="134"/>
                    <a:pt x="74" y="130"/>
                    <a:pt x="74" y="125"/>
                  </a:cubicBezTo>
                  <a:lnTo>
                    <a:pt x="74" y="106"/>
                  </a:lnTo>
                  <a:lnTo>
                    <a:pt x="74" y="100"/>
                  </a:lnTo>
                  <a:cubicBezTo>
                    <a:pt x="93" y="92"/>
                    <a:pt x="105" y="74"/>
                    <a:pt x="105" y="5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" name="Group 27"/>
          <p:cNvGrpSpPr/>
          <p:nvPr/>
        </p:nvGrpSpPr>
        <p:grpSpPr>
          <a:xfrm>
            <a:off x="4910734" y="3047284"/>
            <a:ext cx="585742" cy="641704"/>
            <a:chOff x="8181116" y="8316947"/>
            <a:chExt cx="585742" cy="641704"/>
          </a:xfrm>
        </p:grpSpPr>
        <p:sp>
          <p:nvSpPr>
            <p:cNvPr id="33" name="Freeform: Shape 3498"/>
            <p:cNvSpPr/>
            <p:nvPr/>
          </p:nvSpPr>
          <p:spPr>
            <a:xfrm>
              <a:off x="8311696" y="8316947"/>
              <a:ext cx="455162" cy="4588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3" h="124">
                  <a:moveTo>
                    <a:pt x="62" y="17"/>
                  </a:moveTo>
                  <a:cubicBezTo>
                    <a:pt x="48" y="17"/>
                    <a:pt x="36" y="23"/>
                    <a:pt x="27" y="33"/>
                  </a:cubicBezTo>
                  <a:cubicBezTo>
                    <a:pt x="11" y="52"/>
                    <a:pt x="14" y="80"/>
                    <a:pt x="32" y="96"/>
                  </a:cubicBezTo>
                  <a:cubicBezTo>
                    <a:pt x="41" y="103"/>
                    <a:pt x="51" y="107"/>
                    <a:pt x="62" y="107"/>
                  </a:cubicBezTo>
                  <a:cubicBezTo>
                    <a:pt x="75" y="107"/>
                    <a:pt x="87" y="101"/>
                    <a:pt x="96" y="91"/>
                  </a:cubicBezTo>
                  <a:cubicBezTo>
                    <a:pt x="103" y="82"/>
                    <a:pt x="107" y="70"/>
                    <a:pt x="106" y="58"/>
                  </a:cubicBezTo>
                  <a:cubicBezTo>
                    <a:pt x="105" y="47"/>
                    <a:pt x="100" y="36"/>
                    <a:pt x="91" y="28"/>
                  </a:cubicBezTo>
                  <a:cubicBezTo>
                    <a:pt x="83" y="21"/>
                    <a:pt x="72" y="17"/>
                    <a:pt x="62" y="17"/>
                  </a:cubicBezTo>
                  <a:close/>
                  <a:moveTo>
                    <a:pt x="62" y="124"/>
                  </a:moveTo>
                  <a:cubicBezTo>
                    <a:pt x="47" y="124"/>
                    <a:pt x="32" y="119"/>
                    <a:pt x="21" y="109"/>
                  </a:cubicBezTo>
                  <a:cubicBezTo>
                    <a:pt x="-4" y="87"/>
                    <a:pt x="-8" y="48"/>
                    <a:pt x="15" y="22"/>
                  </a:cubicBezTo>
                  <a:cubicBezTo>
                    <a:pt x="26" y="8"/>
                    <a:pt x="43" y="0"/>
                    <a:pt x="62" y="0"/>
                  </a:cubicBezTo>
                  <a:cubicBezTo>
                    <a:pt x="76" y="0"/>
                    <a:pt x="91" y="6"/>
                    <a:pt x="101" y="15"/>
                  </a:cubicBezTo>
                  <a:cubicBezTo>
                    <a:pt x="114" y="26"/>
                    <a:pt x="122" y="40"/>
                    <a:pt x="123" y="57"/>
                  </a:cubicBezTo>
                  <a:cubicBezTo>
                    <a:pt x="124" y="74"/>
                    <a:pt x="119" y="89"/>
                    <a:pt x="109" y="102"/>
                  </a:cubicBezTo>
                  <a:cubicBezTo>
                    <a:pt x="97" y="116"/>
                    <a:pt x="80" y="124"/>
                    <a:pt x="62" y="1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" name="Freeform: Shape 3499"/>
            <p:cNvSpPr/>
            <p:nvPr/>
          </p:nvSpPr>
          <p:spPr>
            <a:xfrm>
              <a:off x="8322888" y="8678838"/>
              <a:ext cx="115656" cy="119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33">
                  <a:moveTo>
                    <a:pt x="13" y="33"/>
                  </a:moveTo>
                  <a:lnTo>
                    <a:pt x="0" y="21"/>
                  </a:lnTo>
                  <a:lnTo>
                    <a:pt x="19" y="0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" name="Freeform: Shape 3500"/>
            <p:cNvSpPr/>
            <p:nvPr/>
          </p:nvSpPr>
          <p:spPr>
            <a:xfrm>
              <a:off x="8181116" y="8749724"/>
              <a:ext cx="194003" cy="2089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7">
                  <a:moveTo>
                    <a:pt x="23" y="54"/>
                  </a:moveTo>
                  <a:cubicBezTo>
                    <a:pt x="20" y="58"/>
                    <a:pt x="15" y="59"/>
                    <a:pt x="11" y="55"/>
                  </a:cubicBezTo>
                  <a:lnTo>
                    <a:pt x="3" y="48"/>
                  </a:lnTo>
                  <a:cubicBezTo>
                    <a:pt x="-1" y="45"/>
                    <a:pt x="-1" y="40"/>
                    <a:pt x="2" y="36"/>
                  </a:cubicBezTo>
                  <a:lnTo>
                    <a:pt x="30" y="3"/>
                  </a:lnTo>
                  <a:cubicBezTo>
                    <a:pt x="33" y="0"/>
                    <a:pt x="38" y="-1"/>
                    <a:pt x="41" y="2"/>
                  </a:cubicBezTo>
                  <a:lnTo>
                    <a:pt x="50" y="10"/>
                  </a:lnTo>
                  <a:cubicBezTo>
                    <a:pt x="54" y="13"/>
                    <a:pt x="54" y="18"/>
                    <a:pt x="51" y="2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" name="Freeform: Shape 3501"/>
            <p:cNvSpPr/>
            <p:nvPr/>
          </p:nvSpPr>
          <p:spPr>
            <a:xfrm>
              <a:off x="8442275" y="8406477"/>
              <a:ext cx="141772" cy="6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19">
                  <a:moveTo>
                    <a:pt x="39" y="7"/>
                  </a:moveTo>
                  <a:cubicBezTo>
                    <a:pt x="40" y="14"/>
                    <a:pt x="30" y="8"/>
                    <a:pt x="19" y="10"/>
                  </a:cubicBezTo>
                  <a:cubicBezTo>
                    <a:pt x="9" y="13"/>
                    <a:pt x="1" y="23"/>
                    <a:pt x="0" y="17"/>
                  </a:cubicBezTo>
                  <a:cubicBezTo>
                    <a:pt x="-2" y="11"/>
                    <a:pt x="10" y="3"/>
                    <a:pt x="16" y="1"/>
                  </a:cubicBezTo>
                  <a:cubicBezTo>
                    <a:pt x="24" y="-1"/>
                    <a:pt x="37" y="1"/>
                    <a:pt x="39" y="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" name="Freeform: Shape 3502"/>
            <p:cNvSpPr/>
            <p:nvPr/>
          </p:nvSpPr>
          <p:spPr>
            <a:xfrm>
              <a:off x="8595239" y="8425131"/>
              <a:ext cx="33578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" h="8">
                  <a:moveTo>
                    <a:pt x="10" y="6"/>
                  </a:moveTo>
                  <a:cubicBezTo>
                    <a:pt x="9" y="9"/>
                    <a:pt x="6" y="8"/>
                    <a:pt x="3" y="7"/>
                  </a:cubicBezTo>
                  <a:cubicBezTo>
                    <a:pt x="1" y="6"/>
                    <a:pt x="-1" y="6"/>
                    <a:pt x="0" y="3"/>
                  </a:cubicBezTo>
                  <a:cubicBezTo>
                    <a:pt x="1" y="0"/>
                    <a:pt x="2" y="-1"/>
                    <a:pt x="4" y="0"/>
                  </a:cubicBezTo>
                  <a:cubicBezTo>
                    <a:pt x="7" y="1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5" name="Freeform: Shape 3467"/>
          <p:cNvSpPr/>
          <p:nvPr/>
        </p:nvSpPr>
        <p:spPr>
          <a:xfrm>
            <a:off x="4880888" y="2269525"/>
            <a:ext cx="171618" cy="1641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" h="45">
                <a:moveTo>
                  <a:pt x="17" y="0"/>
                </a:moveTo>
                <a:lnTo>
                  <a:pt x="4" y="30"/>
                </a:lnTo>
                <a:cubicBezTo>
                  <a:pt x="0" y="41"/>
                  <a:pt x="0" y="44"/>
                  <a:pt x="1" y="44"/>
                </a:cubicBezTo>
                <a:cubicBezTo>
                  <a:pt x="2" y="45"/>
                  <a:pt x="5" y="46"/>
                  <a:pt x="16" y="42"/>
                </a:cubicBezTo>
                <a:lnTo>
                  <a:pt x="47" y="30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6" name="Freeform: Shape 3468"/>
          <p:cNvSpPr/>
          <p:nvPr/>
        </p:nvSpPr>
        <p:spPr>
          <a:xfrm>
            <a:off x="4989082" y="1894755"/>
            <a:ext cx="429046" cy="43277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6" h="117">
                <a:moveTo>
                  <a:pt x="84" y="0"/>
                </a:moveTo>
                <a:lnTo>
                  <a:pt x="11" y="73"/>
                </a:lnTo>
                <a:lnTo>
                  <a:pt x="11" y="73"/>
                </a:lnTo>
                <a:lnTo>
                  <a:pt x="0" y="86"/>
                </a:lnTo>
                <a:lnTo>
                  <a:pt x="31" y="117"/>
                </a:lnTo>
                <a:lnTo>
                  <a:pt x="116" y="31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" name="Freeform: Shape 3469"/>
          <p:cNvSpPr/>
          <p:nvPr/>
        </p:nvSpPr>
        <p:spPr>
          <a:xfrm>
            <a:off x="5358435" y="1833558"/>
            <a:ext cx="149233" cy="14923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1" h="41">
                <a:moveTo>
                  <a:pt x="38" y="23"/>
                </a:moveTo>
                <a:lnTo>
                  <a:pt x="17" y="1"/>
                </a:lnTo>
                <a:cubicBezTo>
                  <a:pt x="14" y="-1"/>
                  <a:pt x="10" y="-1"/>
                  <a:pt x="7" y="2"/>
                </a:cubicBezTo>
                <a:lnTo>
                  <a:pt x="0" y="10"/>
                </a:lnTo>
                <a:cubicBezTo>
                  <a:pt x="10" y="21"/>
                  <a:pt x="26" y="37"/>
                  <a:pt x="31" y="41"/>
                </a:cubicBezTo>
                <a:lnTo>
                  <a:pt x="39" y="32"/>
                </a:lnTo>
                <a:cubicBezTo>
                  <a:pt x="42" y="30"/>
                  <a:pt x="42" y="25"/>
                  <a:pt x="38" y="23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16818" y="3058709"/>
            <a:ext cx="2101024" cy="346234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pPr algn="r"/>
            <a:r>
              <a:rPr lang="ru-RU" dirty="0" smtClean="0">
                <a:latin typeface="Lato" charset="0"/>
                <a:ea typeface="Lato" charset="0"/>
                <a:cs typeface="Lato" charset="0"/>
              </a:rPr>
              <a:t>Работа </a:t>
            </a:r>
            <a:endParaRPr lang="id-ID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16817" y="3321578"/>
            <a:ext cx="2101024" cy="484734"/>
          </a:xfrm>
          <a:prstGeom prst="rect">
            <a:avLst/>
          </a:prstGeom>
        </p:spPr>
        <p:txBody>
          <a:bodyPr wrap="square" lIns="68565" tIns="34283" rIns="68565" bIns="34283">
            <a:spAutoFit/>
          </a:bodyPr>
          <a:lstStyle/>
          <a:p>
            <a:pPr algn="r"/>
            <a:r>
              <a:rPr lang="ru-RU" sz="900" dirty="0" smtClean="0">
                <a:cs typeface="Lato Light"/>
              </a:rPr>
              <a:t>проведенная ЛенРТК в части перехода на новые стандарты раскрытия информации</a:t>
            </a:r>
            <a:r>
              <a:rPr lang="en-US" sz="900" dirty="0" smtClean="0">
                <a:cs typeface="Lato Light"/>
              </a:rPr>
              <a:t>. </a:t>
            </a:r>
            <a:endParaRPr lang="en-US" sz="900" dirty="0">
              <a:latin typeface="Lato Light"/>
              <a:cs typeface="Lato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32112" y="1781960"/>
            <a:ext cx="2101024" cy="346234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r>
              <a:rPr lang="ru-RU" dirty="0" smtClean="0">
                <a:latin typeface="Lato" charset="0"/>
                <a:ea typeface="Lato" charset="0"/>
                <a:cs typeface="Lato" charset="0"/>
              </a:rPr>
              <a:t>Мероприятия</a:t>
            </a:r>
            <a:endParaRPr lang="id-ID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1" name="Rectangle 42"/>
          <p:cNvSpPr/>
          <p:nvPr/>
        </p:nvSpPr>
        <p:spPr>
          <a:xfrm>
            <a:off x="6132111" y="2044829"/>
            <a:ext cx="2101024" cy="484734"/>
          </a:xfrm>
          <a:prstGeom prst="rect">
            <a:avLst/>
          </a:prstGeom>
        </p:spPr>
        <p:txBody>
          <a:bodyPr wrap="square" lIns="68565" tIns="34283" rIns="68565" bIns="34283">
            <a:spAutoFit/>
          </a:bodyPr>
          <a:lstStyle/>
          <a:p>
            <a:r>
              <a:rPr lang="ru-RU" sz="900" dirty="0" smtClean="0">
                <a:cs typeface="Lato Light"/>
              </a:rPr>
              <a:t>проводимые ЛенРТК по профилактике нарушений обязательных требований  в сфере раскрытия информации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32112" y="3058709"/>
            <a:ext cx="2101024" cy="623233"/>
          </a:xfrm>
          <a:prstGeom prst="rect">
            <a:avLst/>
          </a:prstGeom>
          <a:noFill/>
        </p:spPr>
        <p:txBody>
          <a:bodyPr wrap="square" lIns="68565" tIns="34283" rIns="68565" bIns="34283" rtlCol="0">
            <a:spAutoFit/>
          </a:bodyPr>
          <a:lstStyle/>
          <a:p>
            <a:r>
              <a:rPr lang="ru-RU" dirty="0" smtClean="0">
                <a:latin typeface="Lato" charset="0"/>
                <a:ea typeface="Lato" charset="0"/>
                <a:cs typeface="Lato" charset="0"/>
              </a:rPr>
              <a:t>Основные нарушения</a:t>
            </a:r>
            <a:endParaRPr lang="id-ID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3" name="Rectangle 44"/>
          <p:cNvSpPr/>
          <p:nvPr/>
        </p:nvSpPr>
        <p:spPr>
          <a:xfrm>
            <a:off x="6132112" y="3623831"/>
            <a:ext cx="2101024" cy="484734"/>
          </a:xfrm>
          <a:prstGeom prst="rect">
            <a:avLst/>
          </a:prstGeom>
        </p:spPr>
        <p:txBody>
          <a:bodyPr wrap="square" lIns="68565" tIns="34283" rIns="68565" bIns="34283">
            <a:spAutoFit/>
          </a:bodyPr>
          <a:lstStyle/>
          <a:p>
            <a:r>
              <a:rPr lang="ru-RU" sz="900" dirty="0" smtClean="0">
                <a:cs typeface="Lato Light"/>
              </a:rPr>
              <a:t>в части заполнения и направления отчетных форм в сфере раскрытия информации</a:t>
            </a:r>
            <a:endParaRPr lang="en-US" sz="900" dirty="0">
              <a:latin typeface="Lato Light"/>
              <a:cs typeface="Lato Ligh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31991" y="209550"/>
            <a:ext cx="5486400" cy="297646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Основные вопросы семинара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57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sp>
        <p:nvSpPr>
          <p:cNvPr id="59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30777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28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1279" y="209550"/>
            <a:ext cx="8060578" cy="334707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Постановлением Правительства РФ от 31.03.2018 № 390 изменен порядок раскрытия информации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sp>
        <p:nvSpPr>
          <p:cNvPr id="15" name="Diagonal Stripe 5"/>
          <p:cNvSpPr/>
          <p:nvPr/>
        </p:nvSpPr>
        <p:spPr>
          <a:xfrm rot="2699999">
            <a:off x="830775" y="2461347"/>
            <a:ext cx="1187914" cy="1187605"/>
          </a:xfrm>
          <a:prstGeom prst="diagStripe">
            <a:avLst>
              <a:gd name="adj" fmla="val 63445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16" name="Diagonal Stripe 7"/>
          <p:cNvSpPr/>
          <p:nvPr/>
        </p:nvSpPr>
        <p:spPr>
          <a:xfrm rot="13499999">
            <a:off x="2399626" y="2152875"/>
            <a:ext cx="1187914" cy="1187605"/>
          </a:xfrm>
          <a:prstGeom prst="diagStripe">
            <a:avLst>
              <a:gd name="adj" fmla="val 6344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17" name="Diagonal Stripe 6"/>
          <p:cNvSpPr/>
          <p:nvPr/>
        </p:nvSpPr>
        <p:spPr>
          <a:xfrm rot="2699999">
            <a:off x="3987611" y="2461347"/>
            <a:ext cx="1187914" cy="1187605"/>
          </a:xfrm>
          <a:prstGeom prst="diagStripe">
            <a:avLst>
              <a:gd name="adj" fmla="val 63445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18" name="Diagonal Stripe 8"/>
          <p:cNvSpPr/>
          <p:nvPr/>
        </p:nvSpPr>
        <p:spPr>
          <a:xfrm rot="13499999">
            <a:off x="5556461" y="2152875"/>
            <a:ext cx="1187914" cy="1187605"/>
          </a:xfrm>
          <a:prstGeom prst="diagStripe">
            <a:avLst>
              <a:gd name="adj" fmla="val 63445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sp>
        <p:nvSpPr>
          <p:cNvPr id="19" name="Diagonal Stripe 4"/>
          <p:cNvSpPr/>
          <p:nvPr/>
        </p:nvSpPr>
        <p:spPr>
          <a:xfrm rot="2699999">
            <a:off x="7144446" y="2461347"/>
            <a:ext cx="1187914" cy="1187605"/>
          </a:xfrm>
          <a:prstGeom prst="diagStripe">
            <a:avLst>
              <a:gd name="adj" fmla="val 63445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Regular" charset="0"/>
            </a:endParaRPr>
          </a:p>
        </p:txBody>
      </p:sp>
      <p:cxnSp>
        <p:nvCxnSpPr>
          <p:cNvPr id="20" name="Straight Connector 27"/>
          <p:cNvCxnSpPr/>
          <p:nvPr/>
        </p:nvCxnSpPr>
        <p:spPr>
          <a:xfrm flipV="1">
            <a:off x="1430517" y="1990549"/>
            <a:ext cx="0" cy="654793"/>
          </a:xfrm>
          <a:prstGeom prst="line">
            <a:avLst/>
          </a:prstGeom>
          <a:ln w="28575"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0"/>
          <p:cNvCxnSpPr/>
          <p:nvPr/>
        </p:nvCxnSpPr>
        <p:spPr>
          <a:xfrm>
            <a:off x="3014922" y="3183724"/>
            <a:ext cx="0" cy="63555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1"/>
          <p:cNvCxnSpPr/>
          <p:nvPr/>
        </p:nvCxnSpPr>
        <p:spPr>
          <a:xfrm flipV="1">
            <a:off x="4572000" y="1990549"/>
            <a:ext cx="0" cy="654793"/>
          </a:xfrm>
          <a:prstGeom prst="line">
            <a:avLst/>
          </a:prstGeom>
          <a:ln w="28575">
            <a:solidFill>
              <a:schemeClr val="accent3"/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0"/>
          <p:cNvCxnSpPr/>
          <p:nvPr/>
        </p:nvCxnSpPr>
        <p:spPr>
          <a:xfrm flipH="1">
            <a:off x="6156550" y="3200813"/>
            <a:ext cx="0" cy="635557"/>
          </a:xfrm>
          <a:prstGeom prst="line">
            <a:avLst/>
          </a:prstGeom>
          <a:ln w="28575">
            <a:solidFill>
              <a:schemeClr val="accent4"/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4"/>
          <p:cNvCxnSpPr/>
          <p:nvPr/>
        </p:nvCxnSpPr>
        <p:spPr>
          <a:xfrm flipV="1">
            <a:off x="7738174" y="1990549"/>
            <a:ext cx="0" cy="654793"/>
          </a:xfrm>
          <a:prstGeom prst="line">
            <a:avLst/>
          </a:prstGeom>
          <a:ln w="28575">
            <a:solidFill>
              <a:schemeClr val="accent5"/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 txBox="1">
            <a:spLocks/>
          </p:cNvSpPr>
          <p:nvPr/>
        </p:nvSpPr>
        <p:spPr>
          <a:xfrm>
            <a:off x="523482" y="1292641"/>
            <a:ext cx="1814070" cy="697908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Изменен способ и порядок раскрытия информации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086548" y="3924741"/>
            <a:ext cx="1814070" cy="697908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Выпущено 27 отчетных форм                                           (8 групп отчетов</a:t>
            </a:r>
            <a:r>
              <a:rPr lang="ru-RU" sz="1000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)</a:t>
            </a:r>
            <a:endParaRPr lang="en-US" sz="1000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3674533" y="1292641"/>
            <a:ext cx="1814070" cy="697908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Контроль ФАС за соблюдение стандартов раскрытия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5243383" y="3895023"/>
            <a:ext cx="1814070" cy="675787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Изменен конечный источник раскрытия информации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8835" y="2757632"/>
            <a:ext cx="312906" cy="29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13"/>
              </a:lnSpc>
            </a:pPr>
            <a:r>
              <a:rPr lang="ru-RU" dirty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1</a:t>
            </a:r>
            <a:endParaRPr lang="en-US" dirty="0">
              <a:solidFill>
                <a:schemeClr val="bg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37130" y="2755061"/>
            <a:ext cx="312906" cy="29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13"/>
              </a:lnSpc>
            </a:pPr>
            <a:r>
              <a:rPr lang="ru-RU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2</a:t>
            </a:r>
            <a:endParaRPr lang="en-US" dirty="0">
              <a:solidFill>
                <a:schemeClr val="bg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15546" y="2760632"/>
            <a:ext cx="312906" cy="29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13"/>
              </a:lnSpc>
            </a:pPr>
            <a:r>
              <a:rPr lang="ru-RU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3</a:t>
            </a:r>
            <a:endParaRPr lang="en-US" dirty="0">
              <a:solidFill>
                <a:schemeClr val="bg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93965" y="2746677"/>
            <a:ext cx="312906" cy="298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13"/>
              </a:lnSpc>
            </a:pPr>
            <a:r>
              <a:rPr lang="ru-RU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4</a:t>
            </a:r>
            <a:endParaRPr lang="en-US" dirty="0">
              <a:solidFill>
                <a:schemeClr val="bg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81721" y="2745917"/>
            <a:ext cx="312906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13"/>
              </a:lnSpc>
            </a:pPr>
            <a:r>
              <a:rPr lang="ru-RU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5</a:t>
            </a:r>
            <a:endParaRPr lang="en-US" dirty="0">
              <a:solidFill>
                <a:schemeClr val="bg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6831368" y="1209185"/>
            <a:ext cx="1814070" cy="470602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Формы публикации значительно расширены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41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16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1279" y="209550"/>
            <a:ext cx="8060578" cy="297646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Способ раскрытия информации через региональный портал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sp>
        <p:nvSpPr>
          <p:cNvPr id="40" name="Freeform 21"/>
          <p:cNvSpPr/>
          <p:nvPr/>
        </p:nvSpPr>
        <p:spPr>
          <a:xfrm>
            <a:off x="757987" y="2563634"/>
            <a:ext cx="2194452" cy="660710"/>
          </a:xfrm>
          <a:custGeom>
            <a:avLst/>
            <a:gdLst>
              <a:gd name="connsiteX0" fmla="*/ 0 w 4388294"/>
              <a:gd name="connsiteY0" fmla="*/ 0 h 1755317"/>
              <a:gd name="connsiteX1" fmla="*/ 3510636 w 4388294"/>
              <a:gd name="connsiteY1" fmla="*/ 0 h 1755317"/>
              <a:gd name="connsiteX2" fmla="*/ 4388294 w 4388294"/>
              <a:gd name="connsiteY2" fmla="*/ 877659 h 1755317"/>
              <a:gd name="connsiteX3" fmla="*/ 3510636 w 4388294"/>
              <a:gd name="connsiteY3" fmla="*/ 1755317 h 1755317"/>
              <a:gd name="connsiteX4" fmla="*/ 0 w 4388294"/>
              <a:gd name="connsiteY4" fmla="*/ 1755317 h 1755317"/>
              <a:gd name="connsiteX5" fmla="*/ 877659 w 4388294"/>
              <a:gd name="connsiteY5" fmla="*/ 877659 h 1755317"/>
              <a:gd name="connsiteX6" fmla="*/ 0 w 4388294"/>
              <a:gd name="connsiteY6" fmla="*/ 0 h 175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294" h="1755317">
                <a:moveTo>
                  <a:pt x="0" y="0"/>
                </a:moveTo>
                <a:lnTo>
                  <a:pt x="3510636" y="0"/>
                </a:lnTo>
                <a:lnTo>
                  <a:pt x="4388294" y="877659"/>
                </a:lnTo>
                <a:lnTo>
                  <a:pt x="3510636" y="1755317"/>
                </a:lnTo>
                <a:lnTo>
                  <a:pt x="0" y="1755317"/>
                </a:lnTo>
                <a:lnTo>
                  <a:pt x="877659" y="8776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6635" tIns="32504" rIns="361626" bIns="32504" numCol="1" spcCol="476" anchor="ctr" anchorCtr="0">
            <a:noAutofit/>
          </a:bodyPr>
          <a:lstStyle/>
          <a:p>
            <a:pPr algn="ctr" defTabSz="10834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latin typeface="Open Sans Regular" charset="0"/>
            </a:endParaRPr>
          </a:p>
        </p:txBody>
      </p:sp>
      <p:sp>
        <p:nvSpPr>
          <p:cNvPr id="41" name="Freeform 23"/>
          <p:cNvSpPr/>
          <p:nvPr/>
        </p:nvSpPr>
        <p:spPr>
          <a:xfrm>
            <a:off x="2598258" y="2563634"/>
            <a:ext cx="2194452" cy="660710"/>
          </a:xfrm>
          <a:custGeom>
            <a:avLst/>
            <a:gdLst>
              <a:gd name="connsiteX0" fmla="*/ 0 w 4388294"/>
              <a:gd name="connsiteY0" fmla="*/ 0 h 1755317"/>
              <a:gd name="connsiteX1" fmla="*/ 3510636 w 4388294"/>
              <a:gd name="connsiteY1" fmla="*/ 0 h 1755317"/>
              <a:gd name="connsiteX2" fmla="*/ 4388294 w 4388294"/>
              <a:gd name="connsiteY2" fmla="*/ 877659 h 1755317"/>
              <a:gd name="connsiteX3" fmla="*/ 3510636 w 4388294"/>
              <a:gd name="connsiteY3" fmla="*/ 1755317 h 1755317"/>
              <a:gd name="connsiteX4" fmla="*/ 0 w 4388294"/>
              <a:gd name="connsiteY4" fmla="*/ 1755317 h 1755317"/>
              <a:gd name="connsiteX5" fmla="*/ 877659 w 4388294"/>
              <a:gd name="connsiteY5" fmla="*/ 877659 h 1755317"/>
              <a:gd name="connsiteX6" fmla="*/ 0 w 4388294"/>
              <a:gd name="connsiteY6" fmla="*/ 0 h 175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294" h="1755317">
                <a:moveTo>
                  <a:pt x="0" y="0"/>
                </a:moveTo>
                <a:lnTo>
                  <a:pt x="3510636" y="0"/>
                </a:lnTo>
                <a:lnTo>
                  <a:pt x="4388294" y="877659"/>
                </a:lnTo>
                <a:lnTo>
                  <a:pt x="3510636" y="1755317"/>
                </a:lnTo>
                <a:lnTo>
                  <a:pt x="0" y="1755317"/>
                </a:lnTo>
                <a:lnTo>
                  <a:pt x="877659" y="8776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6635" tIns="32504" rIns="361626" bIns="32504" numCol="1" spcCol="476" anchor="ctr" anchorCtr="0">
            <a:noAutofit/>
          </a:bodyPr>
          <a:lstStyle/>
          <a:p>
            <a:pPr algn="ctr" defTabSz="10834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latin typeface="Open Sans Regular" charset="0"/>
            </a:endParaRPr>
          </a:p>
        </p:txBody>
      </p:sp>
      <p:sp>
        <p:nvSpPr>
          <p:cNvPr id="42" name="Freeform 25"/>
          <p:cNvSpPr/>
          <p:nvPr/>
        </p:nvSpPr>
        <p:spPr>
          <a:xfrm>
            <a:off x="4438530" y="2563634"/>
            <a:ext cx="2194452" cy="660710"/>
          </a:xfrm>
          <a:custGeom>
            <a:avLst/>
            <a:gdLst>
              <a:gd name="connsiteX0" fmla="*/ 0 w 4388294"/>
              <a:gd name="connsiteY0" fmla="*/ 0 h 1755317"/>
              <a:gd name="connsiteX1" fmla="*/ 3510636 w 4388294"/>
              <a:gd name="connsiteY1" fmla="*/ 0 h 1755317"/>
              <a:gd name="connsiteX2" fmla="*/ 4388294 w 4388294"/>
              <a:gd name="connsiteY2" fmla="*/ 877659 h 1755317"/>
              <a:gd name="connsiteX3" fmla="*/ 3510636 w 4388294"/>
              <a:gd name="connsiteY3" fmla="*/ 1755317 h 1755317"/>
              <a:gd name="connsiteX4" fmla="*/ 0 w 4388294"/>
              <a:gd name="connsiteY4" fmla="*/ 1755317 h 1755317"/>
              <a:gd name="connsiteX5" fmla="*/ 877659 w 4388294"/>
              <a:gd name="connsiteY5" fmla="*/ 877659 h 1755317"/>
              <a:gd name="connsiteX6" fmla="*/ 0 w 4388294"/>
              <a:gd name="connsiteY6" fmla="*/ 0 h 175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294" h="1755317">
                <a:moveTo>
                  <a:pt x="0" y="0"/>
                </a:moveTo>
                <a:lnTo>
                  <a:pt x="3510636" y="0"/>
                </a:lnTo>
                <a:lnTo>
                  <a:pt x="4388294" y="877659"/>
                </a:lnTo>
                <a:lnTo>
                  <a:pt x="3510636" y="1755317"/>
                </a:lnTo>
                <a:lnTo>
                  <a:pt x="0" y="1755317"/>
                </a:lnTo>
                <a:lnTo>
                  <a:pt x="877659" y="8776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6635" tIns="32504" rIns="361626" bIns="32504" numCol="1" spcCol="476" anchor="ctr" anchorCtr="0">
            <a:noAutofit/>
          </a:bodyPr>
          <a:lstStyle/>
          <a:p>
            <a:pPr algn="ctr" defTabSz="10834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latin typeface="Open Sans Regular" charset="0"/>
            </a:endParaRPr>
          </a:p>
        </p:txBody>
      </p:sp>
      <p:sp>
        <p:nvSpPr>
          <p:cNvPr id="43" name="Freeform 26"/>
          <p:cNvSpPr/>
          <p:nvPr/>
        </p:nvSpPr>
        <p:spPr>
          <a:xfrm>
            <a:off x="6278802" y="2563634"/>
            <a:ext cx="2194452" cy="660710"/>
          </a:xfrm>
          <a:custGeom>
            <a:avLst/>
            <a:gdLst>
              <a:gd name="connsiteX0" fmla="*/ 0 w 4388294"/>
              <a:gd name="connsiteY0" fmla="*/ 0 h 1755317"/>
              <a:gd name="connsiteX1" fmla="*/ 3510636 w 4388294"/>
              <a:gd name="connsiteY1" fmla="*/ 0 h 1755317"/>
              <a:gd name="connsiteX2" fmla="*/ 4388294 w 4388294"/>
              <a:gd name="connsiteY2" fmla="*/ 877659 h 1755317"/>
              <a:gd name="connsiteX3" fmla="*/ 3510636 w 4388294"/>
              <a:gd name="connsiteY3" fmla="*/ 1755317 h 1755317"/>
              <a:gd name="connsiteX4" fmla="*/ 0 w 4388294"/>
              <a:gd name="connsiteY4" fmla="*/ 1755317 h 1755317"/>
              <a:gd name="connsiteX5" fmla="*/ 877659 w 4388294"/>
              <a:gd name="connsiteY5" fmla="*/ 877659 h 1755317"/>
              <a:gd name="connsiteX6" fmla="*/ 0 w 4388294"/>
              <a:gd name="connsiteY6" fmla="*/ 0 h 175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294" h="1755317">
                <a:moveTo>
                  <a:pt x="0" y="0"/>
                </a:moveTo>
                <a:lnTo>
                  <a:pt x="3510636" y="0"/>
                </a:lnTo>
                <a:lnTo>
                  <a:pt x="4388294" y="877659"/>
                </a:lnTo>
                <a:lnTo>
                  <a:pt x="3510636" y="1755317"/>
                </a:lnTo>
                <a:lnTo>
                  <a:pt x="0" y="1755317"/>
                </a:lnTo>
                <a:lnTo>
                  <a:pt x="877659" y="8776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6635" tIns="32504" rIns="361626" bIns="32504" numCol="1" spcCol="476" anchor="ctr" anchorCtr="0">
            <a:noAutofit/>
          </a:bodyPr>
          <a:lstStyle/>
          <a:p>
            <a:pPr algn="ctr" defTabSz="10834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latin typeface="Open Sans Regular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01508" y="2741220"/>
            <a:ext cx="1307409" cy="265457"/>
          </a:xfrm>
          <a:prstGeom prst="rect">
            <a:avLst/>
          </a:prstGeom>
          <a:noFill/>
        </p:spPr>
        <p:txBody>
          <a:bodyPr wrap="none" lIns="34290" tIns="17145" rIns="34290" bIns="17145" rtlCol="0" anchor="ctr" anchorCtr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Montserrat Bold" charset="0"/>
                <a:ea typeface="Montserrat Bold" charset="0"/>
                <a:cs typeface="Montserrat Bold" charset="0"/>
              </a:rPr>
              <a:t>Организация</a:t>
            </a:r>
            <a:endParaRPr lang="en-US" sz="1500" b="1" dirty="0">
              <a:solidFill>
                <a:schemeClr val="bg1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66167" y="2761260"/>
            <a:ext cx="1826543" cy="265457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Montserrat Bold" charset="0"/>
                <a:ea typeface="Montserrat Bold" charset="0"/>
                <a:cs typeface="Montserrat Bold" charset="0"/>
              </a:rPr>
              <a:t>Региональный</a:t>
            </a:r>
            <a:endParaRPr lang="en-US" sz="1500" b="1" dirty="0">
              <a:solidFill>
                <a:schemeClr val="bg1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52259" y="2749754"/>
            <a:ext cx="1826543" cy="265457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latin typeface="Montserrat Bold" charset="0"/>
                <a:ea typeface="Montserrat Bold" charset="0"/>
                <a:cs typeface="Montserrat Bold" charset="0"/>
              </a:rPr>
              <a:t>р</a:t>
            </a:r>
            <a:r>
              <a:rPr lang="ru-RU" sz="1500" b="1" dirty="0" smtClean="0">
                <a:solidFill>
                  <a:schemeClr val="bg1"/>
                </a:solidFill>
                <a:latin typeface="Montserrat Bold" charset="0"/>
                <a:ea typeface="Montserrat Bold" charset="0"/>
                <a:cs typeface="Montserrat Bold" charset="0"/>
              </a:rPr>
              <a:t>егулятор</a:t>
            </a:r>
            <a:endParaRPr lang="en-US" sz="1500" b="1" dirty="0">
              <a:solidFill>
                <a:schemeClr val="bg1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13932" y="2749754"/>
            <a:ext cx="1826543" cy="265457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Montserrat Bold" charset="0"/>
                <a:ea typeface="Montserrat Bold" charset="0"/>
                <a:cs typeface="Montserrat Bold" charset="0"/>
              </a:rPr>
              <a:t>ФАС России</a:t>
            </a:r>
            <a:endParaRPr lang="ru-RU" sz="1500" b="1" dirty="0">
              <a:solidFill>
                <a:schemeClr val="bg1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cxnSp>
        <p:nvCxnSpPr>
          <p:cNvPr id="48" name="Straight Connector 38"/>
          <p:cNvCxnSpPr/>
          <p:nvPr/>
        </p:nvCxnSpPr>
        <p:spPr>
          <a:xfrm flipV="1">
            <a:off x="1815334" y="1998828"/>
            <a:ext cx="0" cy="417475"/>
          </a:xfrm>
          <a:prstGeom prst="line">
            <a:avLst/>
          </a:prstGeom>
          <a:ln w="28575"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1"/>
          <p:cNvCxnSpPr/>
          <p:nvPr/>
        </p:nvCxnSpPr>
        <p:spPr>
          <a:xfrm>
            <a:off x="3767843" y="3415929"/>
            <a:ext cx="0" cy="41648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38"/>
          <p:cNvCxnSpPr/>
          <p:nvPr/>
        </p:nvCxnSpPr>
        <p:spPr>
          <a:xfrm flipV="1">
            <a:off x="7373413" y="2006118"/>
            <a:ext cx="0" cy="417475"/>
          </a:xfrm>
          <a:prstGeom prst="line">
            <a:avLst/>
          </a:prstGeom>
          <a:ln w="28575">
            <a:solidFill>
              <a:schemeClr val="accent5"/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1"/>
          <p:cNvCxnSpPr/>
          <p:nvPr/>
        </p:nvCxnSpPr>
        <p:spPr>
          <a:xfrm>
            <a:off x="5535756" y="3415929"/>
            <a:ext cx="0" cy="41648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ubtitle 2"/>
          <p:cNvSpPr txBox="1">
            <a:spLocks/>
          </p:cNvSpPr>
          <p:nvPr/>
        </p:nvSpPr>
        <p:spPr>
          <a:xfrm>
            <a:off x="911009" y="1386783"/>
            <a:ext cx="1814070" cy="470602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Подготовка и отправка информации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54" name="Subtitle 2"/>
          <p:cNvSpPr txBox="1">
            <a:spLocks/>
          </p:cNvSpPr>
          <p:nvPr/>
        </p:nvSpPr>
        <p:spPr>
          <a:xfrm>
            <a:off x="2860808" y="4019550"/>
            <a:ext cx="1814070" cy="697908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Получение информации и публикация на региональном портале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55" name="Subtitle 2"/>
          <p:cNvSpPr txBox="1">
            <a:spLocks/>
          </p:cNvSpPr>
          <p:nvPr/>
        </p:nvSpPr>
        <p:spPr>
          <a:xfrm>
            <a:off x="4628721" y="4122142"/>
            <a:ext cx="1814070" cy="470602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Контроль исполнения стандартов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6468993" y="1284190"/>
            <a:ext cx="1814070" cy="697908"/>
          </a:xfrm>
          <a:prstGeom prst="rect">
            <a:avLst/>
          </a:prstGeom>
        </p:spPr>
        <p:txBody>
          <a:bodyPr vert="horz" wrap="square" lIns="81559" tIns="40779" rIns="81559" bIns="4077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13"/>
              </a:lnSpc>
            </a:pPr>
            <a:r>
              <a:rPr lang="ru-RU" sz="1000" b="1" dirty="0" smtClean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rPr>
              <a:t>Получение информации и публикация на федеральном портале</a:t>
            </a:r>
            <a:endParaRPr lang="en-US" sz="1000" b="1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59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61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4"/>
          <p:cNvSpPr/>
          <p:nvPr/>
        </p:nvSpPr>
        <p:spPr>
          <a:xfrm>
            <a:off x="7010400" y="2315532"/>
            <a:ext cx="1295400" cy="1418956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6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Lato Light"/>
                <a:cs typeface="Lato Light"/>
              </a:rPr>
              <a:t>5                </a:t>
            </a:r>
            <a:r>
              <a:rPr lang="ru-RU" sz="1600" dirty="0" smtClean="0">
                <a:latin typeface="Lato Light"/>
                <a:cs typeface="Lato Light"/>
              </a:rPr>
              <a:t>сфер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279" y="209550"/>
            <a:ext cx="8060578" cy="334707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Формы сбора разработанные и утвержденные ФАС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sp>
        <p:nvSpPr>
          <p:cNvPr id="21" name="Round Same Side Corner Rectangle 22"/>
          <p:cNvSpPr/>
          <p:nvPr/>
        </p:nvSpPr>
        <p:spPr>
          <a:xfrm rot="10800000" flipH="1">
            <a:off x="551279" y="1348697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2" name="Round Same Side Corner Rectangle 22"/>
          <p:cNvSpPr/>
          <p:nvPr/>
        </p:nvSpPr>
        <p:spPr>
          <a:xfrm rot="10800000" flipH="1">
            <a:off x="551280" y="2114550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 rot="10800000" flipH="1">
            <a:off x="551280" y="2876550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4" name="Round Same Side Corner Rectangle 22"/>
          <p:cNvSpPr/>
          <p:nvPr/>
        </p:nvSpPr>
        <p:spPr>
          <a:xfrm rot="10800000" flipH="1">
            <a:off x="551281" y="3638550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5" name="Round Same Side Corner Rectangle 22"/>
          <p:cNvSpPr/>
          <p:nvPr/>
        </p:nvSpPr>
        <p:spPr>
          <a:xfrm rot="10800000" flipH="1">
            <a:off x="4340649" y="1348697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6" name="Round Same Side Corner Rectangle 22"/>
          <p:cNvSpPr/>
          <p:nvPr/>
        </p:nvSpPr>
        <p:spPr>
          <a:xfrm rot="10800000" flipH="1">
            <a:off x="4342096" y="2114550"/>
            <a:ext cx="45719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7" name="Round Same Side Corner Rectangle 22"/>
          <p:cNvSpPr/>
          <p:nvPr/>
        </p:nvSpPr>
        <p:spPr>
          <a:xfrm rot="10800000" flipH="1">
            <a:off x="4337191" y="2876550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8" name="Round Same Side Corner Rectangle 22"/>
          <p:cNvSpPr/>
          <p:nvPr/>
        </p:nvSpPr>
        <p:spPr>
          <a:xfrm rot="10800000" flipH="1">
            <a:off x="4333806" y="3654260"/>
            <a:ext cx="49883" cy="514044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60" tIns="41130" rIns="82260" bIns="41130" rtlCol="0" anchor="ctr"/>
          <a:lstStyle/>
          <a:p>
            <a:pPr algn="ctr"/>
            <a:endParaRPr lang="bg-B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9" name="Rectangle 33"/>
          <p:cNvSpPr/>
          <p:nvPr/>
        </p:nvSpPr>
        <p:spPr>
          <a:xfrm>
            <a:off x="658314" y="1348697"/>
            <a:ext cx="1131767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>
                <a:latin typeface="Lato" charset="0"/>
                <a:ea typeface="Lato" charset="0"/>
                <a:cs typeface="Lato" charset="0"/>
              </a:rPr>
              <a:t>г</a:t>
            </a:r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руппа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PRICE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314" y="1583367"/>
            <a:ext cx="3532686" cy="311614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Показатели подлежащие раскрытию об установленных тарифах                                                            для сферы </a:t>
            </a:r>
            <a:r>
              <a:rPr lang="ru-RU" sz="900" dirty="0" err="1" smtClean="0">
                <a:latin typeface="Lato" charset="0"/>
                <a:ea typeface="Lato" charset="0"/>
                <a:cs typeface="Lato" charset="0"/>
              </a:rPr>
              <a:t>ТС,ГВС,ХВС,ВО,ТКО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2" name="Rectangle 33"/>
          <p:cNvSpPr/>
          <p:nvPr/>
        </p:nvSpPr>
        <p:spPr>
          <a:xfrm>
            <a:off x="658313" y="2114397"/>
            <a:ext cx="1399468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группа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BALANCE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314" y="2328722"/>
            <a:ext cx="2542085" cy="311614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Ежегодные (фактические) показатели                           </a:t>
            </a:r>
            <a:r>
              <a:rPr lang="ru-RU" sz="900" dirty="0">
                <a:latin typeface="Lato" charset="0"/>
                <a:ea typeface="Lato" charset="0"/>
                <a:cs typeface="Lato" charset="0"/>
              </a:rPr>
              <a:t>для </a:t>
            </a:r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сферы </a:t>
            </a:r>
            <a:r>
              <a:rPr lang="ru-RU" sz="900" dirty="0" err="1">
                <a:latin typeface="Lato" charset="0"/>
                <a:ea typeface="Lato" charset="0"/>
                <a:cs typeface="Lato" charset="0"/>
              </a:rPr>
              <a:t>ТС,ГВС,ХВС,ВО,ТКО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8314" y="2860382"/>
            <a:ext cx="1428322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группа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REQUEST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311" y="3085374"/>
            <a:ext cx="2254695" cy="311614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Предложение об установлении тарифов                                      </a:t>
            </a:r>
            <a:r>
              <a:rPr lang="ru-RU" sz="900" dirty="0">
                <a:latin typeface="Lato" charset="0"/>
                <a:ea typeface="Lato" charset="0"/>
                <a:cs typeface="Lato" charset="0"/>
              </a:rPr>
              <a:t>для </a:t>
            </a:r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сферы </a:t>
            </a:r>
            <a:r>
              <a:rPr lang="ru-RU" sz="900" dirty="0" err="1">
                <a:latin typeface="Lato" charset="0"/>
                <a:ea typeface="Lato" charset="0"/>
                <a:cs typeface="Lato" charset="0"/>
              </a:rPr>
              <a:t>ТС,ГВС,ХВС,ВО,ТКО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6" name="Rectangle 33"/>
          <p:cNvSpPr/>
          <p:nvPr/>
        </p:nvSpPr>
        <p:spPr>
          <a:xfrm>
            <a:off x="663311" y="3638550"/>
            <a:ext cx="1434926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группа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QUARTER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3312" y="3856576"/>
            <a:ext cx="1851288" cy="450113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Квартальные показатели                                                        </a:t>
            </a:r>
            <a:r>
              <a:rPr lang="ru-RU" sz="900" dirty="0">
                <a:latin typeface="Lato" charset="0"/>
                <a:ea typeface="Lato" charset="0"/>
                <a:cs typeface="Lato" charset="0"/>
              </a:rPr>
              <a:t>для </a:t>
            </a:r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сферы </a:t>
            </a:r>
            <a:r>
              <a:rPr lang="ru-RU" sz="900" dirty="0" err="1" smtClean="0">
                <a:latin typeface="Lato" charset="0"/>
                <a:ea typeface="Lato" charset="0"/>
                <a:cs typeface="Lato" charset="0"/>
              </a:rPr>
              <a:t>ТС,ГВС,ХВС,ВО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  <a:p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8" name="Rectangle 33"/>
          <p:cNvSpPr/>
          <p:nvPr/>
        </p:nvSpPr>
        <p:spPr>
          <a:xfrm>
            <a:off x="4495800" y="1348146"/>
            <a:ext cx="1003526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>
                <a:latin typeface="Lato" charset="0"/>
                <a:ea typeface="Lato" charset="0"/>
                <a:cs typeface="Lato" charset="0"/>
              </a:rPr>
              <a:t>г</a:t>
            </a:r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руппа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ORG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95800" y="1551127"/>
            <a:ext cx="2514600" cy="311614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Общая информация об организации                           </a:t>
            </a:r>
            <a:r>
              <a:rPr lang="ru-RU" sz="900" dirty="0">
                <a:latin typeface="Lato" charset="0"/>
                <a:ea typeface="Lato" charset="0"/>
                <a:cs typeface="Lato" charset="0"/>
              </a:rPr>
              <a:t>для </a:t>
            </a:r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сферы </a:t>
            </a:r>
            <a:r>
              <a:rPr lang="ru-RU" sz="900" dirty="0" err="1">
                <a:latin typeface="Lato" charset="0"/>
                <a:ea typeface="Lato" charset="0"/>
                <a:cs typeface="Lato" charset="0"/>
              </a:rPr>
              <a:t>ТС,ГВС,ХВС,ВО,ТКО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0" name="Rectangle 33"/>
          <p:cNvSpPr/>
          <p:nvPr/>
        </p:nvSpPr>
        <p:spPr>
          <a:xfrm>
            <a:off x="4495800" y="2058510"/>
            <a:ext cx="1699037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шаблон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INVEST</a:t>
            </a:r>
            <a:r>
              <a:rPr lang="ru-RU" sz="1300" u="sng" dirty="0" smtClean="0">
                <a:latin typeface="Lato" charset="0"/>
                <a:ea typeface="Lato" charset="0"/>
                <a:cs typeface="Lato" charset="0"/>
              </a:rPr>
              <a:t>.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TKO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95800" y="2246505"/>
            <a:ext cx="2514600" cy="311614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Информация об инвестиционных программах для сферы </a:t>
            </a:r>
            <a:r>
              <a:rPr lang="ru-RU" sz="900" dirty="0" err="1" smtClean="0">
                <a:latin typeface="Lato" charset="0"/>
                <a:ea typeface="Lato" charset="0"/>
                <a:cs typeface="Lato" charset="0"/>
              </a:rPr>
              <a:t>ТКО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8" name="Rectangle 33"/>
          <p:cNvSpPr/>
          <p:nvPr/>
        </p:nvSpPr>
        <p:spPr>
          <a:xfrm>
            <a:off x="4495800" y="2850704"/>
            <a:ext cx="1738150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шаблон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LIMIT.WARM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97748" y="3026342"/>
            <a:ext cx="2514600" cy="450113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Информация о выводе объектов теплоснабжения из эксплуатации                   для сферы ТС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0" name="Rectangle 33"/>
          <p:cNvSpPr/>
          <p:nvPr/>
        </p:nvSpPr>
        <p:spPr>
          <a:xfrm>
            <a:off x="4495800" y="3654259"/>
            <a:ext cx="1862608" cy="234670"/>
          </a:xfrm>
          <a:prstGeom prst="rect">
            <a:avLst/>
          </a:prstGeom>
        </p:spPr>
        <p:txBody>
          <a:bodyPr wrap="none" lIns="34281" tIns="17140" rIns="34281" bIns="17140">
            <a:spAutoFit/>
          </a:bodyPr>
          <a:lstStyle/>
          <a:p>
            <a:r>
              <a:rPr lang="ru-RU" sz="1300" dirty="0" smtClean="0">
                <a:latin typeface="Lato" charset="0"/>
                <a:ea typeface="Lato" charset="0"/>
                <a:cs typeface="Lato" charset="0"/>
              </a:rPr>
              <a:t>шаблон </a:t>
            </a:r>
            <a:r>
              <a:rPr lang="en-US" sz="1300" u="sng" dirty="0" smtClean="0">
                <a:latin typeface="Lato" charset="0"/>
                <a:ea typeface="Lato" charset="0"/>
                <a:cs typeface="Lato" charset="0"/>
              </a:rPr>
              <a:t>TERMS.WARM</a:t>
            </a:r>
            <a:endParaRPr lang="en-US" sz="1300" u="sng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97748" y="3810550"/>
            <a:ext cx="2514600" cy="450113"/>
          </a:xfrm>
          <a:prstGeom prst="rect">
            <a:avLst/>
          </a:prstGeom>
          <a:noFill/>
        </p:spPr>
        <p:txBody>
          <a:bodyPr wrap="square" lIns="34281" tIns="17140" rIns="34281" bIns="17140" rtlCol="0">
            <a:spAutoFit/>
          </a:bodyPr>
          <a:lstStyle/>
          <a:p>
            <a:r>
              <a:rPr lang="ru-RU" sz="900" dirty="0" smtClean="0">
                <a:latin typeface="Lato" charset="0"/>
                <a:ea typeface="Lato" charset="0"/>
                <a:cs typeface="Lato" charset="0"/>
              </a:rPr>
              <a:t>Информация об условиях на которых осуществляется поставка товаров                       для сферы ТС</a:t>
            </a:r>
            <a:endParaRPr lang="en-US" sz="9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3" name="Freeform 4"/>
          <p:cNvSpPr/>
          <p:nvPr/>
        </p:nvSpPr>
        <p:spPr>
          <a:xfrm>
            <a:off x="7696200" y="1232866"/>
            <a:ext cx="1295400" cy="1418956"/>
          </a:xfrm>
          <a:custGeom>
            <a:avLst/>
            <a:gdLst>
              <a:gd name="connsiteX0" fmla="*/ 0 w 4225459"/>
              <a:gd name="connsiteY0" fmla="*/ 704257 h 4225459"/>
              <a:gd name="connsiteX1" fmla="*/ 704257 w 4225459"/>
              <a:gd name="connsiteY1" fmla="*/ 0 h 4225459"/>
              <a:gd name="connsiteX2" fmla="*/ 3521202 w 4225459"/>
              <a:gd name="connsiteY2" fmla="*/ 0 h 4225459"/>
              <a:gd name="connsiteX3" fmla="*/ 4225459 w 4225459"/>
              <a:gd name="connsiteY3" fmla="*/ 704257 h 4225459"/>
              <a:gd name="connsiteX4" fmla="*/ 4225459 w 4225459"/>
              <a:gd name="connsiteY4" fmla="*/ 3521202 h 4225459"/>
              <a:gd name="connsiteX5" fmla="*/ 3521202 w 4225459"/>
              <a:gd name="connsiteY5" fmla="*/ 4225459 h 4225459"/>
              <a:gd name="connsiteX6" fmla="*/ 704257 w 4225459"/>
              <a:gd name="connsiteY6" fmla="*/ 4225459 h 4225459"/>
              <a:gd name="connsiteX7" fmla="*/ 0 w 4225459"/>
              <a:gd name="connsiteY7" fmla="*/ 3521202 h 4225459"/>
              <a:gd name="connsiteX8" fmla="*/ 0 w 4225459"/>
              <a:gd name="connsiteY8" fmla="*/ 704257 h 42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5459" h="4225459">
                <a:moveTo>
                  <a:pt x="0" y="704257"/>
                </a:moveTo>
                <a:cubicBezTo>
                  <a:pt x="0" y="315307"/>
                  <a:pt x="315307" y="0"/>
                  <a:pt x="704257" y="0"/>
                </a:cubicBezTo>
                <a:lnTo>
                  <a:pt x="3521202" y="0"/>
                </a:lnTo>
                <a:cubicBezTo>
                  <a:pt x="3910152" y="0"/>
                  <a:pt x="4225459" y="315307"/>
                  <a:pt x="4225459" y="704257"/>
                </a:cubicBezTo>
                <a:lnTo>
                  <a:pt x="4225459" y="3521202"/>
                </a:lnTo>
                <a:cubicBezTo>
                  <a:pt x="4225459" y="3910152"/>
                  <a:pt x="3910152" y="4225459"/>
                  <a:pt x="3521202" y="4225459"/>
                </a:cubicBezTo>
                <a:lnTo>
                  <a:pt x="704257" y="4225459"/>
                </a:lnTo>
                <a:cubicBezTo>
                  <a:pt x="315307" y="4225459"/>
                  <a:pt x="0" y="3910152"/>
                  <a:pt x="0" y="3521202"/>
                </a:cubicBezTo>
                <a:lnTo>
                  <a:pt x="0" y="704257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175" tIns="170175" rIns="170175" bIns="170175" numCol="1" spcCol="476" anchor="ctr" anchorCtr="0">
            <a:noAutofit/>
          </a:bodyPr>
          <a:lstStyle/>
          <a:p>
            <a:pPr algn="ctr" defTabSz="10831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Lato Light"/>
                <a:cs typeface="Lato Light"/>
              </a:rPr>
              <a:t>27 </a:t>
            </a:r>
            <a:r>
              <a:rPr lang="ru-RU" sz="1600" dirty="0" smtClean="0">
                <a:latin typeface="Lato Light"/>
                <a:cs typeface="Lato Light"/>
              </a:rPr>
              <a:t>отчетных форм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66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4426754"/>
            <a:ext cx="9144000" cy="334707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rgbClr val="FF0000"/>
                </a:solidFill>
                <a:latin typeface="Montserrat Bold" charset="0"/>
                <a:ea typeface="Montserrat Bold" charset="0"/>
                <a:cs typeface="Montserrat Bold" charset="0"/>
              </a:rPr>
              <a:t>Указанные</a:t>
            </a:r>
            <a:r>
              <a:rPr lang="en-US" sz="1300" dirty="0" smtClean="0">
                <a:solidFill>
                  <a:srgbClr val="FF0000"/>
                </a:solidFill>
                <a:latin typeface="Montserrat Bold" charset="0"/>
                <a:ea typeface="Montserrat Bold" charset="0"/>
                <a:cs typeface="Montserrat Bold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Montserrat Bold" charset="0"/>
                <a:ea typeface="Montserrat Bold" charset="0"/>
                <a:cs typeface="Montserrat Bold" charset="0"/>
              </a:rPr>
              <a:t>отчетные формы заполняются исключительно с приставкой «</a:t>
            </a:r>
            <a:r>
              <a:rPr lang="en-US" sz="1300" dirty="0" smtClean="0">
                <a:solidFill>
                  <a:srgbClr val="FF0000"/>
                </a:solidFill>
                <a:latin typeface="Montserrat Bold" charset="0"/>
                <a:ea typeface="Montserrat Bold" charset="0"/>
                <a:cs typeface="Montserrat Bold" charset="0"/>
              </a:rPr>
              <a:t>FAS</a:t>
            </a:r>
            <a:r>
              <a:rPr lang="ru-RU" sz="1300" dirty="0" smtClean="0">
                <a:solidFill>
                  <a:srgbClr val="FF0000"/>
                </a:solidFill>
                <a:latin typeface="Montserrat Bold" charset="0"/>
                <a:ea typeface="Montserrat Bold" charset="0"/>
                <a:cs typeface="Montserrat Bold" charset="0"/>
              </a:rPr>
              <a:t>»</a:t>
            </a:r>
            <a:endParaRPr lang="en-US" sz="1300" dirty="0">
              <a:solidFill>
                <a:srgbClr val="FF0000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45;p22"/>
          <p:cNvSpPr/>
          <p:nvPr/>
        </p:nvSpPr>
        <p:spPr>
          <a:xfrm>
            <a:off x="4836685" y="3028950"/>
            <a:ext cx="2086788" cy="1927991"/>
          </a:xfrm>
          <a:prstGeom prst="ellipse">
            <a:avLst/>
          </a:prstGeom>
          <a:solidFill>
            <a:srgbClr val="000000">
              <a:alpha val="4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339;p30"/>
          <p:cNvSpPr/>
          <p:nvPr/>
        </p:nvSpPr>
        <p:spPr>
          <a:xfrm>
            <a:off x="5706330" y="1381125"/>
            <a:ext cx="3390900" cy="3429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279" y="209550"/>
            <a:ext cx="8060578" cy="334707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Контроль организациями отправки информации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pic>
        <p:nvPicPr>
          <p:cNvPr id="4" name="Picture 2" descr="C:\Users\vo_okromelidze\Desktop\1298_oooo.p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079" y="1573924"/>
            <a:ext cx="3043401" cy="30434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225;p21"/>
          <p:cNvSpPr txBox="1">
            <a:spLocks noGrp="1"/>
          </p:cNvSpPr>
          <p:nvPr>
            <p:ph type="title"/>
          </p:nvPr>
        </p:nvSpPr>
        <p:spPr>
          <a:xfrm>
            <a:off x="429495" y="1564399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Необходим самостоятельный контроль отправки информации на региональный и федеральный портал 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Google Shape;341;p30"/>
          <p:cNvSpPr txBox="1"/>
          <p:nvPr/>
        </p:nvSpPr>
        <p:spPr>
          <a:xfrm>
            <a:off x="3039645" y="2699352"/>
            <a:ext cx="3594079" cy="659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1200" b="1" dirty="0" smtClean="0">
                <a:solidFill>
                  <a:schemeClr val="accent1"/>
                </a:solidFill>
                <a:latin typeface="Poppins Light"/>
                <a:ea typeface="Poppins Light"/>
                <a:cs typeface="Poppins Light"/>
                <a:sym typeface="Poppins Light"/>
              </a:rPr>
              <a:t>Федеральный портал является конечным источником публикации информации </a:t>
            </a:r>
            <a:endParaRPr sz="1200" b="1" dirty="0">
              <a:solidFill>
                <a:schemeClr val="accent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75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reeform: Shape 3447"/>
          <p:cNvSpPr/>
          <p:nvPr/>
        </p:nvSpPr>
        <p:spPr>
          <a:xfrm>
            <a:off x="5739730" y="3203305"/>
            <a:ext cx="467226" cy="4672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5" h="335">
                <a:moveTo>
                  <a:pt x="276" y="295"/>
                </a:moveTo>
                <a:cubicBezTo>
                  <a:pt x="206" y="355"/>
                  <a:pt x="100" y="348"/>
                  <a:pt x="40" y="277"/>
                </a:cubicBezTo>
                <a:cubicBezTo>
                  <a:pt x="-20" y="207"/>
                  <a:pt x="-12" y="101"/>
                  <a:pt x="58" y="41"/>
                </a:cubicBezTo>
                <a:cubicBezTo>
                  <a:pt x="128" y="-19"/>
                  <a:pt x="234" y="-12"/>
                  <a:pt x="295" y="59"/>
                </a:cubicBezTo>
                <a:cubicBezTo>
                  <a:pt x="355" y="129"/>
                  <a:pt x="347" y="235"/>
                  <a:pt x="276" y="295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8" name="Freeform: Shape 3449"/>
          <p:cNvSpPr/>
          <p:nvPr/>
        </p:nvSpPr>
        <p:spPr>
          <a:xfrm>
            <a:off x="5050077" y="2400246"/>
            <a:ext cx="468625" cy="4672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6" h="335">
                <a:moveTo>
                  <a:pt x="59" y="295"/>
                </a:moveTo>
                <a:cubicBezTo>
                  <a:pt x="-11" y="235"/>
                  <a:pt x="-20" y="129"/>
                  <a:pt x="40" y="59"/>
                </a:cubicBezTo>
                <a:cubicBezTo>
                  <a:pt x="101" y="-12"/>
                  <a:pt x="206" y="-20"/>
                  <a:pt x="277" y="40"/>
                </a:cubicBezTo>
                <a:cubicBezTo>
                  <a:pt x="347" y="100"/>
                  <a:pt x="356" y="206"/>
                  <a:pt x="296" y="276"/>
                </a:cubicBezTo>
                <a:cubicBezTo>
                  <a:pt x="235" y="347"/>
                  <a:pt x="130" y="355"/>
                  <a:pt x="59" y="295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7" name="Freeform: Shape 3446"/>
          <p:cNvSpPr/>
          <p:nvPr/>
        </p:nvSpPr>
        <p:spPr>
          <a:xfrm>
            <a:off x="4361828" y="3203305"/>
            <a:ext cx="467226" cy="4672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5" h="335">
                <a:moveTo>
                  <a:pt x="276" y="295"/>
                </a:moveTo>
                <a:cubicBezTo>
                  <a:pt x="206" y="355"/>
                  <a:pt x="100" y="348"/>
                  <a:pt x="40" y="277"/>
                </a:cubicBezTo>
                <a:cubicBezTo>
                  <a:pt x="-20" y="207"/>
                  <a:pt x="-12" y="101"/>
                  <a:pt x="58" y="41"/>
                </a:cubicBezTo>
                <a:cubicBezTo>
                  <a:pt x="128" y="-19"/>
                  <a:pt x="234" y="-12"/>
                  <a:pt x="294" y="59"/>
                </a:cubicBezTo>
                <a:cubicBezTo>
                  <a:pt x="355" y="129"/>
                  <a:pt x="347" y="235"/>
                  <a:pt x="276" y="295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8" name="Freeform: Shape 3444"/>
          <p:cNvSpPr/>
          <p:nvPr/>
        </p:nvSpPr>
        <p:spPr>
          <a:xfrm>
            <a:off x="3672180" y="2397448"/>
            <a:ext cx="467226" cy="4672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5" h="335">
                <a:moveTo>
                  <a:pt x="59" y="295"/>
                </a:moveTo>
                <a:cubicBezTo>
                  <a:pt x="-12" y="235"/>
                  <a:pt x="-20" y="129"/>
                  <a:pt x="40" y="59"/>
                </a:cubicBezTo>
                <a:cubicBezTo>
                  <a:pt x="100" y="-12"/>
                  <a:pt x="206" y="-20"/>
                  <a:pt x="276" y="40"/>
                </a:cubicBezTo>
                <a:cubicBezTo>
                  <a:pt x="347" y="100"/>
                  <a:pt x="355" y="206"/>
                  <a:pt x="295" y="276"/>
                </a:cubicBezTo>
                <a:cubicBezTo>
                  <a:pt x="235" y="347"/>
                  <a:pt x="130" y="355"/>
                  <a:pt x="59" y="295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2" name="Freeform: Shape 3438"/>
          <p:cNvSpPr/>
          <p:nvPr/>
        </p:nvSpPr>
        <p:spPr>
          <a:xfrm>
            <a:off x="2983934" y="3203304"/>
            <a:ext cx="467226" cy="4686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5" h="336">
                <a:moveTo>
                  <a:pt x="59" y="296"/>
                </a:moveTo>
                <a:cubicBezTo>
                  <a:pt x="-12" y="235"/>
                  <a:pt x="-20" y="130"/>
                  <a:pt x="40" y="59"/>
                </a:cubicBezTo>
                <a:cubicBezTo>
                  <a:pt x="100" y="-11"/>
                  <a:pt x="206" y="-20"/>
                  <a:pt x="276" y="40"/>
                </a:cubicBezTo>
                <a:cubicBezTo>
                  <a:pt x="347" y="101"/>
                  <a:pt x="355" y="206"/>
                  <a:pt x="295" y="277"/>
                </a:cubicBezTo>
                <a:cubicBezTo>
                  <a:pt x="235" y="347"/>
                  <a:pt x="129" y="356"/>
                  <a:pt x="59" y="296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279" y="209550"/>
            <a:ext cx="8060578" cy="634789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Изменения, проведенные ЛенРТК в региональном сегменте для соблюдения новых правил в сфере раскрытия информации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grpSp>
        <p:nvGrpSpPr>
          <p:cNvPr id="11" name="Group 24"/>
          <p:cNvGrpSpPr/>
          <p:nvPr/>
        </p:nvGrpSpPr>
        <p:grpSpPr>
          <a:xfrm>
            <a:off x="3100037" y="3316628"/>
            <a:ext cx="237814" cy="242042"/>
            <a:chOff x="4487579" y="8354245"/>
            <a:chExt cx="634253" cy="645445"/>
          </a:xfrm>
        </p:grpSpPr>
        <p:sp>
          <p:nvSpPr>
            <p:cNvPr id="14" name="Freeform: Shape 3513"/>
            <p:cNvSpPr/>
            <p:nvPr/>
          </p:nvSpPr>
          <p:spPr>
            <a:xfrm>
              <a:off x="4786057" y="8354245"/>
              <a:ext cx="14923" cy="6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" h="19">
                  <a:moveTo>
                    <a:pt x="5" y="17"/>
                  </a:moveTo>
                  <a:cubicBezTo>
                    <a:pt x="5" y="18"/>
                    <a:pt x="4" y="19"/>
                    <a:pt x="3" y="19"/>
                  </a:cubicBezTo>
                  <a:cubicBezTo>
                    <a:pt x="2" y="19"/>
                    <a:pt x="0" y="18"/>
                    <a:pt x="0" y="17"/>
                  </a:cubicBezTo>
                  <a:lnTo>
                    <a:pt x="0" y="2"/>
                  </a:lnTo>
                  <a:cubicBezTo>
                    <a:pt x="0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5" name="Freeform: Shape 3514"/>
            <p:cNvSpPr/>
            <p:nvPr/>
          </p:nvSpPr>
          <p:spPr>
            <a:xfrm>
              <a:off x="4558476" y="8462439"/>
              <a:ext cx="52232" cy="522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5" h="15">
                  <a:moveTo>
                    <a:pt x="15" y="11"/>
                  </a:moveTo>
                  <a:cubicBezTo>
                    <a:pt x="16" y="12"/>
                    <a:pt x="16" y="13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lnTo>
                    <a:pt x="1" y="4"/>
                  </a:ln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" name="Freeform: Shape 3515"/>
            <p:cNvSpPr/>
            <p:nvPr/>
          </p:nvSpPr>
          <p:spPr>
            <a:xfrm>
              <a:off x="4487579" y="8701213"/>
              <a:ext cx="67155" cy="2238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7">
                  <a:moveTo>
                    <a:pt x="16" y="0"/>
                  </a:moveTo>
                  <a:cubicBezTo>
                    <a:pt x="17" y="0"/>
                    <a:pt x="19" y="1"/>
                    <a:pt x="19" y="3"/>
                  </a:cubicBezTo>
                  <a:cubicBezTo>
                    <a:pt x="19" y="4"/>
                    <a:pt x="18" y="5"/>
                    <a:pt x="17" y="5"/>
                  </a:cubicBezTo>
                  <a:lnTo>
                    <a:pt x="2" y="7"/>
                  </a:ln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" name="Freeform: Shape 3516"/>
            <p:cNvSpPr/>
            <p:nvPr/>
          </p:nvSpPr>
          <p:spPr>
            <a:xfrm>
              <a:off x="5054677" y="8686289"/>
              <a:ext cx="67155" cy="18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" h="6">
                  <a:moveTo>
                    <a:pt x="2" y="5"/>
                  </a:move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7" y="2"/>
                  </a:lnTo>
                  <a:cubicBezTo>
                    <a:pt x="18" y="2"/>
                    <a:pt x="19" y="3"/>
                    <a:pt x="19" y="4"/>
                  </a:cubicBezTo>
                  <a:cubicBezTo>
                    <a:pt x="18" y="6"/>
                    <a:pt x="18" y="7"/>
                    <a:pt x="17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9" name="Freeform: Shape 3517"/>
            <p:cNvSpPr/>
            <p:nvPr/>
          </p:nvSpPr>
          <p:spPr>
            <a:xfrm>
              <a:off x="4980060" y="8451257"/>
              <a:ext cx="55963" cy="4850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4">
                  <a:moveTo>
                    <a:pt x="4" y="14"/>
                  </a:moveTo>
                  <a:cubicBezTo>
                    <a:pt x="3" y="15"/>
                    <a:pt x="1" y="15"/>
                    <a:pt x="0" y="13"/>
                  </a:cubicBezTo>
                  <a:cubicBezTo>
                    <a:pt x="0" y="12"/>
                    <a:pt x="-1" y="12"/>
                    <a:pt x="0" y="11"/>
                  </a:cubicBezTo>
                  <a:lnTo>
                    <a:pt x="12" y="1"/>
                  </a:lnTo>
                  <a:cubicBezTo>
                    <a:pt x="12" y="0"/>
                    <a:pt x="14" y="0"/>
                    <a:pt x="15" y="1"/>
                  </a:cubicBezTo>
                  <a:cubicBezTo>
                    <a:pt x="16" y="2"/>
                    <a:pt x="16" y="4"/>
                    <a:pt x="15" y="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0" name="Freeform: Shape 3518"/>
            <p:cNvSpPr/>
            <p:nvPr/>
          </p:nvSpPr>
          <p:spPr>
            <a:xfrm>
              <a:off x="4599515" y="8454988"/>
              <a:ext cx="388007" cy="54470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47">
                  <a:moveTo>
                    <a:pt x="70" y="125"/>
                  </a:moveTo>
                  <a:cubicBezTo>
                    <a:pt x="70" y="127"/>
                    <a:pt x="69" y="128"/>
                    <a:pt x="68" y="129"/>
                  </a:cubicBezTo>
                  <a:cubicBezTo>
                    <a:pt x="67" y="130"/>
                    <a:pt x="66" y="130"/>
                    <a:pt x="66" y="130"/>
                  </a:cubicBezTo>
                  <a:lnTo>
                    <a:pt x="40" y="130"/>
                  </a:lnTo>
                  <a:cubicBezTo>
                    <a:pt x="39" y="130"/>
                    <a:pt x="39" y="130"/>
                    <a:pt x="38" y="129"/>
                  </a:cubicBezTo>
                  <a:cubicBezTo>
                    <a:pt x="37" y="128"/>
                    <a:pt x="36" y="127"/>
                    <a:pt x="36" y="125"/>
                  </a:cubicBezTo>
                  <a:lnTo>
                    <a:pt x="36" y="111"/>
                  </a:lnTo>
                  <a:lnTo>
                    <a:pt x="70" y="111"/>
                  </a:lnTo>
                  <a:close/>
                  <a:moveTo>
                    <a:pt x="33" y="26"/>
                  </a:moveTo>
                  <a:cubicBezTo>
                    <a:pt x="25" y="32"/>
                    <a:pt x="20" y="42"/>
                    <a:pt x="20" y="52"/>
                  </a:cubicBezTo>
                  <a:cubicBezTo>
                    <a:pt x="20" y="63"/>
                    <a:pt x="25" y="72"/>
                    <a:pt x="32" y="78"/>
                  </a:cubicBezTo>
                  <a:cubicBezTo>
                    <a:pt x="33" y="78"/>
                    <a:pt x="33" y="80"/>
                    <a:pt x="32" y="81"/>
                  </a:cubicBezTo>
                  <a:cubicBezTo>
                    <a:pt x="32" y="82"/>
                    <a:pt x="29" y="82"/>
                    <a:pt x="28" y="81"/>
                  </a:cubicBezTo>
                  <a:cubicBezTo>
                    <a:pt x="20" y="74"/>
                    <a:pt x="15" y="64"/>
                    <a:pt x="15" y="52"/>
                  </a:cubicBezTo>
                  <a:cubicBezTo>
                    <a:pt x="15" y="40"/>
                    <a:pt x="21" y="29"/>
                    <a:pt x="30" y="22"/>
                  </a:cubicBezTo>
                  <a:cubicBezTo>
                    <a:pt x="32" y="22"/>
                    <a:pt x="33" y="22"/>
                    <a:pt x="34" y="23"/>
                  </a:cubicBezTo>
                  <a:cubicBezTo>
                    <a:pt x="34" y="24"/>
                    <a:pt x="34" y="25"/>
                    <a:pt x="33" y="26"/>
                  </a:cubicBezTo>
                  <a:close/>
                  <a:moveTo>
                    <a:pt x="105" y="52"/>
                  </a:moveTo>
                  <a:cubicBezTo>
                    <a:pt x="105" y="24"/>
                    <a:pt x="82" y="0"/>
                    <a:pt x="53" y="0"/>
                  </a:cubicBezTo>
                  <a:cubicBezTo>
                    <a:pt x="24" y="0"/>
                    <a:pt x="0" y="24"/>
                    <a:pt x="0" y="52"/>
                  </a:cubicBezTo>
                  <a:cubicBezTo>
                    <a:pt x="0" y="74"/>
                    <a:pt x="13" y="92"/>
                    <a:pt x="32" y="100"/>
                  </a:cubicBezTo>
                  <a:lnTo>
                    <a:pt x="32" y="111"/>
                  </a:lnTo>
                  <a:lnTo>
                    <a:pt x="32" y="125"/>
                  </a:lnTo>
                  <a:cubicBezTo>
                    <a:pt x="32" y="130"/>
                    <a:pt x="34" y="134"/>
                    <a:pt x="39" y="135"/>
                  </a:cubicBezTo>
                  <a:cubicBezTo>
                    <a:pt x="39" y="136"/>
                    <a:pt x="39" y="138"/>
                    <a:pt x="40" y="139"/>
                  </a:cubicBezTo>
                  <a:cubicBezTo>
                    <a:pt x="42" y="144"/>
                    <a:pt x="46" y="147"/>
                    <a:pt x="49" y="147"/>
                  </a:cubicBezTo>
                  <a:lnTo>
                    <a:pt x="56" y="147"/>
                  </a:lnTo>
                  <a:cubicBezTo>
                    <a:pt x="59" y="147"/>
                    <a:pt x="63" y="144"/>
                    <a:pt x="66" y="139"/>
                  </a:cubicBezTo>
                  <a:cubicBezTo>
                    <a:pt x="66" y="138"/>
                    <a:pt x="67" y="136"/>
                    <a:pt x="67" y="135"/>
                  </a:cubicBezTo>
                  <a:cubicBezTo>
                    <a:pt x="71" y="134"/>
                    <a:pt x="74" y="130"/>
                    <a:pt x="74" y="125"/>
                  </a:cubicBezTo>
                  <a:lnTo>
                    <a:pt x="74" y="106"/>
                  </a:lnTo>
                  <a:lnTo>
                    <a:pt x="74" y="100"/>
                  </a:lnTo>
                  <a:cubicBezTo>
                    <a:pt x="93" y="92"/>
                    <a:pt x="105" y="74"/>
                    <a:pt x="105" y="5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3" name="Freeform: Shape 3437"/>
          <p:cNvSpPr/>
          <p:nvPr/>
        </p:nvSpPr>
        <p:spPr>
          <a:xfrm>
            <a:off x="2911192" y="3130557"/>
            <a:ext cx="612710" cy="6141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9" h="440">
                <a:moveTo>
                  <a:pt x="347" y="329"/>
                </a:moveTo>
                <a:cubicBezTo>
                  <a:pt x="287" y="399"/>
                  <a:pt x="181" y="408"/>
                  <a:pt x="111" y="348"/>
                </a:cubicBezTo>
                <a:cubicBezTo>
                  <a:pt x="40" y="287"/>
                  <a:pt x="32" y="182"/>
                  <a:pt x="92" y="111"/>
                </a:cubicBezTo>
                <a:cubicBezTo>
                  <a:pt x="152" y="41"/>
                  <a:pt x="258" y="32"/>
                  <a:pt x="328" y="92"/>
                </a:cubicBezTo>
                <a:cubicBezTo>
                  <a:pt x="399" y="153"/>
                  <a:pt x="407" y="258"/>
                  <a:pt x="347" y="329"/>
                </a:cubicBezTo>
                <a:close/>
                <a:moveTo>
                  <a:pt x="362" y="53"/>
                </a:moveTo>
                <a:cubicBezTo>
                  <a:pt x="270" y="-26"/>
                  <a:pt x="131" y="-15"/>
                  <a:pt x="53" y="77"/>
                </a:cubicBezTo>
                <a:cubicBezTo>
                  <a:pt x="-27" y="170"/>
                  <a:pt x="-15" y="308"/>
                  <a:pt x="77" y="387"/>
                </a:cubicBezTo>
                <a:cubicBezTo>
                  <a:pt x="169" y="466"/>
                  <a:pt x="308" y="455"/>
                  <a:pt x="387" y="363"/>
                </a:cubicBezTo>
                <a:cubicBezTo>
                  <a:pt x="465" y="271"/>
                  <a:pt x="455" y="132"/>
                  <a:pt x="362" y="5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4" name="Freeform: Shape 3110"/>
          <p:cNvSpPr/>
          <p:nvPr/>
        </p:nvSpPr>
        <p:spPr>
          <a:xfrm>
            <a:off x="3227339" y="2698242"/>
            <a:ext cx="664469" cy="68973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6" h="494">
                <a:moveTo>
                  <a:pt x="344" y="120"/>
                </a:moveTo>
                <a:cubicBezTo>
                  <a:pt x="306" y="88"/>
                  <a:pt x="282" y="45"/>
                  <a:pt x="273" y="0"/>
                </a:cubicBezTo>
                <a:cubicBezTo>
                  <a:pt x="282" y="74"/>
                  <a:pt x="261" y="152"/>
                  <a:pt x="209" y="213"/>
                </a:cubicBezTo>
                <a:cubicBezTo>
                  <a:pt x="155" y="277"/>
                  <a:pt x="78" y="309"/>
                  <a:pt x="0" y="310"/>
                </a:cubicBezTo>
                <a:cubicBezTo>
                  <a:pt x="49" y="311"/>
                  <a:pt x="98" y="328"/>
                  <a:pt x="137" y="362"/>
                </a:cubicBezTo>
                <a:cubicBezTo>
                  <a:pt x="179" y="397"/>
                  <a:pt x="203" y="444"/>
                  <a:pt x="211" y="494"/>
                </a:cubicBezTo>
                <a:lnTo>
                  <a:pt x="212" y="494"/>
                </a:lnTo>
                <a:cubicBezTo>
                  <a:pt x="198" y="416"/>
                  <a:pt x="218" y="333"/>
                  <a:pt x="274" y="268"/>
                </a:cubicBezTo>
                <a:cubicBezTo>
                  <a:pt x="326" y="207"/>
                  <a:pt x="401" y="174"/>
                  <a:pt x="476" y="172"/>
                </a:cubicBezTo>
                <a:cubicBezTo>
                  <a:pt x="429" y="170"/>
                  <a:pt x="382" y="152"/>
                  <a:pt x="344" y="120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3786892" y="2502374"/>
            <a:ext cx="240608" cy="242038"/>
            <a:chOff x="6319430" y="6182900"/>
            <a:chExt cx="641704" cy="645434"/>
          </a:xfrm>
        </p:grpSpPr>
        <p:sp>
          <p:nvSpPr>
            <p:cNvPr id="26" name="Freeform: Shape 3470"/>
            <p:cNvSpPr/>
            <p:nvPr/>
          </p:nvSpPr>
          <p:spPr>
            <a:xfrm>
              <a:off x="6319430" y="6182900"/>
              <a:ext cx="641704" cy="6454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" h="174">
                  <a:moveTo>
                    <a:pt x="87" y="161"/>
                  </a:moveTo>
                  <a:cubicBezTo>
                    <a:pt x="46" y="161"/>
                    <a:pt x="13" y="128"/>
                    <a:pt x="13" y="87"/>
                  </a:cubicBezTo>
                  <a:cubicBezTo>
                    <a:pt x="13" y="46"/>
                    <a:pt x="46" y="13"/>
                    <a:pt x="87" y="13"/>
                  </a:cubicBezTo>
                  <a:cubicBezTo>
                    <a:pt x="127" y="13"/>
                    <a:pt x="160" y="46"/>
                    <a:pt x="160" y="87"/>
                  </a:cubicBezTo>
                  <a:cubicBezTo>
                    <a:pt x="160" y="128"/>
                    <a:pt x="127" y="161"/>
                    <a:pt x="87" y="161"/>
                  </a:cubicBezTo>
                  <a:close/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35"/>
                    <a:pt x="39" y="174"/>
                    <a:pt x="87" y="174"/>
                  </a:cubicBezTo>
                  <a:cubicBezTo>
                    <a:pt x="134" y="174"/>
                    <a:pt x="173" y="135"/>
                    <a:pt x="173" y="87"/>
                  </a:cubicBezTo>
                  <a:cubicBezTo>
                    <a:pt x="173" y="39"/>
                    <a:pt x="134" y="0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" name="Freeform: Shape 3471"/>
            <p:cNvSpPr/>
            <p:nvPr/>
          </p:nvSpPr>
          <p:spPr>
            <a:xfrm>
              <a:off x="6625358" y="6250055"/>
              <a:ext cx="29847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" h="17">
                  <a:moveTo>
                    <a:pt x="5" y="17"/>
                  </a:moveTo>
                  <a:cubicBezTo>
                    <a:pt x="7" y="17"/>
                    <a:pt x="9" y="15"/>
                    <a:pt x="9" y="13"/>
                  </a:cubicBezTo>
                  <a:lnTo>
                    <a:pt x="9" y="4"/>
                  </a:lnTo>
                  <a:cubicBezTo>
                    <a:pt x="9" y="1"/>
                    <a:pt x="7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3"/>
                  </a:lnTo>
                  <a:cubicBezTo>
                    <a:pt x="0" y="15"/>
                    <a:pt x="2" y="17"/>
                    <a:pt x="5" y="1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" name="Freeform: Shape 3472"/>
            <p:cNvSpPr/>
            <p:nvPr/>
          </p:nvSpPr>
          <p:spPr>
            <a:xfrm>
              <a:off x="6625358" y="6701486"/>
              <a:ext cx="29847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" h="17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lnTo>
                    <a:pt x="0" y="13"/>
                  </a:lnTo>
                  <a:cubicBezTo>
                    <a:pt x="0" y="15"/>
                    <a:pt x="2" y="17"/>
                    <a:pt x="5" y="17"/>
                  </a:cubicBezTo>
                  <a:cubicBezTo>
                    <a:pt x="7" y="17"/>
                    <a:pt x="9" y="15"/>
                    <a:pt x="9" y="13"/>
                  </a:cubicBezTo>
                  <a:lnTo>
                    <a:pt x="9" y="4"/>
                  </a:lnTo>
                  <a:cubicBezTo>
                    <a:pt x="9" y="2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9" name="Freeform: Shape 3473"/>
            <p:cNvSpPr/>
            <p:nvPr/>
          </p:nvSpPr>
          <p:spPr>
            <a:xfrm>
              <a:off x="6382854" y="6492559"/>
              <a:ext cx="63424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8">
                  <a:moveTo>
                    <a:pt x="13" y="0"/>
                  </a:moveTo>
                  <a:lnTo>
                    <a:pt x="5" y="0"/>
                  </a:ln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lnTo>
                    <a:pt x="13" y="8"/>
                  </a:lnTo>
                  <a:cubicBezTo>
                    <a:pt x="16" y="8"/>
                    <a:pt x="18" y="6"/>
                    <a:pt x="18" y="4"/>
                  </a:cubicBezTo>
                  <a:cubicBezTo>
                    <a:pt x="18" y="1"/>
                    <a:pt x="16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" name="Freeform: Shape 3474"/>
            <p:cNvSpPr/>
            <p:nvPr/>
          </p:nvSpPr>
          <p:spPr>
            <a:xfrm>
              <a:off x="6838016" y="6492559"/>
              <a:ext cx="59693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8">
                  <a:moveTo>
                    <a:pt x="13" y="0"/>
                  </a:moveTo>
                  <a:lnTo>
                    <a:pt x="4" y="0"/>
                  </a:ln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lnTo>
                    <a:pt x="13" y="8"/>
                  </a:lnTo>
                  <a:cubicBezTo>
                    <a:pt x="15" y="8"/>
                    <a:pt x="17" y="6"/>
                    <a:pt x="17" y="4"/>
                  </a:cubicBezTo>
                  <a:cubicBezTo>
                    <a:pt x="17" y="1"/>
                    <a:pt x="15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" name="Freeform: Shape 3475"/>
            <p:cNvSpPr/>
            <p:nvPr/>
          </p:nvSpPr>
          <p:spPr>
            <a:xfrm>
              <a:off x="6468663" y="6354518"/>
              <a:ext cx="205196" cy="2947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80">
                  <a:moveTo>
                    <a:pt x="51" y="32"/>
                  </a:moveTo>
                  <a:lnTo>
                    <a:pt x="51" y="5"/>
                  </a:lnTo>
                  <a:cubicBezTo>
                    <a:pt x="51" y="2"/>
                    <a:pt x="49" y="0"/>
                    <a:pt x="47" y="0"/>
                  </a:cubicBezTo>
                  <a:cubicBezTo>
                    <a:pt x="44" y="0"/>
                    <a:pt x="42" y="2"/>
                    <a:pt x="42" y="5"/>
                  </a:cubicBezTo>
                  <a:lnTo>
                    <a:pt x="42" y="32"/>
                  </a:lnTo>
                  <a:cubicBezTo>
                    <a:pt x="37" y="34"/>
                    <a:pt x="36" y="40"/>
                    <a:pt x="37" y="45"/>
                  </a:cubicBezTo>
                  <a:lnTo>
                    <a:pt x="2" y="72"/>
                  </a:lnTo>
                  <a:cubicBezTo>
                    <a:pt x="0" y="74"/>
                    <a:pt x="0" y="76"/>
                    <a:pt x="1" y="79"/>
                  </a:cubicBezTo>
                  <a:cubicBezTo>
                    <a:pt x="3" y="80"/>
                    <a:pt x="5" y="81"/>
                    <a:pt x="7" y="79"/>
                  </a:cubicBezTo>
                  <a:lnTo>
                    <a:pt x="45" y="50"/>
                  </a:lnTo>
                  <a:cubicBezTo>
                    <a:pt x="56" y="53"/>
                    <a:pt x="62" y="37"/>
                    <a:pt x="51" y="3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" name="Freeform: Shape 3476"/>
            <p:cNvSpPr/>
            <p:nvPr/>
          </p:nvSpPr>
          <p:spPr>
            <a:xfrm>
              <a:off x="6319430" y="6182900"/>
              <a:ext cx="641704" cy="64543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3" h="174">
                  <a:moveTo>
                    <a:pt x="87" y="161"/>
                  </a:moveTo>
                  <a:cubicBezTo>
                    <a:pt x="46" y="161"/>
                    <a:pt x="13" y="128"/>
                    <a:pt x="13" y="87"/>
                  </a:cubicBezTo>
                  <a:cubicBezTo>
                    <a:pt x="13" y="46"/>
                    <a:pt x="46" y="13"/>
                    <a:pt x="87" y="13"/>
                  </a:cubicBezTo>
                  <a:cubicBezTo>
                    <a:pt x="127" y="13"/>
                    <a:pt x="160" y="46"/>
                    <a:pt x="160" y="87"/>
                  </a:cubicBezTo>
                  <a:cubicBezTo>
                    <a:pt x="160" y="128"/>
                    <a:pt x="127" y="161"/>
                    <a:pt x="87" y="161"/>
                  </a:cubicBezTo>
                  <a:close/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35"/>
                    <a:pt x="39" y="174"/>
                    <a:pt x="87" y="174"/>
                  </a:cubicBezTo>
                  <a:cubicBezTo>
                    <a:pt x="134" y="174"/>
                    <a:pt x="173" y="135"/>
                    <a:pt x="173" y="87"/>
                  </a:cubicBezTo>
                  <a:cubicBezTo>
                    <a:pt x="173" y="39"/>
                    <a:pt x="134" y="0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" name="Freeform: Shape 3477"/>
            <p:cNvSpPr/>
            <p:nvPr/>
          </p:nvSpPr>
          <p:spPr>
            <a:xfrm>
              <a:off x="6625358" y="6250055"/>
              <a:ext cx="29847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" h="17">
                  <a:moveTo>
                    <a:pt x="5" y="17"/>
                  </a:moveTo>
                  <a:cubicBezTo>
                    <a:pt x="7" y="17"/>
                    <a:pt x="9" y="15"/>
                    <a:pt x="9" y="13"/>
                  </a:cubicBezTo>
                  <a:lnTo>
                    <a:pt x="9" y="4"/>
                  </a:lnTo>
                  <a:cubicBezTo>
                    <a:pt x="9" y="1"/>
                    <a:pt x="7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lnTo>
                    <a:pt x="0" y="13"/>
                  </a:lnTo>
                  <a:cubicBezTo>
                    <a:pt x="0" y="15"/>
                    <a:pt x="2" y="17"/>
                    <a:pt x="5" y="1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" name="Freeform: Shape 3478"/>
            <p:cNvSpPr/>
            <p:nvPr/>
          </p:nvSpPr>
          <p:spPr>
            <a:xfrm>
              <a:off x="6625358" y="6701486"/>
              <a:ext cx="29847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" h="17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lnTo>
                    <a:pt x="0" y="13"/>
                  </a:lnTo>
                  <a:cubicBezTo>
                    <a:pt x="0" y="15"/>
                    <a:pt x="2" y="17"/>
                    <a:pt x="5" y="17"/>
                  </a:cubicBezTo>
                  <a:cubicBezTo>
                    <a:pt x="7" y="17"/>
                    <a:pt x="9" y="15"/>
                    <a:pt x="9" y="13"/>
                  </a:cubicBezTo>
                  <a:lnTo>
                    <a:pt x="9" y="4"/>
                  </a:lnTo>
                  <a:cubicBezTo>
                    <a:pt x="9" y="2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" name="Freeform: Shape 3479"/>
            <p:cNvSpPr/>
            <p:nvPr/>
          </p:nvSpPr>
          <p:spPr>
            <a:xfrm>
              <a:off x="6382854" y="6492559"/>
              <a:ext cx="63424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" h="8">
                  <a:moveTo>
                    <a:pt x="13" y="0"/>
                  </a:moveTo>
                  <a:lnTo>
                    <a:pt x="5" y="0"/>
                  </a:ln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lnTo>
                    <a:pt x="13" y="8"/>
                  </a:lnTo>
                  <a:cubicBezTo>
                    <a:pt x="16" y="8"/>
                    <a:pt x="18" y="6"/>
                    <a:pt x="18" y="4"/>
                  </a:cubicBezTo>
                  <a:cubicBezTo>
                    <a:pt x="18" y="1"/>
                    <a:pt x="16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" name="Freeform: Shape 3480"/>
            <p:cNvSpPr/>
            <p:nvPr/>
          </p:nvSpPr>
          <p:spPr>
            <a:xfrm>
              <a:off x="6838016" y="6492559"/>
              <a:ext cx="59693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8">
                  <a:moveTo>
                    <a:pt x="13" y="0"/>
                  </a:moveTo>
                  <a:lnTo>
                    <a:pt x="4" y="0"/>
                  </a:ln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lnTo>
                    <a:pt x="13" y="8"/>
                  </a:lnTo>
                  <a:cubicBezTo>
                    <a:pt x="15" y="8"/>
                    <a:pt x="17" y="6"/>
                    <a:pt x="17" y="4"/>
                  </a:cubicBezTo>
                  <a:cubicBezTo>
                    <a:pt x="17" y="1"/>
                    <a:pt x="15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" name="Freeform: Shape 3481"/>
            <p:cNvSpPr/>
            <p:nvPr/>
          </p:nvSpPr>
          <p:spPr>
            <a:xfrm>
              <a:off x="6468663" y="6354518"/>
              <a:ext cx="205196" cy="2947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" h="80">
                  <a:moveTo>
                    <a:pt x="51" y="32"/>
                  </a:moveTo>
                  <a:lnTo>
                    <a:pt x="51" y="5"/>
                  </a:lnTo>
                  <a:cubicBezTo>
                    <a:pt x="51" y="2"/>
                    <a:pt x="49" y="0"/>
                    <a:pt x="47" y="0"/>
                  </a:cubicBezTo>
                  <a:cubicBezTo>
                    <a:pt x="44" y="0"/>
                    <a:pt x="42" y="2"/>
                    <a:pt x="42" y="5"/>
                  </a:cubicBezTo>
                  <a:lnTo>
                    <a:pt x="42" y="32"/>
                  </a:lnTo>
                  <a:cubicBezTo>
                    <a:pt x="37" y="34"/>
                    <a:pt x="36" y="40"/>
                    <a:pt x="37" y="45"/>
                  </a:cubicBezTo>
                  <a:lnTo>
                    <a:pt x="2" y="72"/>
                  </a:lnTo>
                  <a:cubicBezTo>
                    <a:pt x="0" y="74"/>
                    <a:pt x="0" y="76"/>
                    <a:pt x="1" y="79"/>
                  </a:cubicBezTo>
                  <a:cubicBezTo>
                    <a:pt x="3" y="80"/>
                    <a:pt x="5" y="81"/>
                    <a:pt x="7" y="79"/>
                  </a:cubicBezTo>
                  <a:lnTo>
                    <a:pt x="45" y="50"/>
                  </a:lnTo>
                  <a:cubicBezTo>
                    <a:pt x="56" y="53"/>
                    <a:pt x="62" y="37"/>
                    <a:pt x="51" y="32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9" name="Freeform: Shape 3443"/>
          <p:cNvSpPr/>
          <p:nvPr/>
        </p:nvSpPr>
        <p:spPr>
          <a:xfrm>
            <a:off x="3600841" y="2323297"/>
            <a:ext cx="612710" cy="6141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9" h="440">
                <a:moveTo>
                  <a:pt x="347" y="328"/>
                </a:moveTo>
                <a:cubicBezTo>
                  <a:pt x="287" y="399"/>
                  <a:pt x="182" y="407"/>
                  <a:pt x="111" y="347"/>
                </a:cubicBezTo>
                <a:cubicBezTo>
                  <a:pt x="40" y="287"/>
                  <a:pt x="32" y="181"/>
                  <a:pt x="92" y="111"/>
                </a:cubicBezTo>
                <a:cubicBezTo>
                  <a:pt x="152" y="40"/>
                  <a:pt x="258" y="32"/>
                  <a:pt x="328" y="92"/>
                </a:cubicBezTo>
                <a:cubicBezTo>
                  <a:pt x="399" y="152"/>
                  <a:pt x="407" y="258"/>
                  <a:pt x="347" y="328"/>
                </a:cubicBezTo>
                <a:close/>
                <a:moveTo>
                  <a:pt x="362" y="52"/>
                </a:moveTo>
                <a:cubicBezTo>
                  <a:pt x="270" y="-27"/>
                  <a:pt x="131" y="-15"/>
                  <a:pt x="52" y="77"/>
                </a:cubicBezTo>
                <a:cubicBezTo>
                  <a:pt x="-26" y="169"/>
                  <a:pt x="-15" y="308"/>
                  <a:pt x="77" y="387"/>
                </a:cubicBezTo>
                <a:cubicBezTo>
                  <a:pt x="169" y="465"/>
                  <a:pt x="308" y="455"/>
                  <a:pt x="387" y="362"/>
                </a:cubicBezTo>
                <a:cubicBezTo>
                  <a:pt x="466" y="270"/>
                  <a:pt x="454" y="131"/>
                  <a:pt x="362" y="5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0" name="Freeform: Shape 3454"/>
          <p:cNvSpPr/>
          <p:nvPr/>
        </p:nvSpPr>
        <p:spPr>
          <a:xfrm>
            <a:off x="3930977" y="2699642"/>
            <a:ext cx="664469" cy="66875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6" h="479">
                <a:moveTo>
                  <a:pt x="476" y="307"/>
                </a:moveTo>
                <a:cubicBezTo>
                  <a:pt x="397" y="308"/>
                  <a:pt x="318" y="276"/>
                  <a:pt x="262" y="211"/>
                </a:cubicBezTo>
                <a:cubicBezTo>
                  <a:pt x="210" y="150"/>
                  <a:pt x="190" y="73"/>
                  <a:pt x="198" y="0"/>
                </a:cubicBezTo>
                <a:cubicBezTo>
                  <a:pt x="191" y="33"/>
                  <a:pt x="175" y="66"/>
                  <a:pt x="151" y="94"/>
                </a:cubicBezTo>
                <a:cubicBezTo>
                  <a:pt x="111" y="141"/>
                  <a:pt x="56" y="167"/>
                  <a:pt x="0" y="171"/>
                </a:cubicBezTo>
                <a:cubicBezTo>
                  <a:pt x="73" y="173"/>
                  <a:pt x="146" y="206"/>
                  <a:pt x="198" y="266"/>
                </a:cubicBezTo>
                <a:cubicBezTo>
                  <a:pt x="250" y="327"/>
                  <a:pt x="271" y="405"/>
                  <a:pt x="262" y="479"/>
                </a:cubicBezTo>
                <a:cubicBezTo>
                  <a:pt x="270" y="447"/>
                  <a:pt x="284" y="417"/>
                  <a:pt x="305" y="391"/>
                </a:cubicBezTo>
                <a:cubicBezTo>
                  <a:pt x="306" y="389"/>
                  <a:pt x="307" y="387"/>
                  <a:pt x="309" y="386"/>
                </a:cubicBezTo>
                <a:lnTo>
                  <a:pt x="309" y="385"/>
                </a:lnTo>
                <a:cubicBezTo>
                  <a:pt x="317" y="376"/>
                  <a:pt x="325" y="368"/>
                  <a:pt x="334" y="360"/>
                </a:cubicBezTo>
                <a:cubicBezTo>
                  <a:pt x="375" y="324"/>
                  <a:pt x="426" y="307"/>
                  <a:pt x="476" y="307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1" name="Group 27"/>
          <p:cNvGrpSpPr/>
          <p:nvPr/>
        </p:nvGrpSpPr>
        <p:grpSpPr>
          <a:xfrm>
            <a:off x="5174580" y="2518463"/>
            <a:ext cx="219625" cy="240639"/>
            <a:chOff x="8181116" y="8316947"/>
            <a:chExt cx="585742" cy="641704"/>
          </a:xfrm>
        </p:grpSpPr>
        <p:sp>
          <p:nvSpPr>
            <p:cNvPr id="42" name="Freeform: Shape 3498"/>
            <p:cNvSpPr/>
            <p:nvPr/>
          </p:nvSpPr>
          <p:spPr>
            <a:xfrm>
              <a:off x="8311696" y="8316947"/>
              <a:ext cx="455162" cy="4588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3" h="124">
                  <a:moveTo>
                    <a:pt x="62" y="17"/>
                  </a:moveTo>
                  <a:cubicBezTo>
                    <a:pt x="48" y="17"/>
                    <a:pt x="36" y="23"/>
                    <a:pt x="27" y="33"/>
                  </a:cubicBezTo>
                  <a:cubicBezTo>
                    <a:pt x="11" y="52"/>
                    <a:pt x="14" y="80"/>
                    <a:pt x="32" y="96"/>
                  </a:cubicBezTo>
                  <a:cubicBezTo>
                    <a:pt x="41" y="103"/>
                    <a:pt x="51" y="107"/>
                    <a:pt x="62" y="107"/>
                  </a:cubicBezTo>
                  <a:cubicBezTo>
                    <a:pt x="75" y="107"/>
                    <a:pt x="87" y="101"/>
                    <a:pt x="96" y="91"/>
                  </a:cubicBezTo>
                  <a:cubicBezTo>
                    <a:pt x="103" y="82"/>
                    <a:pt x="107" y="70"/>
                    <a:pt x="106" y="58"/>
                  </a:cubicBezTo>
                  <a:cubicBezTo>
                    <a:pt x="105" y="47"/>
                    <a:pt x="100" y="36"/>
                    <a:pt x="91" y="28"/>
                  </a:cubicBezTo>
                  <a:cubicBezTo>
                    <a:pt x="83" y="21"/>
                    <a:pt x="72" y="17"/>
                    <a:pt x="62" y="17"/>
                  </a:cubicBezTo>
                  <a:close/>
                  <a:moveTo>
                    <a:pt x="62" y="124"/>
                  </a:moveTo>
                  <a:cubicBezTo>
                    <a:pt x="47" y="124"/>
                    <a:pt x="32" y="119"/>
                    <a:pt x="21" y="109"/>
                  </a:cubicBezTo>
                  <a:cubicBezTo>
                    <a:pt x="-4" y="87"/>
                    <a:pt x="-8" y="48"/>
                    <a:pt x="15" y="22"/>
                  </a:cubicBezTo>
                  <a:cubicBezTo>
                    <a:pt x="26" y="8"/>
                    <a:pt x="43" y="0"/>
                    <a:pt x="62" y="0"/>
                  </a:cubicBezTo>
                  <a:cubicBezTo>
                    <a:pt x="76" y="0"/>
                    <a:pt x="91" y="6"/>
                    <a:pt x="101" y="15"/>
                  </a:cubicBezTo>
                  <a:cubicBezTo>
                    <a:pt x="114" y="26"/>
                    <a:pt x="122" y="40"/>
                    <a:pt x="123" y="57"/>
                  </a:cubicBezTo>
                  <a:cubicBezTo>
                    <a:pt x="124" y="74"/>
                    <a:pt x="119" y="89"/>
                    <a:pt x="109" y="102"/>
                  </a:cubicBezTo>
                  <a:cubicBezTo>
                    <a:pt x="97" y="116"/>
                    <a:pt x="80" y="124"/>
                    <a:pt x="62" y="12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3" name="Freeform: Shape 3499"/>
            <p:cNvSpPr/>
            <p:nvPr/>
          </p:nvSpPr>
          <p:spPr>
            <a:xfrm>
              <a:off x="8322888" y="8678838"/>
              <a:ext cx="115656" cy="11938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" h="33">
                  <a:moveTo>
                    <a:pt x="13" y="33"/>
                  </a:moveTo>
                  <a:lnTo>
                    <a:pt x="0" y="21"/>
                  </a:lnTo>
                  <a:lnTo>
                    <a:pt x="19" y="0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4" name="Freeform: Shape 3500"/>
            <p:cNvSpPr/>
            <p:nvPr/>
          </p:nvSpPr>
          <p:spPr>
            <a:xfrm>
              <a:off x="8181116" y="8749724"/>
              <a:ext cx="194003" cy="208927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3" h="57">
                  <a:moveTo>
                    <a:pt x="23" y="54"/>
                  </a:moveTo>
                  <a:cubicBezTo>
                    <a:pt x="20" y="58"/>
                    <a:pt x="15" y="59"/>
                    <a:pt x="11" y="55"/>
                  </a:cubicBezTo>
                  <a:lnTo>
                    <a:pt x="3" y="48"/>
                  </a:lnTo>
                  <a:cubicBezTo>
                    <a:pt x="-1" y="45"/>
                    <a:pt x="-1" y="40"/>
                    <a:pt x="2" y="36"/>
                  </a:cubicBezTo>
                  <a:lnTo>
                    <a:pt x="30" y="3"/>
                  </a:lnTo>
                  <a:cubicBezTo>
                    <a:pt x="33" y="0"/>
                    <a:pt x="38" y="-1"/>
                    <a:pt x="41" y="2"/>
                  </a:cubicBezTo>
                  <a:lnTo>
                    <a:pt x="50" y="10"/>
                  </a:lnTo>
                  <a:cubicBezTo>
                    <a:pt x="54" y="13"/>
                    <a:pt x="54" y="18"/>
                    <a:pt x="51" y="21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5" name="Freeform: Shape 3501"/>
            <p:cNvSpPr/>
            <p:nvPr/>
          </p:nvSpPr>
          <p:spPr>
            <a:xfrm>
              <a:off x="8442275" y="8406477"/>
              <a:ext cx="141772" cy="671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9" h="19">
                  <a:moveTo>
                    <a:pt x="39" y="7"/>
                  </a:moveTo>
                  <a:cubicBezTo>
                    <a:pt x="40" y="14"/>
                    <a:pt x="30" y="8"/>
                    <a:pt x="19" y="10"/>
                  </a:cubicBezTo>
                  <a:cubicBezTo>
                    <a:pt x="9" y="13"/>
                    <a:pt x="1" y="23"/>
                    <a:pt x="0" y="17"/>
                  </a:cubicBezTo>
                  <a:cubicBezTo>
                    <a:pt x="-2" y="11"/>
                    <a:pt x="10" y="3"/>
                    <a:pt x="16" y="1"/>
                  </a:cubicBezTo>
                  <a:cubicBezTo>
                    <a:pt x="24" y="-1"/>
                    <a:pt x="37" y="1"/>
                    <a:pt x="39" y="7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6" name="Freeform: Shape 3502"/>
            <p:cNvSpPr/>
            <p:nvPr/>
          </p:nvSpPr>
          <p:spPr>
            <a:xfrm>
              <a:off x="8595239" y="8425131"/>
              <a:ext cx="33578" cy="2611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" h="8">
                  <a:moveTo>
                    <a:pt x="10" y="6"/>
                  </a:moveTo>
                  <a:cubicBezTo>
                    <a:pt x="9" y="9"/>
                    <a:pt x="6" y="8"/>
                    <a:pt x="3" y="7"/>
                  </a:cubicBezTo>
                  <a:cubicBezTo>
                    <a:pt x="1" y="6"/>
                    <a:pt x="-1" y="6"/>
                    <a:pt x="0" y="3"/>
                  </a:cubicBezTo>
                  <a:cubicBezTo>
                    <a:pt x="1" y="0"/>
                    <a:pt x="2" y="-1"/>
                    <a:pt x="4" y="0"/>
                  </a:cubicBezTo>
                  <a:cubicBezTo>
                    <a:pt x="7" y="1"/>
                    <a:pt x="11" y="4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48" name="Freeform: Shape 3445"/>
          <p:cNvSpPr/>
          <p:nvPr/>
        </p:nvSpPr>
        <p:spPr>
          <a:xfrm>
            <a:off x="4289090" y="3130557"/>
            <a:ext cx="612710" cy="6141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9" h="440">
                <a:moveTo>
                  <a:pt x="328" y="347"/>
                </a:moveTo>
                <a:cubicBezTo>
                  <a:pt x="258" y="407"/>
                  <a:pt x="152" y="400"/>
                  <a:pt x="92" y="329"/>
                </a:cubicBezTo>
                <a:cubicBezTo>
                  <a:pt x="32" y="259"/>
                  <a:pt x="40" y="153"/>
                  <a:pt x="110" y="93"/>
                </a:cubicBezTo>
                <a:cubicBezTo>
                  <a:pt x="180" y="33"/>
                  <a:pt x="286" y="40"/>
                  <a:pt x="346" y="111"/>
                </a:cubicBezTo>
                <a:cubicBezTo>
                  <a:pt x="407" y="181"/>
                  <a:pt x="399" y="287"/>
                  <a:pt x="328" y="347"/>
                </a:cubicBezTo>
                <a:close/>
                <a:moveTo>
                  <a:pt x="386" y="77"/>
                </a:moveTo>
                <a:cubicBezTo>
                  <a:pt x="307" y="-15"/>
                  <a:pt x="168" y="-26"/>
                  <a:pt x="76" y="53"/>
                </a:cubicBezTo>
                <a:cubicBezTo>
                  <a:pt x="-16" y="132"/>
                  <a:pt x="-26" y="271"/>
                  <a:pt x="53" y="363"/>
                </a:cubicBezTo>
                <a:cubicBezTo>
                  <a:pt x="132" y="455"/>
                  <a:pt x="270" y="466"/>
                  <a:pt x="363" y="387"/>
                </a:cubicBezTo>
                <a:cubicBezTo>
                  <a:pt x="454" y="308"/>
                  <a:pt x="465" y="169"/>
                  <a:pt x="386" y="7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49" name="Group 26"/>
          <p:cNvGrpSpPr/>
          <p:nvPr/>
        </p:nvGrpSpPr>
        <p:grpSpPr>
          <a:xfrm>
            <a:off x="4461152" y="3324903"/>
            <a:ext cx="240608" cy="202868"/>
            <a:chOff x="9990571" y="6261247"/>
            <a:chExt cx="641704" cy="540982"/>
          </a:xfrm>
        </p:grpSpPr>
        <p:sp>
          <p:nvSpPr>
            <p:cNvPr id="50" name="Freeform: Shape 3503"/>
            <p:cNvSpPr/>
            <p:nvPr/>
          </p:nvSpPr>
          <p:spPr>
            <a:xfrm>
              <a:off x="10408425" y="6268709"/>
              <a:ext cx="223850" cy="2275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2">
                  <a:moveTo>
                    <a:pt x="53" y="54"/>
                  </a:moveTo>
                  <a:cubicBezTo>
                    <a:pt x="61" y="46"/>
                    <a:pt x="62" y="34"/>
                    <a:pt x="59" y="24"/>
                  </a:cubicBezTo>
                  <a:lnTo>
                    <a:pt x="46" y="37"/>
                  </a:lnTo>
                  <a:cubicBezTo>
                    <a:pt x="41" y="42"/>
                    <a:pt x="32" y="42"/>
                    <a:pt x="26" y="37"/>
                  </a:cubicBezTo>
                  <a:lnTo>
                    <a:pt x="25" y="35"/>
                  </a:lnTo>
                  <a:cubicBezTo>
                    <a:pt x="19" y="29"/>
                    <a:pt x="19" y="20"/>
                    <a:pt x="25" y="15"/>
                  </a:cubicBezTo>
                  <a:lnTo>
                    <a:pt x="37" y="2"/>
                  </a:lnTo>
                  <a:cubicBezTo>
                    <a:pt x="27" y="-2"/>
                    <a:pt x="15" y="1"/>
                    <a:pt x="7" y="8"/>
                  </a:cubicBezTo>
                  <a:cubicBezTo>
                    <a:pt x="-1" y="16"/>
                    <a:pt x="-2" y="29"/>
                    <a:pt x="2" y="40"/>
                  </a:cubicBezTo>
                  <a:cubicBezTo>
                    <a:pt x="4" y="44"/>
                    <a:pt x="6" y="48"/>
                    <a:pt x="10" y="51"/>
                  </a:cubicBezTo>
                  <a:cubicBezTo>
                    <a:pt x="13" y="55"/>
                    <a:pt x="17" y="57"/>
                    <a:pt x="21" y="59"/>
                  </a:cubicBezTo>
                  <a:cubicBezTo>
                    <a:pt x="32" y="64"/>
                    <a:pt x="45" y="62"/>
                    <a:pt x="53" y="5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" name="Freeform: Shape 3504"/>
            <p:cNvSpPr/>
            <p:nvPr/>
          </p:nvSpPr>
          <p:spPr>
            <a:xfrm>
              <a:off x="10098766" y="6417942"/>
              <a:ext cx="388007" cy="384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04">
                  <a:moveTo>
                    <a:pt x="11" y="94"/>
                  </a:moveTo>
                  <a:cubicBezTo>
                    <a:pt x="9" y="93"/>
                    <a:pt x="9" y="90"/>
                    <a:pt x="11" y="88"/>
                  </a:cubicBezTo>
                  <a:cubicBezTo>
                    <a:pt x="12" y="87"/>
                    <a:pt x="15" y="87"/>
                    <a:pt x="17" y="88"/>
                  </a:cubicBezTo>
                  <a:cubicBezTo>
                    <a:pt x="18" y="90"/>
                    <a:pt x="18" y="93"/>
                    <a:pt x="17" y="94"/>
                  </a:cubicBezTo>
                  <a:cubicBezTo>
                    <a:pt x="15" y="96"/>
                    <a:pt x="12" y="96"/>
                    <a:pt x="11" y="94"/>
                  </a:cubicBezTo>
                  <a:close/>
                  <a:moveTo>
                    <a:pt x="105" y="19"/>
                  </a:moveTo>
                  <a:cubicBezTo>
                    <a:pt x="101" y="17"/>
                    <a:pt x="97" y="15"/>
                    <a:pt x="94" y="11"/>
                  </a:cubicBezTo>
                  <a:cubicBezTo>
                    <a:pt x="90" y="8"/>
                    <a:pt x="88" y="4"/>
                    <a:pt x="86" y="0"/>
                  </a:cubicBezTo>
                  <a:cubicBezTo>
                    <a:pt x="85" y="1"/>
                    <a:pt x="84" y="1"/>
                    <a:pt x="84" y="2"/>
                  </a:cubicBezTo>
                  <a:lnTo>
                    <a:pt x="4" y="81"/>
                  </a:lnTo>
                  <a:cubicBezTo>
                    <a:pt x="-1" y="87"/>
                    <a:pt x="-1" y="95"/>
                    <a:pt x="4" y="100"/>
                  </a:cubicBezTo>
                  <a:lnTo>
                    <a:pt x="5" y="100"/>
                  </a:lnTo>
                  <a:cubicBezTo>
                    <a:pt x="10" y="105"/>
                    <a:pt x="19" y="105"/>
                    <a:pt x="24" y="100"/>
                  </a:cubicBezTo>
                  <a:lnTo>
                    <a:pt x="103" y="22"/>
                  </a:lnTo>
                  <a:cubicBezTo>
                    <a:pt x="104" y="21"/>
                    <a:pt x="104" y="20"/>
                    <a:pt x="105" y="1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" name="Freeform: Shape 3505"/>
            <p:cNvSpPr/>
            <p:nvPr/>
          </p:nvSpPr>
          <p:spPr>
            <a:xfrm>
              <a:off x="10046534" y="6302297"/>
              <a:ext cx="496201" cy="4999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35">
                  <a:moveTo>
                    <a:pt x="19" y="3"/>
                  </a:moveTo>
                  <a:cubicBezTo>
                    <a:pt x="14" y="-2"/>
                    <a:pt x="8" y="-1"/>
                    <a:pt x="3" y="3"/>
                  </a:cubicBezTo>
                  <a:cubicBezTo>
                    <a:pt x="-1" y="7"/>
                    <a:pt x="-1" y="14"/>
                    <a:pt x="3" y="19"/>
                  </a:cubicBezTo>
                  <a:lnTo>
                    <a:pt x="110" y="130"/>
                  </a:lnTo>
                  <a:cubicBezTo>
                    <a:pt x="115" y="136"/>
                    <a:pt x="125" y="136"/>
                    <a:pt x="130" y="130"/>
                  </a:cubicBezTo>
                  <a:cubicBezTo>
                    <a:pt x="136" y="124"/>
                    <a:pt x="136" y="115"/>
                    <a:pt x="130" y="1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" name="Freeform: Shape 3506"/>
            <p:cNvSpPr/>
            <p:nvPr/>
          </p:nvSpPr>
          <p:spPr>
            <a:xfrm>
              <a:off x="9990571" y="6261247"/>
              <a:ext cx="294736" cy="246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67">
                  <a:moveTo>
                    <a:pt x="80" y="7"/>
                  </a:moveTo>
                  <a:lnTo>
                    <a:pt x="48" y="0"/>
                  </a:lnTo>
                  <a:lnTo>
                    <a:pt x="0" y="47"/>
                  </a:lnTo>
                  <a:lnTo>
                    <a:pt x="20" y="67"/>
                  </a:lnTo>
                  <a:lnTo>
                    <a:pt x="37" y="50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" name="Freeform: Shape 3507"/>
            <p:cNvSpPr/>
            <p:nvPr/>
          </p:nvSpPr>
          <p:spPr>
            <a:xfrm>
              <a:off x="10408425" y="6268709"/>
              <a:ext cx="223850" cy="227581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" h="62">
                  <a:moveTo>
                    <a:pt x="53" y="54"/>
                  </a:moveTo>
                  <a:cubicBezTo>
                    <a:pt x="61" y="46"/>
                    <a:pt x="62" y="34"/>
                    <a:pt x="59" y="24"/>
                  </a:cubicBezTo>
                  <a:lnTo>
                    <a:pt x="46" y="37"/>
                  </a:lnTo>
                  <a:cubicBezTo>
                    <a:pt x="41" y="42"/>
                    <a:pt x="32" y="42"/>
                    <a:pt x="26" y="37"/>
                  </a:cubicBezTo>
                  <a:lnTo>
                    <a:pt x="25" y="35"/>
                  </a:lnTo>
                  <a:cubicBezTo>
                    <a:pt x="19" y="29"/>
                    <a:pt x="19" y="20"/>
                    <a:pt x="25" y="15"/>
                  </a:cubicBezTo>
                  <a:lnTo>
                    <a:pt x="37" y="2"/>
                  </a:lnTo>
                  <a:cubicBezTo>
                    <a:pt x="27" y="-2"/>
                    <a:pt x="15" y="1"/>
                    <a:pt x="7" y="8"/>
                  </a:cubicBezTo>
                  <a:cubicBezTo>
                    <a:pt x="-1" y="16"/>
                    <a:pt x="-2" y="29"/>
                    <a:pt x="2" y="40"/>
                  </a:cubicBezTo>
                  <a:cubicBezTo>
                    <a:pt x="4" y="44"/>
                    <a:pt x="6" y="48"/>
                    <a:pt x="10" y="51"/>
                  </a:cubicBezTo>
                  <a:cubicBezTo>
                    <a:pt x="13" y="55"/>
                    <a:pt x="17" y="57"/>
                    <a:pt x="21" y="59"/>
                  </a:cubicBezTo>
                  <a:cubicBezTo>
                    <a:pt x="32" y="64"/>
                    <a:pt x="45" y="62"/>
                    <a:pt x="53" y="54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" name="Freeform: Shape 3508"/>
            <p:cNvSpPr/>
            <p:nvPr/>
          </p:nvSpPr>
          <p:spPr>
            <a:xfrm>
              <a:off x="10098766" y="6417942"/>
              <a:ext cx="388007" cy="38427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5" h="104">
                  <a:moveTo>
                    <a:pt x="11" y="94"/>
                  </a:moveTo>
                  <a:cubicBezTo>
                    <a:pt x="9" y="93"/>
                    <a:pt x="9" y="90"/>
                    <a:pt x="11" y="88"/>
                  </a:cubicBezTo>
                  <a:cubicBezTo>
                    <a:pt x="12" y="87"/>
                    <a:pt x="15" y="87"/>
                    <a:pt x="17" y="88"/>
                  </a:cubicBezTo>
                  <a:cubicBezTo>
                    <a:pt x="18" y="90"/>
                    <a:pt x="18" y="93"/>
                    <a:pt x="17" y="94"/>
                  </a:cubicBezTo>
                  <a:cubicBezTo>
                    <a:pt x="15" y="96"/>
                    <a:pt x="12" y="96"/>
                    <a:pt x="11" y="94"/>
                  </a:cubicBezTo>
                  <a:close/>
                  <a:moveTo>
                    <a:pt x="105" y="19"/>
                  </a:moveTo>
                  <a:cubicBezTo>
                    <a:pt x="101" y="17"/>
                    <a:pt x="97" y="15"/>
                    <a:pt x="94" y="11"/>
                  </a:cubicBezTo>
                  <a:cubicBezTo>
                    <a:pt x="90" y="8"/>
                    <a:pt x="88" y="4"/>
                    <a:pt x="86" y="0"/>
                  </a:cubicBezTo>
                  <a:cubicBezTo>
                    <a:pt x="85" y="1"/>
                    <a:pt x="84" y="1"/>
                    <a:pt x="84" y="2"/>
                  </a:cubicBezTo>
                  <a:lnTo>
                    <a:pt x="4" y="81"/>
                  </a:lnTo>
                  <a:cubicBezTo>
                    <a:pt x="-1" y="87"/>
                    <a:pt x="-1" y="95"/>
                    <a:pt x="4" y="100"/>
                  </a:cubicBezTo>
                  <a:lnTo>
                    <a:pt x="5" y="100"/>
                  </a:lnTo>
                  <a:cubicBezTo>
                    <a:pt x="10" y="105"/>
                    <a:pt x="19" y="105"/>
                    <a:pt x="24" y="100"/>
                  </a:cubicBezTo>
                  <a:lnTo>
                    <a:pt x="103" y="22"/>
                  </a:lnTo>
                  <a:cubicBezTo>
                    <a:pt x="104" y="21"/>
                    <a:pt x="104" y="20"/>
                    <a:pt x="105" y="19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" name="Freeform: Shape 3509"/>
            <p:cNvSpPr/>
            <p:nvPr/>
          </p:nvSpPr>
          <p:spPr>
            <a:xfrm>
              <a:off x="10046534" y="6302297"/>
              <a:ext cx="496201" cy="49993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34" h="135">
                  <a:moveTo>
                    <a:pt x="19" y="3"/>
                  </a:moveTo>
                  <a:cubicBezTo>
                    <a:pt x="14" y="-2"/>
                    <a:pt x="8" y="-1"/>
                    <a:pt x="3" y="3"/>
                  </a:cubicBezTo>
                  <a:cubicBezTo>
                    <a:pt x="-1" y="7"/>
                    <a:pt x="-1" y="14"/>
                    <a:pt x="3" y="19"/>
                  </a:cubicBezTo>
                  <a:lnTo>
                    <a:pt x="110" y="130"/>
                  </a:lnTo>
                  <a:cubicBezTo>
                    <a:pt x="115" y="136"/>
                    <a:pt x="125" y="136"/>
                    <a:pt x="130" y="130"/>
                  </a:cubicBezTo>
                  <a:cubicBezTo>
                    <a:pt x="136" y="124"/>
                    <a:pt x="136" y="115"/>
                    <a:pt x="130" y="11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" name="Freeform: Shape 3510"/>
            <p:cNvSpPr/>
            <p:nvPr/>
          </p:nvSpPr>
          <p:spPr>
            <a:xfrm>
              <a:off x="9990571" y="6261247"/>
              <a:ext cx="294736" cy="24623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0" h="67">
                  <a:moveTo>
                    <a:pt x="80" y="7"/>
                  </a:moveTo>
                  <a:lnTo>
                    <a:pt x="48" y="0"/>
                  </a:lnTo>
                  <a:lnTo>
                    <a:pt x="0" y="47"/>
                  </a:lnTo>
                  <a:lnTo>
                    <a:pt x="20" y="67"/>
                  </a:lnTo>
                  <a:lnTo>
                    <a:pt x="37" y="50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59" name="Freeform: Shape 3450"/>
          <p:cNvSpPr/>
          <p:nvPr/>
        </p:nvSpPr>
        <p:spPr>
          <a:xfrm>
            <a:off x="4977336" y="2327495"/>
            <a:ext cx="614109" cy="6127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0" h="439">
                <a:moveTo>
                  <a:pt x="348" y="328"/>
                </a:moveTo>
                <a:cubicBezTo>
                  <a:pt x="287" y="399"/>
                  <a:pt x="182" y="407"/>
                  <a:pt x="111" y="347"/>
                </a:cubicBezTo>
                <a:cubicBezTo>
                  <a:pt x="41" y="287"/>
                  <a:pt x="32" y="181"/>
                  <a:pt x="92" y="111"/>
                </a:cubicBezTo>
                <a:cubicBezTo>
                  <a:pt x="153" y="40"/>
                  <a:pt x="258" y="32"/>
                  <a:pt x="329" y="92"/>
                </a:cubicBezTo>
                <a:cubicBezTo>
                  <a:pt x="399" y="152"/>
                  <a:pt x="408" y="258"/>
                  <a:pt x="348" y="328"/>
                </a:cubicBezTo>
                <a:close/>
                <a:moveTo>
                  <a:pt x="363" y="52"/>
                </a:moveTo>
                <a:cubicBezTo>
                  <a:pt x="271" y="-26"/>
                  <a:pt x="132" y="-15"/>
                  <a:pt x="53" y="77"/>
                </a:cubicBezTo>
                <a:cubicBezTo>
                  <a:pt x="-26" y="169"/>
                  <a:pt x="-15" y="308"/>
                  <a:pt x="78" y="387"/>
                </a:cubicBezTo>
                <a:cubicBezTo>
                  <a:pt x="170" y="465"/>
                  <a:pt x="308" y="455"/>
                  <a:pt x="388" y="362"/>
                </a:cubicBezTo>
                <a:cubicBezTo>
                  <a:pt x="466" y="270"/>
                  <a:pt x="455" y="131"/>
                  <a:pt x="363" y="5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0" name="Freeform: Shape 3452"/>
          <p:cNvSpPr/>
          <p:nvPr/>
        </p:nvSpPr>
        <p:spPr>
          <a:xfrm>
            <a:off x="4630417" y="2701041"/>
            <a:ext cx="636491" cy="66175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56" h="474">
                <a:moveTo>
                  <a:pt x="452" y="171"/>
                </a:moveTo>
                <a:cubicBezTo>
                  <a:pt x="449" y="171"/>
                  <a:pt x="446" y="171"/>
                  <a:pt x="444" y="171"/>
                </a:cubicBezTo>
                <a:lnTo>
                  <a:pt x="443" y="171"/>
                </a:lnTo>
                <a:cubicBezTo>
                  <a:pt x="401" y="166"/>
                  <a:pt x="359" y="149"/>
                  <a:pt x="325" y="120"/>
                </a:cubicBezTo>
                <a:cubicBezTo>
                  <a:pt x="287" y="88"/>
                  <a:pt x="263" y="45"/>
                  <a:pt x="253" y="0"/>
                </a:cubicBezTo>
                <a:cubicBezTo>
                  <a:pt x="262" y="74"/>
                  <a:pt x="242" y="152"/>
                  <a:pt x="189" y="213"/>
                </a:cubicBezTo>
                <a:cubicBezTo>
                  <a:pt x="139" y="271"/>
                  <a:pt x="71" y="303"/>
                  <a:pt x="0" y="309"/>
                </a:cubicBezTo>
                <a:cubicBezTo>
                  <a:pt x="54" y="314"/>
                  <a:pt x="105" y="340"/>
                  <a:pt x="143" y="384"/>
                </a:cubicBezTo>
                <a:cubicBezTo>
                  <a:pt x="166" y="411"/>
                  <a:pt x="182" y="442"/>
                  <a:pt x="190" y="474"/>
                </a:cubicBezTo>
                <a:cubicBezTo>
                  <a:pt x="182" y="403"/>
                  <a:pt x="203" y="328"/>
                  <a:pt x="254" y="268"/>
                </a:cubicBezTo>
                <a:cubicBezTo>
                  <a:pt x="307" y="207"/>
                  <a:pt x="381" y="174"/>
                  <a:pt x="456" y="172"/>
                </a:cubicBezTo>
                <a:lnTo>
                  <a:pt x="455" y="172"/>
                </a:lnTo>
                <a:cubicBezTo>
                  <a:pt x="454" y="172"/>
                  <a:pt x="453" y="172"/>
                  <a:pt x="452" y="171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61" name="Group 1"/>
          <p:cNvGrpSpPr/>
          <p:nvPr/>
        </p:nvGrpSpPr>
        <p:grpSpPr>
          <a:xfrm>
            <a:off x="3897404" y="3056403"/>
            <a:ext cx="20983" cy="1096865"/>
            <a:chOff x="6614166" y="7660310"/>
            <a:chExt cx="55963" cy="2924974"/>
          </a:xfrm>
          <a:solidFill>
            <a:schemeClr val="bg1">
              <a:lumMod val="85000"/>
            </a:schemeClr>
          </a:solidFill>
        </p:grpSpPr>
        <p:sp>
          <p:nvSpPr>
            <p:cNvPr id="62" name="Freeform: Shape 3566"/>
            <p:cNvSpPr/>
            <p:nvPr/>
          </p:nvSpPr>
          <p:spPr>
            <a:xfrm>
              <a:off x="6614166" y="9380235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3" name="Freeform: Shape 3567"/>
            <p:cNvSpPr/>
            <p:nvPr/>
          </p:nvSpPr>
          <p:spPr>
            <a:xfrm>
              <a:off x="6614166" y="923472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4" name="Freeform: Shape 3568"/>
            <p:cNvSpPr/>
            <p:nvPr/>
          </p:nvSpPr>
          <p:spPr>
            <a:xfrm>
              <a:off x="6614166" y="9092950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5" name="Freeform: Shape 3569"/>
            <p:cNvSpPr/>
            <p:nvPr/>
          </p:nvSpPr>
          <p:spPr>
            <a:xfrm>
              <a:off x="6614166" y="966376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4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6" name="Freeform: Shape 3570"/>
            <p:cNvSpPr/>
            <p:nvPr/>
          </p:nvSpPr>
          <p:spPr>
            <a:xfrm>
              <a:off x="6614166" y="9521996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7" name="Freeform: Shape 3571"/>
            <p:cNvSpPr/>
            <p:nvPr/>
          </p:nvSpPr>
          <p:spPr>
            <a:xfrm>
              <a:off x="6614166" y="895118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8" name="Freeform: Shape 3572"/>
            <p:cNvSpPr/>
            <p:nvPr/>
          </p:nvSpPr>
          <p:spPr>
            <a:xfrm>
              <a:off x="6614166" y="8805676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9" name="Freeform: Shape 3573"/>
            <p:cNvSpPr/>
            <p:nvPr/>
          </p:nvSpPr>
          <p:spPr>
            <a:xfrm>
              <a:off x="6614166" y="866017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0" name="Freeform: Shape 3574"/>
            <p:cNvSpPr/>
            <p:nvPr/>
          </p:nvSpPr>
          <p:spPr>
            <a:xfrm>
              <a:off x="6614166" y="8518402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1" name="Freeform: Shape 3575"/>
            <p:cNvSpPr/>
            <p:nvPr/>
          </p:nvSpPr>
          <p:spPr>
            <a:xfrm>
              <a:off x="6614166" y="837664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2" name="Freeform: Shape 3576"/>
            <p:cNvSpPr/>
            <p:nvPr/>
          </p:nvSpPr>
          <p:spPr>
            <a:xfrm>
              <a:off x="6614166" y="823112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3" name="Freeform: Shape 3577"/>
            <p:cNvSpPr/>
            <p:nvPr/>
          </p:nvSpPr>
          <p:spPr>
            <a:xfrm>
              <a:off x="6614166" y="808562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4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4" name="Freeform: Shape 3578"/>
            <p:cNvSpPr/>
            <p:nvPr/>
          </p:nvSpPr>
          <p:spPr>
            <a:xfrm>
              <a:off x="6614166" y="794386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5" name="Freeform: Shape 3579"/>
            <p:cNvSpPr/>
            <p:nvPr/>
          </p:nvSpPr>
          <p:spPr>
            <a:xfrm>
              <a:off x="6614166" y="780209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9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2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6" name="Freeform: Shape 3580"/>
            <p:cNvSpPr/>
            <p:nvPr/>
          </p:nvSpPr>
          <p:spPr>
            <a:xfrm>
              <a:off x="6614166" y="7660310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7" name="Freeform: Shape 3662"/>
            <p:cNvSpPr/>
            <p:nvPr/>
          </p:nvSpPr>
          <p:spPr>
            <a:xfrm>
              <a:off x="6614166" y="10525591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8" name="Freeform: Shape 3663"/>
            <p:cNvSpPr/>
            <p:nvPr/>
          </p:nvSpPr>
          <p:spPr>
            <a:xfrm>
              <a:off x="6614166" y="1038381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79" name="Freeform: Shape 3664"/>
            <p:cNvSpPr/>
            <p:nvPr/>
          </p:nvSpPr>
          <p:spPr>
            <a:xfrm>
              <a:off x="6614166" y="10238317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0" name="Freeform: Shape 3665"/>
            <p:cNvSpPr/>
            <p:nvPr/>
          </p:nvSpPr>
          <p:spPr>
            <a:xfrm>
              <a:off x="6614166" y="1009654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2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1" name="Freeform: Shape 3666"/>
            <p:cNvSpPr/>
            <p:nvPr/>
          </p:nvSpPr>
          <p:spPr>
            <a:xfrm>
              <a:off x="6614166" y="995104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2" name="Freeform: Shape 3667"/>
            <p:cNvSpPr/>
            <p:nvPr/>
          </p:nvSpPr>
          <p:spPr>
            <a:xfrm>
              <a:off x="6614166" y="980927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83" name="Shape 1025"/>
          <p:cNvSpPr/>
          <p:nvPr/>
        </p:nvSpPr>
        <p:spPr>
          <a:xfrm>
            <a:off x="3363794" y="4306716"/>
            <a:ext cx="1009864" cy="57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>
              <a:lnSpc>
                <a:spcPct val="110000"/>
              </a:lnSpc>
              <a:defRPr sz="1800"/>
            </a:pPr>
            <a:r>
              <a:rPr lang="ru-RU" sz="1000" spc="12" dirty="0" smtClean="0">
                <a:latin typeface="Lato" charset="0"/>
                <a:ea typeface="Lato" charset="0"/>
                <a:cs typeface="Lato" charset="0"/>
                <a:sym typeface="Open Sans Semibold"/>
              </a:rPr>
              <a:t>Интеграция </a:t>
            </a:r>
          </a:p>
          <a:p>
            <a:pPr lvl="0" algn="ctr">
              <a:lnSpc>
                <a:spcPct val="110000"/>
              </a:lnSpc>
              <a:defRPr sz="1800"/>
            </a:pPr>
            <a:r>
              <a:rPr lang="ru-RU" sz="700" dirty="0" smtClean="0">
                <a:latin typeface="Lato" charset="0"/>
                <a:ea typeface="Lato" charset="0"/>
                <a:cs typeface="Lato" charset="0"/>
                <a:sym typeface="Open Sans"/>
              </a:rPr>
              <a:t>регионального и федерального портала</a:t>
            </a:r>
            <a:endParaRPr sz="700" dirty="0">
              <a:latin typeface="Lato" charset="0"/>
              <a:ea typeface="Lato" charset="0"/>
              <a:cs typeface="Lato" charset="0"/>
              <a:sym typeface="Open Sans"/>
            </a:endParaRPr>
          </a:p>
        </p:txBody>
      </p:sp>
      <p:sp>
        <p:nvSpPr>
          <p:cNvPr id="84" name="Shape 1025"/>
          <p:cNvSpPr/>
          <p:nvPr/>
        </p:nvSpPr>
        <p:spPr>
          <a:xfrm>
            <a:off x="4076524" y="986772"/>
            <a:ext cx="1009864" cy="57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>
              <a:lnSpc>
                <a:spcPct val="110000"/>
              </a:lnSpc>
              <a:defRPr sz="1800"/>
            </a:pPr>
            <a:r>
              <a:rPr lang="ru-RU" sz="1000" spc="12" dirty="0" smtClean="0">
                <a:latin typeface="Lato" charset="0"/>
                <a:ea typeface="Lato" charset="0"/>
                <a:cs typeface="Lato" charset="0"/>
                <a:sym typeface="Open Sans Semibold"/>
              </a:rPr>
              <a:t>Разработан процесс </a:t>
            </a:r>
            <a:endParaRPr sz="1000" spc="12" dirty="0">
              <a:latin typeface="Lato" charset="0"/>
              <a:ea typeface="Lato" charset="0"/>
              <a:cs typeface="Lato" charset="0"/>
              <a:sym typeface="Open Sans Semibold"/>
            </a:endParaRPr>
          </a:p>
          <a:p>
            <a:pPr lvl="0" algn="ctr">
              <a:lnSpc>
                <a:spcPct val="110000"/>
              </a:lnSpc>
              <a:defRPr sz="1800"/>
            </a:pPr>
            <a:r>
              <a:rPr lang="ru-RU" sz="700" dirty="0">
                <a:latin typeface="Lato" charset="0"/>
                <a:ea typeface="Lato" charset="0"/>
                <a:cs typeface="Lato" charset="0"/>
                <a:sym typeface="Open Sans"/>
              </a:rPr>
              <a:t>а</a:t>
            </a:r>
            <a:r>
              <a:rPr lang="ru-RU" sz="700" dirty="0" smtClean="0">
                <a:latin typeface="Lato" charset="0"/>
                <a:ea typeface="Lato" charset="0"/>
                <a:cs typeface="Lato" charset="0"/>
                <a:sym typeface="Open Sans"/>
              </a:rPr>
              <a:t>втоматической отправки уведомлений организациям о загрузке данных на федеральный портал</a:t>
            </a:r>
            <a:endParaRPr sz="700" dirty="0">
              <a:latin typeface="Lato" charset="0"/>
              <a:ea typeface="Lato" charset="0"/>
              <a:cs typeface="Lato" charset="0"/>
              <a:sym typeface="Open Sans"/>
            </a:endParaRPr>
          </a:p>
        </p:txBody>
      </p:sp>
      <p:grpSp>
        <p:nvGrpSpPr>
          <p:cNvPr id="85" name="Group 2"/>
          <p:cNvGrpSpPr/>
          <p:nvPr/>
        </p:nvGrpSpPr>
        <p:grpSpPr>
          <a:xfrm>
            <a:off x="4584254" y="1913368"/>
            <a:ext cx="20983" cy="1099668"/>
            <a:chOff x="8446006" y="4612218"/>
            <a:chExt cx="55963" cy="2932447"/>
          </a:xfrm>
          <a:solidFill>
            <a:schemeClr val="bg1">
              <a:lumMod val="85000"/>
            </a:schemeClr>
          </a:solidFill>
        </p:grpSpPr>
        <p:sp>
          <p:nvSpPr>
            <p:cNvPr id="86" name="Freeform: Shape 3581"/>
            <p:cNvSpPr/>
            <p:nvPr/>
          </p:nvSpPr>
          <p:spPr>
            <a:xfrm>
              <a:off x="8446006" y="7488702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7" name="Freeform: Shape 3582"/>
            <p:cNvSpPr/>
            <p:nvPr/>
          </p:nvSpPr>
          <p:spPr>
            <a:xfrm>
              <a:off x="8446006" y="7343189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8" name="Freeform: Shape 3583"/>
            <p:cNvSpPr/>
            <p:nvPr/>
          </p:nvSpPr>
          <p:spPr>
            <a:xfrm>
              <a:off x="8446006" y="7201428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89" name="Freeform: Shape 3584"/>
            <p:cNvSpPr/>
            <p:nvPr/>
          </p:nvSpPr>
          <p:spPr>
            <a:xfrm>
              <a:off x="8446006" y="705592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0" name="Freeform: Shape 3585"/>
            <p:cNvSpPr/>
            <p:nvPr/>
          </p:nvSpPr>
          <p:spPr>
            <a:xfrm>
              <a:off x="8446006" y="6914143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1" name="Freeform: Shape 3586"/>
            <p:cNvSpPr/>
            <p:nvPr/>
          </p:nvSpPr>
          <p:spPr>
            <a:xfrm>
              <a:off x="8446006" y="677237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2" name="Freeform: Shape 3587"/>
            <p:cNvSpPr/>
            <p:nvPr/>
          </p:nvSpPr>
          <p:spPr>
            <a:xfrm>
              <a:off x="8446006" y="6626869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3" name="Freeform: Shape 3588"/>
            <p:cNvSpPr/>
            <p:nvPr/>
          </p:nvSpPr>
          <p:spPr>
            <a:xfrm>
              <a:off x="8446006" y="6485097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4" name="Freeform: Shape 3589"/>
            <p:cNvSpPr/>
            <p:nvPr/>
          </p:nvSpPr>
          <p:spPr>
            <a:xfrm>
              <a:off x="8446006" y="633959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5" name="Freeform: Shape 3590"/>
            <p:cNvSpPr/>
            <p:nvPr/>
          </p:nvSpPr>
          <p:spPr>
            <a:xfrm>
              <a:off x="8446006" y="6197823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6" name="Freeform: Shape 3591"/>
            <p:cNvSpPr/>
            <p:nvPr/>
          </p:nvSpPr>
          <p:spPr>
            <a:xfrm>
              <a:off x="8446006" y="6052331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7" name="Freeform: Shape 3592"/>
            <p:cNvSpPr/>
            <p:nvPr/>
          </p:nvSpPr>
          <p:spPr>
            <a:xfrm>
              <a:off x="8446006" y="591055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8" name="Freeform: Shape 3593"/>
            <p:cNvSpPr/>
            <p:nvPr/>
          </p:nvSpPr>
          <p:spPr>
            <a:xfrm>
              <a:off x="8446006" y="5765057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: Shape 3594"/>
            <p:cNvSpPr/>
            <p:nvPr/>
          </p:nvSpPr>
          <p:spPr>
            <a:xfrm>
              <a:off x="8446006" y="562327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0" name="Freeform: Shape 3595"/>
            <p:cNvSpPr/>
            <p:nvPr/>
          </p:nvSpPr>
          <p:spPr>
            <a:xfrm>
              <a:off x="8446006" y="5481513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1" name="Freeform: Shape 3626"/>
            <p:cNvSpPr/>
            <p:nvPr/>
          </p:nvSpPr>
          <p:spPr>
            <a:xfrm>
              <a:off x="8446006" y="532480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5"/>
                    <a:pt x="4" y="0"/>
                    <a:pt x="8" y="0"/>
                  </a:cubicBezTo>
                  <a:cubicBezTo>
                    <a:pt x="13" y="0"/>
                    <a:pt x="16" y="5"/>
                    <a:pt x="16" y="9"/>
                  </a:cubicBezTo>
                  <a:cubicBezTo>
                    <a:pt x="16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: Shape 3627"/>
            <p:cNvSpPr/>
            <p:nvPr/>
          </p:nvSpPr>
          <p:spPr>
            <a:xfrm>
              <a:off x="8446006" y="5186767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3" name="Freeform: Shape 3628"/>
            <p:cNvSpPr/>
            <p:nvPr/>
          </p:nvSpPr>
          <p:spPr>
            <a:xfrm>
              <a:off x="8446006" y="504126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4" name="Freeform: Shape 3629"/>
            <p:cNvSpPr/>
            <p:nvPr/>
          </p:nvSpPr>
          <p:spPr>
            <a:xfrm>
              <a:off x="8446006" y="4899493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: Shape 3630"/>
            <p:cNvSpPr/>
            <p:nvPr/>
          </p:nvSpPr>
          <p:spPr>
            <a:xfrm>
              <a:off x="8446006" y="4753990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6" name="Freeform: Shape 3631"/>
            <p:cNvSpPr/>
            <p:nvPr/>
          </p:nvSpPr>
          <p:spPr>
            <a:xfrm>
              <a:off x="8446006" y="4612218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7" name="Group 4"/>
          <p:cNvGrpSpPr/>
          <p:nvPr/>
        </p:nvGrpSpPr>
        <p:grpSpPr>
          <a:xfrm>
            <a:off x="5273902" y="3056403"/>
            <a:ext cx="20983" cy="1096865"/>
            <a:chOff x="10285307" y="7660310"/>
            <a:chExt cx="55963" cy="2924974"/>
          </a:xfrm>
          <a:solidFill>
            <a:schemeClr val="bg1">
              <a:lumMod val="85000"/>
            </a:schemeClr>
          </a:solidFill>
        </p:grpSpPr>
        <p:sp>
          <p:nvSpPr>
            <p:cNvPr id="108" name="Freeform: Shape 3551"/>
            <p:cNvSpPr/>
            <p:nvPr/>
          </p:nvSpPr>
          <p:spPr>
            <a:xfrm>
              <a:off x="10285307" y="9380235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9" name="Freeform: Shape 3552"/>
            <p:cNvSpPr/>
            <p:nvPr/>
          </p:nvSpPr>
          <p:spPr>
            <a:xfrm>
              <a:off x="10285307" y="923472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0" name="Freeform: Shape 3553"/>
            <p:cNvSpPr/>
            <p:nvPr/>
          </p:nvSpPr>
          <p:spPr>
            <a:xfrm>
              <a:off x="10285307" y="9092950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1" name="Freeform: Shape 3554"/>
            <p:cNvSpPr/>
            <p:nvPr/>
          </p:nvSpPr>
          <p:spPr>
            <a:xfrm>
              <a:off x="10285307" y="966376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2" name="Freeform: Shape 3555"/>
            <p:cNvSpPr/>
            <p:nvPr/>
          </p:nvSpPr>
          <p:spPr>
            <a:xfrm>
              <a:off x="10285307" y="9521996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3" name="Freeform: Shape 3556"/>
            <p:cNvSpPr/>
            <p:nvPr/>
          </p:nvSpPr>
          <p:spPr>
            <a:xfrm>
              <a:off x="10285307" y="895118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4" name="Freeform: Shape 3557"/>
            <p:cNvSpPr/>
            <p:nvPr/>
          </p:nvSpPr>
          <p:spPr>
            <a:xfrm>
              <a:off x="10285307" y="8805676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5" name="Freeform: Shape 3558"/>
            <p:cNvSpPr/>
            <p:nvPr/>
          </p:nvSpPr>
          <p:spPr>
            <a:xfrm>
              <a:off x="10285307" y="866017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6" name="Freeform: Shape 3559"/>
            <p:cNvSpPr/>
            <p:nvPr/>
          </p:nvSpPr>
          <p:spPr>
            <a:xfrm>
              <a:off x="10285307" y="8518402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7" name="Freeform: Shape 3560"/>
            <p:cNvSpPr/>
            <p:nvPr/>
          </p:nvSpPr>
          <p:spPr>
            <a:xfrm>
              <a:off x="10285307" y="837664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8" name="Freeform: Shape 3561"/>
            <p:cNvSpPr/>
            <p:nvPr/>
          </p:nvSpPr>
          <p:spPr>
            <a:xfrm>
              <a:off x="10285307" y="823112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9" name="Freeform: Shape 3562"/>
            <p:cNvSpPr/>
            <p:nvPr/>
          </p:nvSpPr>
          <p:spPr>
            <a:xfrm>
              <a:off x="10285307" y="808562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0" name="Freeform: Shape 3563"/>
            <p:cNvSpPr/>
            <p:nvPr/>
          </p:nvSpPr>
          <p:spPr>
            <a:xfrm>
              <a:off x="10285307" y="794386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1" name="Freeform: Shape 3564"/>
            <p:cNvSpPr/>
            <p:nvPr/>
          </p:nvSpPr>
          <p:spPr>
            <a:xfrm>
              <a:off x="10285307" y="780209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9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2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2" name="Freeform: Shape 3565"/>
            <p:cNvSpPr/>
            <p:nvPr/>
          </p:nvSpPr>
          <p:spPr>
            <a:xfrm>
              <a:off x="10285307" y="7660310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3" name="Freeform: Shape 3656"/>
            <p:cNvSpPr/>
            <p:nvPr/>
          </p:nvSpPr>
          <p:spPr>
            <a:xfrm>
              <a:off x="10285307" y="10525591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4" name="Freeform: Shape 3657"/>
            <p:cNvSpPr/>
            <p:nvPr/>
          </p:nvSpPr>
          <p:spPr>
            <a:xfrm>
              <a:off x="10285307" y="1038381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5" name="Freeform: Shape 3658"/>
            <p:cNvSpPr/>
            <p:nvPr/>
          </p:nvSpPr>
          <p:spPr>
            <a:xfrm>
              <a:off x="10285307" y="10238317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6" name="Freeform: Shape 3659"/>
            <p:cNvSpPr/>
            <p:nvPr/>
          </p:nvSpPr>
          <p:spPr>
            <a:xfrm>
              <a:off x="10285307" y="1009654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2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7" name="Freeform: Shape 3660"/>
            <p:cNvSpPr/>
            <p:nvPr/>
          </p:nvSpPr>
          <p:spPr>
            <a:xfrm>
              <a:off x="10285307" y="995104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ubicBezTo>
                    <a:pt x="16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28" name="Freeform: Shape 3661"/>
            <p:cNvSpPr/>
            <p:nvPr/>
          </p:nvSpPr>
          <p:spPr>
            <a:xfrm>
              <a:off x="10285307" y="980927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29" name="Shape 1025"/>
          <p:cNvSpPr/>
          <p:nvPr/>
        </p:nvSpPr>
        <p:spPr>
          <a:xfrm>
            <a:off x="4762814" y="4306716"/>
            <a:ext cx="1009864" cy="57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>
              <a:lnSpc>
                <a:spcPct val="110000"/>
              </a:lnSpc>
              <a:defRPr sz="1800"/>
            </a:pPr>
            <a:r>
              <a:rPr lang="ru-RU" sz="1000" spc="12" dirty="0" smtClean="0">
                <a:latin typeface="Lato" charset="0"/>
                <a:ea typeface="Lato" charset="0"/>
                <a:cs typeface="Lato" charset="0"/>
                <a:sym typeface="Open Sans Semibold"/>
              </a:rPr>
              <a:t>Разработан инструмент</a:t>
            </a:r>
            <a:endParaRPr sz="1000" spc="12" dirty="0">
              <a:latin typeface="Lato" charset="0"/>
              <a:ea typeface="Lato" charset="0"/>
              <a:cs typeface="Lato" charset="0"/>
              <a:sym typeface="Open Sans Semibold"/>
            </a:endParaRPr>
          </a:p>
          <a:p>
            <a:pPr lvl="0" algn="ctr">
              <a:lnSpc>
                <a:spcPct val="110000"/>
              </a:lnSpc>
              <a:defRPr sz="1800"/>
            </a:pPr>
            <a:r>
              <a:rPr lang="ru-RU" sz="700" dirty="0">
                <a:latin typeface="Lato" charset="0"/>
                <a:ea typeface="Lato" charset="0"/>
                <a:cs typeface="Lato" charset="0"/>
                <a:sym typeface="Open Sans"/>
              </a:rPr>
              <a:t>т</a:t>
            </a:r>
            <a:r>
              <a:rPr lang="ru-RU" sz="700" dirty="0" smtClean="0">
                <a:latin typeface="Lato" charset="0"/>
                <a:ea typeface="Lato" charset="0"/>
                <a:cs typeface="Lato" charset="0"/>
                <a:sym typeface="Open Sans"/>
              </a:rPr>
              <a:t>рансляции данных из федерального реестра организации на сайт ЛенРТК</a:t>
            </a:r>
            <a:endParaRPr sz="700" dirty="0">
              <a:latin typeface="Lato" charset="0"/>
              <a:ea typeface="Lato" charset="0"/>
              <a:cs typeface="Lato" charset="0"/>
              <a:sym typeface="Open Sans"/>
            </a:endParaRPr>
          </a:p>
        </p:txBody>
      </p:sp>
      <p:sp>
        <p:nvSpPr>
          <p:cNvPr id="140" name="Freeform: Shape 3448"/>
          <p:cNvSpPr/>
          <p:nvPr/>
        </p:nvSpPr>
        <p:spPr>
          <a:xfrm>
            <a:off x="5666988" y="3130557"/>
            <a:ext cx="612710" cy="6141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9" h="440">
                <a:moveTo>
                  <a:pt x="328" y="347"/>
                </a:moveTo>
                <a:cubicBezTo>
                  <a:pt x="258" y="407"/>
                  <a:pt x="152" y="400"/>
                  <a:pt x="92" y="329"/>
                </a:cubicBezTo>
                <a:cubicBezTo>
                  <a:pt x="32" y="259"/>
                  <a:pt x="40" y="153"/>
                  <a:pt x="110" y="93"/>
                </a:cubicBezTo>
                <a:cubicBezTo>
                  <a:pt x="180" y="33"/>
                  <a:pt x="286" y="40"/>
                  <a:pt x="347" y="111"/>
                </a:cubicBezTo>
                <a:cubicBezTo>
                  <a:pt x="407" y="181"/>
                  <a:pt x="399" y="287"/>
                  <a:pt x="328" y="347"/>
                </a:cubicBezTo>
                <a:close/>
                <a:moveTo>
                  <a:pt x="386" y="77"/>
                </a:moveTo>
                <a:cubicBezTo>
                  <a:pt x="307" y="-15"/>
                  <a:pt x="168" y="-26"/>
                  <a:pt x="76" y="53"/>
                </a:cubicBezTo>
                <a:cubicBezTo>
                  <a:pt x="-16" y="132"/>
                  <a:pt x="-26" y="271"/>
                  <a:pt x="53" y="363"/>
                </a:cubicBezTo>
                <a:cubicBezTo>
                  <a:pt x="132" y="455"/>
                  <a:pt x="271" y="466"/>
                  <a:pt x="362" y="387"/>
                </a:cubicBezTo>
                <a:cubicBezTo>
                  <a:pt x="454" y="308"/>
                  <a:pt x="465" y="169"/>
                  <a:pt x="386" y="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41" name="Freeform: Shape 3455"/>
          <p:cNvSpPr/>
          <p:nvPr/>
        </p:nvSpPr>
        <p:spPr>
          <a:xfrm>
            <a:off x="5306077" y="2712233"/>
            <a:ext cx="661671" cy="6827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74" h="489">
                <a:moveTo>
                  <a:pt x="263" y="204"/>
                </a:moveTo>
                <a:cubicBezTo>
                  <a:pt x="213" y="145"/>
                  <a:pt x="191" y="71"/>
                  <a:pt x="198" y="0"/>
                </a:cubicBezTo>
                <a:cubicBezTo>
                  <a:pt x="190" y="31"/>
                  <a:pt x="175" y="61"/>
                  <a:pt x="153" y="87"/>
                </a:cubicBezTo>
                <a:cubicBezTo>
                  <a:pt x="112" y="134"/>
                  <a:pt x="57" y="160"/>
                  <a:pt x="0" y="164"/>
                </a:cubicBezTo>
                <a:cubicBezTo>
                  <a:pt x="74" y="166"/>
                  <a:pt x="146" y="199"/>
                  <a:pt x="198" y="259"/>
                </a:cubicBezTo>
                <a:cubicBezTo>
                  <a:pt x="255" y="325"/>
                  <a:pt x="275" y="410"/>
                  <a:pt x="260" y="488"/>
                </a:cubicBezTo>
                <a:lnTo>
                  <a:pt x="260" y="489"/>
                </a:lnTo>
                <a:lnTo>
                  <a:pt x="261" y="488"/>
                </a:lnTo>
                <a:cubicBezTo>
                  <a:pt x="268" y="437"/>
                  <a:pt x="293" y="388"/>
                  <a:pt x="335" y="352"/>
                </a:cubicBezTo>
                <a:cubicBezTo>
                  <a:pt x="376" y="318"/>
                  <a:pt x="424" y="300"/>
                  <a:pt x="474" y="299"/>
                </a:cubicBezTo>
                <a:cubicBezTo>
                  <a:pt x="396" y="300"/>
                  <a:pt x="318" y="267"/>
                  <a:pt x="263" y="204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 cap="flat">
            <a:noFill/>
            <a:prstDash val="solid"/>
          </a:ln>
        </p:spPr>
        <p:txBody>
          <a:bodyPr vert="horz" wrap="none" lIns="33741" tIns="16871" rIns="33741" bIns="16871" anchor="ctr" anchorCtr="1" compatLnSpc="0"/>
          <a:lstStyle/>
          <a:p>
            <a:pPr hangingPunct="0"/>
            <a:endParaRPr lang="en-US" sz="7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grpSp>
        <p:nvGrpSpPr>
          <p:cNvPr id="163" name="Group 3"/>
          <p:cNvGrpSpPr/>
          <p:nvPr/>
        </p:nvGrpSpPr>
        <p:grpSpPr>
          <a:xfrm>
            <a:off x="5962152" y="1913368"/>
            <a:ext cx="22382" cy="1099668"/>
            <a:chOff x="12120878" y="4612218"/>
            <a:chExt cx="59693" cy="2932447"/>
          </a:xfrm>
          <a:solidFill>
            <a:schemeClr val="bg1">
              <a:lumMod val="85000"/>
            </a:schemeClr>
          </a:solidFill>
        </p:grpSpPr>
        <p:sp>
          <p:nvSpPr>
            <p:cNvPr id="164" name="Freeform: Shape 3596"/>
            <p:cNvSpPr/>
            <p:nvPr/>
          </p:nvSpPr>
          <p:spPr>
            <a:xfrm>
              <a:off x="12120878" y="7488702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5" name="Freeform: Shape 3597"/>
            <p:cNvSpPr/>
            <p:nvPr/>
          </p:nvSpPr>
          <p:spPr>
            <a:xfrm>
              <a:off x="12120878" y="7343189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6" name="Freeform: Shape 3598"/>
            <p:cNvSpPr/>
            <p:nvPr/>
          </p:nvSpPr>
          <p:spPr>
            <a:xfrm>
              <a:off x="12120878" y="7201428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7" name="Freeform: Shape 3599"/>
            <p:cNvSpPr/>
            <p:nvPr/>
          </p:nvSpPr>
          <p:spPr>
            <a:xfrm>
              <a:off x="12120878" y="7055925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9"/>
                  </a:lnTo>
                  <a:cubicBezTo>
                    <a:pt x="17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8" name="Freeform: Shape 3600"/>
            <p:cNvSpPr/>
            <p:nvPr/>
          </p:nvSpPr>
          <p:spPr>
            <a:xfrm>
              <a:off x="12120878" y="6914143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69" name="Freeform: Shape 3601"/>
            <p:cNvSpPr/>
            <p:nvPr/>
          </p:nvSpPr>
          <p:spPr>
            <a:xfrm>
              <a:off x="12120878" y="6772371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7"/>
                  </a:cubicBezTo>
                  <a:lnTo>
                    <a:pt x="17" y="8"/>
                  </a:lnTo>
                  <a:cubicBezTo>
                    <a:pt x="17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0" name="Freeform: Shape 3602"/>
            <p:cNvSpPr/>
            <p:nvPr/>
          </p:nvSpPr>
          <p:spPr>
            <a:xfrm>
              <a:off x="12120878" y="6626869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lnTo>
                    <a:pt x="17" y="9"/>
                  </a:ln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1" name="Freeform: Shape 3603"/>
            <p:cNvSpPr/>
            <p:nvPr/>
          </p:nvSpPr>
          <p:spPr>
            <a:xfrm>
              <a:off x="12120878" y="6485097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3"/>
                    <a:pt x="17" y="7"/>
                  </a:cubicBezTo>
                  <a:lnTo>
                    <a:pt x="17" y="8"/>
                  </a:lnTo>
                  <a:cubicBezTo>
                    <a:pt x="17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2" name="Freeform: Shape 3604"/>
            <p:cNvSpPr/>
            <p:nvPr/>
          </p:nvSpPr>
          <p:spPr>
            <a:xfrm>
              <a:off x="12120878" y="6339595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9"/>
                  </a:ln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3" name="Freeform: Shape 3605"/>
            <p:cNvSpPr/>
            <p:nvPr/>
          </p:nvSpPr>
          <p:spPr>
            <a:xfrm>
              <a:off x="12120878" y="6197823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4" name="Freeform: Shape 3606"/>
            <p:cNvSpPr/>
            <p:nvPr/>
          </p:nvSpPr>
          <p:spPr>
            <a:xfrm>
              <a:off x="12120878" y="6052331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9"/>
                  </a:ln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5" name="Freeform: Shape 3607"/>
            <p:cNvSpPr/>
            <p:nvPr/>
          </p:nvSpPr>
          <p:spPr>
            <a:xfrm>
              <a:off x="12120878" y="5910559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6" name="Freeform: Shape 3608"/>
            <p:cNvSpPr/>
            <p:nvPr/>
          </p:nvSpPr>
          <p:spPr>
            <a:xfrm>
              <a:off x="12120878" y="5765057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7" name="Freeform: Shape 3609"/>
            <p:cNvSpPr/>
            <p:nvPr/>
          </p:nvSpPr>
          <p:spPr>
            <a:xfrm>
              <a:off x="12120878" y="5623274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9"/>
                  </a:ln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8" name="Freeform: Shape 3610"/>
            <p:cNvSpPr/>
            <p:nvPr/>
          </p:nvSpPr>
          <p:spPr>
            <a:xfrm>
              <a:off x="12120878" y="5481513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7"/>
                  </a:cubicBezTo>
                  <a:lnTo>
                    <a:pt x="17" y="8"/>
                  </a:lnTo>
                  <a:cubicBezTo>
                    <a:pt x="17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79" name="Freeform: Shape 3632"/>
            <p:cNvSpPr/>
            <p:nvPr/>
          </p:nvSpPr>
          <p:spPr>
            <a:xfrm>
              <a:off x="12120878" y="5324808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5"/>
                    <a:pt x="4" y="0"/>
                    <a:pt x="8" y="0"/>
                  </a:cubicBezTo>
                  <a:cubicBezTo>
                    <a:pt x="13" y="0"/>
                    <a:pt x="17" y="5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0" name="Freeform: Shape 3633"/>
            <p:cNvSpPr/>
            <p:nvPr/>
          </p:nvSpPr>
          <p:spPr>
            <a:xfrm>
              <a:off x="12120878" y="5186767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7"/>
                  </a:cubicBezTo>
                  <a:lnTo>
                    <a:pt x="17" y="8"/>
                  </a:lnTo>
                  <a:cubicBezTo>
                    <a:pt x="17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1" name="Freeform: Shape 3634"/>
            <p:cNvSpPr/>
            <p:nvPr/>
          </p:nvSpPr>
          <p:spPr>
            <a:xfrm>
              <a:off x="12120878" y="5041264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2" name="Freeform: Shape 3635"/>
            <p:cNvSpPr/>
            <p:nvPr/>
          </p:nvSpPr>
          <p:spPr>
            <a:xfrm>
              <a:off x="12120878" y="4899493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3"/>
                    <a:pt x="17" y="7"/>
                  </a:cubicBezTo>
                  <a:lnTo>
                    <a:pt x="17" y="8"/>
                  </a:lnTo>
                  <a:cubicBezTo>
                    <a:pt x="17" y="12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3" name="Freeform: Shape 3636"/>
            <p:cNvSpPr/>
            <p:nvPr/>
          </p:nvSpPr>
          <p:spPr>
            <a:xfrm>
              <a:off x="12120878" y="4753990"/>
              <a:ext cx="5969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lnTo>
                    <a:pt x="17" y="9"/>
                  </a:lnTo>
                  <a:cubicBezTo>
                    <a:pt x="17" y="13"/>
                    <a:pt x="13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4" name="Freeform: Shape 3637"/>
            <p:cNvSpPr/>
            <p:nvPr/>
          </p:nvSpPr>
          <p:spPr>
            <a:xfrm>
              <a:off x="12120878" y="4612218"/>
              <a:ext cx="5969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51" name="Shape 1025"/>
          <p:cNvSpPr/>
          <p:nvPr/>
        </p:nvSpPr>
        <p:spPr>
          <a:xfrm>
            <a:off x="5468475" y="1271384"/>
            <a:ext cx="1009864" cy="57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>
              <a:lnSpc>
                <a:spcPct val="110000"/>
              </a:lnSpc>
              <a:defRPr sz="1800"/>
            </a:pPr>
            <a:r>
              <a:rPr lang="ru-RU" sz="1000" spc="12" dirty="0" smtClean="0">
                <a:latin typeface="Lato" charset="0"/>
                <a:ea typeface="Lato" charset="0"/>
                <a:cs typeface="Lato" charset="0"/>
                <a:sym typeface="Open Sans Semibold"/>
              </a:rPr>
              <a:t>Активирована система </a:t>
            </a:r>
            <a:endParaRPr sz="1000" spc="12" dirty="0" smtClean="0">
              <a:latin typeface="Lato" charset="0"/>
              <a:ea typeface="Lato" charset="0"/>
              <a:cs typeface="Lato" charset="0"/>
              <a:sym typeface="Open Sans Semibold"/>
            </a:endParaRPr>
          </a:p>
          <a:p>
            <a:pPr lvl="0" algn="ctr">
              <a:lnSpc>
                <a:spcPct val="110000"/>
              </a:lnSpc>
              <a:defRPr sz="1800"/>
            </a:pPr>
            <a:r>
              <a:rPr lang="ru-RU" sz="700" dirty="0" smtClean="0">
                <a:latin typeface="Lato" charset="0"/>
                <a:ea typeface="Lato" charset="0"/>
                <a:cs typeface="Lato" charset="0"/>
                <a:sym typeface="Open Sans"/>
              </a:rPr>
              <a:t>мониторинга отправки отчетности на федеральный портал</a:t>
            </a:r>
            <a:endParaRPr sz="700" dirty="0">
              <a:latin typeface="Lato" charset="0"/>
              <a:ea typeface="Lato" charset="0"/>
              <a:cs typeface="Lato" charset="0"/>
              <a:sym typeface="Open Sans"/>
            </a:endParaRPr>
          </a:p>
        </p:txBody>
      </p:sp>
      <p:grpSp>
        <p:nvGrpSpPr>
          <p:cNvPr id="255" name="Group 1"/>
          <p:cNvGrpSpPr/>
          <p:nvPr/>
        </p:nvGrpSpPr>
        <p:grpSpPr>
          <a:xfrm>
            <a:off x="3190688" y="1970361"/>
            <a:ext cx="20983" cy="1096865"/>
            <a:chOff x="6614166" y="7660310"/>
            <a:chExt cx="55963" cy="2924974"/>
          </a:xfrm>
          <a:solidFill>
            <a:schemeClr val="bg1">
              <a:lumMod val="85000"/>
            </a:schemeClr>
          </a:solidFill>
        </p:grpSpPr>
        <p:sp>
          <p:nvSpPr>
            <p:cNvPr id="256" name="Freeform: Shape 3566"/>
            <p:cNvSpPr/>
            <p:nvPr/>
          </p:nvSpPr>
          <p:spPr>
            <a:xfrm>
              <a:off x="6614166" y="9380235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7" name="Freeform: Shape 3567"/>
            <p:cNvSpPr/>
            <p:nvPr/>
          </p:nvSpPr>
          <p:spPr>
            <a:xfrm>
              <a:off x="6614166" y="923472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8" name="Freeform: Shape 3568"/>
            <p:cNvSpPr/>
            <p:nvPr/>
          </p:nvSpPr>
          <p:spPr>
            <a:xfrm>
              <a:off x="6614166" y="9092950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9" name="Freeform: Shape 3569"/>
            <p:cNvSpPr/>
            <p:nvPr/>
          </p:nvSpPr>
          <p:spPr>
            <a:xfrm>
              <a:off x="6614166" y="966376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4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0" name="Freeform: Shape 3570"/>
            <p:cNvSpPr/>
            <p:nvPr/>
          </p:nvSpPr>
          <p:spPr>
            <a:xfrm>
              <a:off x="6614166" y="9521996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1" name="Freeform: Shape 3571"/>
            <p:cNvSpPr/>
            <p:nvPr/>
          </p:nvSpPr>
          <p:spPr>
            <a:xfrm>
              <a:off x="6614166" y="895118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2" name="Freeform: Shape 3572"/>
            <p:cNvSpPr/>
            <p:nvPr/>
          </p:nvSpPr>
          <p:spPr>
            <a:xfrm>
              <a:off x="6614166" y="8805676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3" name="Freeform: Shape 3573"/>
            <p:cNvSpPr/>
            <p:nvPr/>
          </p:nvSpPr>
          <p:spPr>
            <a:xfrm>
              <a:off x="6614166" y="866017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4" name="Freeform: Shape 3574"/>
            <p:cNvSpPr/>
            <p:nvPr/>
          </p:nvSpPr>
          <p:spPr>
            <a:xfrm>
              <a:off x="6614166" y="8518402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5" name="Freeform: Shape 3575"/>
            <p:cNvSpPr/>
            <p:nvPr/>
          </p:nvSpPr>
          <p:spPr>
            <a:xfrm>
              <a:off x="6614166" y="837664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6" name="Freeform: Shape 3576"/>
            <p:cNvSpPr/>
            <p:nvPr/>
          </p:nvSpPr>
          <p:spPr>
            <a:xfrm>
              <a:off x="6614166" y="8231128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7" name="Freeform: Shape 3577"/>
            <p:cNvSpPr/>
            <p:nvPr/>
          </p:nvSpPr>
          <p:spPr>
            <a:xfrm>
              <a:off x="6614166" y="808562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9"/>
                  </a:cubicBezTo>
                  <a:cubicBezTo>
                    <a:pt x="16" y="14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8" name="Freeform: Shape 3578"/>
            <p:cNvSpPr/>
            <p:nvPr/>
          </p:nvSpPr>
          <p:spPr>
            <a:xfrm>
              <a:off x="6614166" y="7943864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9" name="Freeform: Shape 3579"/>
            <p:cNvSpPr/>
            <p:nvPr/>
          </p:nvSpPr>
          <p:spPr>
            <a:xfrm>
              <a:off x="6614166" y="780209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9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2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0" name="Freeform: Shape 3580"/>
            <p:cNvSpPr/>
            <p:nvPr/>
          </p:nvSpPr>
          <p:spPr>
            <a:xfrm>
              <a:off x="6614166" y="7660310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2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1" name="Freeform: Shape 3662"/>
            <p:cNvSpPr/>
            <p:nvPr/>
          </p:nvSpPr>
          <p:spPr>
            <a:xfrm>
              <a:off x="6614166" y="10525591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2" name="Freeform: Shape 3663"/>
            <p:cNvSpPr/>
            <p:nvPr/>
          </p:nvSpPr>
          <p:spPr>
            <a:xfrm>
              <a:off x="6614166" y="10383819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7"/>
                  </a:cubicBezTo>
                  <a:lnTo>
                    <a:pt x="16" y="8"/>
                  </a:ln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3" name="Freeform: Shape 3664"/>
            <p:cNvSpPr/>
            <p:nvPr/>
          </p:nvSpPr>
          <p:spPr>
            <a:xfrm>
              <a:off x="6614166" y="10238317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lnTo>
                    <a:pt x="16" y="9"/>
                  </a:ln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4" name="Freeform: Shape 3665"/>
            <p:cNvSpPr/>
            <p:nvPr/>
          </p:nvSpPr>
          <p:spPr>
            <a:xfrm>
              <a:off x="6614166" y="10096545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2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5" name="Freeform: Shape 3666"/>
            <p:cNvSpPr/>
            <p:nvPr/>
          </p:nvSpPr>
          <p:spPr>
            <a:xfrm>
              <a:off x="6614166" y="9951042"/>
              <a:ext cx="55963" cy="5969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13"/>
                    <a:pt x="12" y="17"/>
                    <a:pt x="8" y="17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76" name="Freeform: Shape 3667"/>
            <p:cNvSpPr/>
            <p:nvPr/>
          </p:nvSpPr>
          <p:spPr>
            <a:xfrm>
              <a:off x="6614166" y="9809271"/>
              <a:ext cx="55963" cy="5596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" h="16">
                  <a:moveTo>
                    <a:pt x="8" y="16"/>
                  </a:move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3"/>
                    <a:pt x="12" y="16"/>
                    <a:pt x="8" y="1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77" name="Shape 1025"/>
          <p:cNvSpPr/>
          <p:nvPr/>
        </p:nvSpPr>
        <p:spPr>
          <a:xfrm>
            <a:off x="2696247" y="1256552"/>
            <a:ext cx="1009864" cy="570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>
              <a:lnSpc>
                <a:spcPct val="110000"/>
              </a:lnSpc>
              <a:defRPr sz="1800"/>
            </a:pPr>
            <a:r>
              <a:rPr lang="ru-RU" sz="1000" spc="12" dirty="0" smtClean="0">
                <a:latin typeface="Lato" charset="0"/>
                <a:ea typeface="Lato" charset="0"/>
                <a:cs typeface="Lato" charset="0"/>
                <a:sym typeface="Open Sans Semibold"/>
              </a:rPr>
              <a:t>Внедрение</a:t>
            </a:r>
            <a:endParaRPr sz="1000" spc="12" dirty="0">
              <a:latin typeface="Lato" charset="0"/>
              <a:ea typeface="Lato" charset="0"/>
              <a:cs typeface="Lato" charset="0"/>
              <a:sym typeface="Open Sans Semibold"/>
            </a:endParaRPr>
          </a:p>
          <a:p>
            <a:pPr lvl="0" algn="ctr">
              <a:lnSpc>
                <a:spcPct val="110000"/>
              </a:lnSpc>
              <a:defRPr sz="1800"/>
            </a:pPr>
            <a:r>
              <a:rPr lang="ru-RU" sz="700" dirty="0">
                <a:latin typeface="Lato" charset="0"/>
                <a:ea typeface="Lato" charset="0"/>
                <a:cs typeface="Lato" charset="0"/>
                <a:sym typeface="Open Sans"/>
              </a:rPr>
              <a:t>ф</a:t>
            </a:r>
            <a:r>
              <a:rPr lang="ru-RU" sz="700" dirty="0" smtClean="0">
                <a:latin typeface="Lato" charset="0"/>
                <a:ea typeface="Lato" charset="0"/>
                <a:cs typeface="Lato" charset="0"/>
                <a:sym typeface="Open Sans"/>
              </a:rPr>
              <a:t>едеральных шаблонов в региональный сегмент</a:t>
            </a:r>
            <a:endParaRPr sz="700" dirty="0">
              <a:latin typeface="Lato" charset="0"/>
              <a:ea typeface="Lato" charset="0"/>
              <a:cs typeface="Lato" charset="0"/>
              <a:sym typeface="Open Sans"/>
            </a:endParaRPr>
          </a:p>
        </p:txBody>
      </p:sp>
      <p:grpSp>
        <p:nvGrpSpPr>
          <p:cNvPr id="278" name="Group 681"/>
          <p:cNvGrpSpPr/>
          <p:nvPr/>
        </p:nvGrpSpPr>
        <p:grpSpPr>
          <a:xfrm>
            <a:off x="5872735" y="3330618"/>
            <a:ext cx="230815" cy="240639"/>
            <a:chOff x="19224388" y="8354245"/>
            <a:chExt cx="615588" cy="641704"/>
          </a:xfrm>
        </p:grpSpPr>
        <p:sp>
          <p:nvSpPr>
            <p:cNvPr id="279" name="Freeform: Shape 3519"/>
            <p:cNvSpPr/>
            <p:nvPr/>
          </p:nvSpPr>
          <p:spPr>
            <a:xfrm>
              <a:off x="19224388" y="8447516"/>
              <a:ext cx="339506" cy="5484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148">
                  <a:moveTo>
                    <a:pt x="50" y="2"/>
                  </a:moveTo>
                  <a:cubicBezTo>
                    <a:pt x="48" y="-1"/>
                    <a:pt x="44" y="-1"/>
                    <a:pt x="42" y="2"/>
                  </a:cubicBezTo>
                  <a:lnTo>
                    <a:pt x="1" y="50"/>
                  </a:lnTo>
                  <a:cubicBezTo>
                    <a:pt x="-2" y="53"/>
                    <a:pt x="1" y="58"/>
                    <a:pt x="5" y="58"/>
                  </a:cubicBezTo>
                  <a:lnTo>
                    <a:pt x="23" y="58"/>
                  </a:lnTo>
                  <a:lnTo>
                    <a:pt x="23" y="141"/>
                  </a:lnTo>
                  <a:cubicBezTo>
                    <a:pt x="23" y="145"/>
                    <a:pt x="26" y="148"/>
                    <a:pt x="30" y="148"/>
                  </a:cubicBezTo>
                  <a:lnTo>
                    <a:pt x="62" y="148"/>
                  </a:lnTo>
                  <a:cubicBezTo>
                    <a:pt x="65" y="148"/>
                    <a:pt x="69" y="145"/>
                    <a:pt x="69" y="141"/>
                  </a:cubicBezTo>
                  <a:lnTo>
                    <a:pt x="69" y="58"/>
                  </a:lnTo>
                  <a:lnTo>
                    <a:pt x="87" y="58"/>
                  </a:lnTo>
                  <a:cubicBezTo>
                    <a:pt x="91" y="58"/>
                    <a:pt x="94" y="53"/>
                    <a:pt x="90" y="50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0" name="Freeform: Shape 3520"/>
            <p:cNvSpPr/>
            <p:nvPr/>
          </p:nvSpPr>
          <p:spPr>
            <a:xfrm>
              <a:off x="19500470" y="8354245"/>
              <a:ext cx="339506" cy="548433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2" h="148">
                  <a:moveTo>
                    <a:pt x="50" y="147"/>
                  </a:moveTo>
                  <a:cubicBezTo>
                    <a:pt x="48" y="149"/>
                    <a:pt x="44" y="149"/>
                    <a:pt x="42" y="147"/>
                  </a:cubicBezTo>
                  <a:lnTo>
                    <a:pt x="1" y="98"/>
                  </a:lnTo>
                  <a:cubicBezTo>
                    <a:pt x="-2" y="95"/>
                    <a:pt x="0" y="90"/>
                    <a:pt x="5" y="90"/>
                  </a:cubicBezTo>
                  <a:lnTo>
                    <a:pt x="23" y="90"/>
                  </a:lnTo>
                  <a:lnTo>
                    <a:pt x="23" y="7"/>
                  </a:lnTo>
                  <a:cubicBezTo>
                    <a:pt x="23" y="3"/>
                    <a:pt x="26" y="0"/>
                    <a:pt x="30" y="0"/>
                  </a:cubicBezTo>
                  <a:lnTo>
                    <a:pt x="61" y="0"/>
                  </a:lnTo>
                  <a:cubicBezTo>
                    <a:pt x="65" y="0"/>
                    <a:pt x="68" y="3"/>
                    <a:pt x="68" y="7"/>
                  </a:cubicBezTo>
                  <a:lnTo>
                    <a:pt x="68" y="90"/>
                  </a:lnTo>
                  <a:lnTo>
                    <a:pt x="86" y="90"/>
                  </a:lnTo>
                  <a:cubicBezTo>
                    <a:pt x="91" y="90"/>
                    <a:pt x="93" y="95"/>
                    <a:pt x="90" y="98"/>
                  </a:cubicBez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hangingPunct="0"/>
              <a:endParaRPr lang="en-US" sz="700"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82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3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339;p30"/>
          <p:cNvSpPr/>
          <p:nvPr/>
        </p:nvSpPr>
        <p:spPr>
          <a:xfrm>
            <a:off x="4722450" y="2687776"/>
            <a:ext cx="2439906" cy="23716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5" name="Google Shape;339;p30"/>
          <p:cNvSpPr/>
          <p:nvPr/>
        </p:nvSpPr>
        <p:spPr>
          <a:xfrm>
            <a:off x="3388136" y="1657350"/>
            <a:ext cx="2479264" cy="24383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279" y="209550"/>
            <a:ext cx="8060578" cy="334707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Мероприятия, проводимые ЛенРТК по профилактике нарушений в сфере раскрытия информации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vo_okromelidze\Desktop\987_oooo.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42" y="1815723"/>
            <a:ext cx="2121651" cy="21216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Rectangle 59"/>
          <p:cNvSpPr/>
          <p:nvPr/>
        </p:nvSpPr>
        <p:spPr>
          <a:xfrm>
            <a:off x="1114858" y="1311257"/>
            <a:ext cx="1147084" cy="684789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 algn="ctr"/>
            <a:r>
              <a:rPr lang="ru-RU" sz="800" dirty="0">
                <a:latin typeface="Lato Light"/>
                <a:cs typeface="Lato Light"/>
              </a:rPr>
              <a:t>с</a:t>
            </a:r>
            <a:r>
              <a:rPr lang="ru-RU" sz="800" dirty="0" smtClean="0">
                <a:latin typeface="Lato Light"/>
                <a:cs typeface="Lato Light"/>
              </a:rPr>
              <a:t> указанием отчетного периода, срока предоставления, периодичности</a:t>
            </a:r>
            <a:endParaRPr lang="en-US" sz="800" dirty="0">
              <a:latin typeface="Lato Light"/>
              <a:cs typeface="Lato Ligh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948408" y="958252"/>
            <a:ext cx="1449501" cy="438567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Список отчетных форм</a:t>
            </a:r>
            <a:endParaRPr lang="id-ID" sz="1200" b="1" dirty="0">
              <a:cs typeface="Lato Light"/>
            </a:endParaRPr>
          </a:p>
        </p:txBody>
      </p:sp>
      <p:sp>
        <p:nvSpPr>
          <p:cNvPr id="189" name="Shape 3958"/>
          <p:cNvSpPr/>
          <p:nvPr/>
        </p:nvSpPr>
        <p:spPr>
          <a:xfrm>
            <a:off x="2397910" y="1209244"/>
            <a:ext cx="1495424" cy="78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53585F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85800" y="3354736"/>
            <a:ext cx="1449501" cy="253902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Список </a:t>
            </a:r>
            <a:r>
              <a:rPr lang="ru-RU" sz="1200" b="1" dirty="0" err="1" smtClean="0">
                <a:cs typeface="Lato Light"/>
              </a:rPr>
              <a:t>НПА</a:t>
            </a:r>
            <a:endParaRPr lang="id-ID" sz="1200" b="1" dirty="0">
              <a:cs typeface="Lato Light"/>
            </a:endParaRPr>
          </a:p>
        </p:txBody>
      </p:sp>
      <p:sp>
        <p:nvSpPr>
          <p:cNvPr id="191" name="Rectangle 59"/>
          <p:cNvSpPr/>
          <p:nvPr/>
        </p:nvSpPr>
        <p:spPr>
          <a:xfrm>
            <a:off x="837008" y="3533425"/>
            <a:ext cx="1147084" cy="807899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 algn="ctr"/>
            <a:r>
              <a:rPr lang="ru-RU" sz="800" dirty="0" smtClean="0">
                <a:latin typeface="Lato Light"/>
                <a:cs typeface="Lato Light"/>
              </a:rPr>
              <a:t>с указанием пунктов обязывающих раскрывать определенную информацию в определенный срок</a:t>
            </a:r>
            <a:endParaRPr lang="en-US" sz="800" dirty="0">
              <a:latin typeface="Lato Light"/>
              <a:cs typeface="Lato Light"/>
            </a:endParaRPr>
          </a:p>
        </p:txBody>
      </p:sp>
      <p:sp>
        <p:nvSpPr>
          <p:cNvPr id="192" name="Shape 3958"/>
          <p:cNvSpPr/>
          <p:nvPr/>
        </p:nvSpPr>
        <p:spPr>
          <a:xfrm flipV="1">
            <a:off x="1984092" y="3239308"/>
            <a:ext cx="1531134" cy="47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53585F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23657" y="2114550"/>
            <a:ext cx="1449501" cy="623233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Размещение информационных справок</a:t>
            </a:r>
            <a:endParaRPr lang="id-ID" sz="1200" b="1" dirty="0">
              <a:cs typeface="Lato Light"/>
            </a:endParaRPr>
          </a:p>
        </p:txBody>
      </p:sp>
      <p:sp>
        <p:nvSpPr>
          <p:cNvPr id="194" name="Shape 3958"/>
          <p:cNvSpPr/>
          <p:nvPr/>
        </p:nvSpPr>
        <p:spPr>
          <a:xfrm>
            <a:off x="1688400" y="2343150"/>
            <a:ext cx="1826826" cy="152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53585F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195" name="Rectangle 59"/>
          <p:cNvSpPr/>
          <p:nvPr/>
        </p:nvSpPr>
        <p:spPr>
          <a:xfrm>
            <a:off x="374865" y="2687776"/>
            <a:ext cx="1147084" cy="561678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 algn="ctr"/>
            <a:r>
              <a:rPr lang="ru-RU" sz="800" dirty="0">
                <a:latin typeface="Lato Light"/>
                <a:cs typeface="Lato Light"/>
              </a:rPr>
              <a:t>д</a:t>
            </a:r>
            <a:r>
              <a:rPr lang="ru-RU" sz="800" dirty="0" smtClean="0">
                <a:latin typeface="Lato Light"/>
                <a:cs typeface="Lato Light"/>
              </a:rPr>
              <a:t>ля грамотного мониторинга двух порталов раскрытия информации</a:t>
            </a:r>
            <a:endParaRPr lang="en-US" sz="800" dirty="0">
              <a:latin typeface="Lato Light"/>
              <a:cs typeface="Lato Ligh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266206" y="704350"/>
            <a:ext cx="1449501" cy="253902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Форма вывода</a:t>
            </a:r>
            <a:endParaRPr lang="id-ID" sz="1200" b="1" dirty="0">
              <a:cs typeface="Lato Ligh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162356" y="1675983"/>
            <a:ext cx="1449501" cy="438567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Информационные письма</a:t>
            </a:r>
            <a:endParaRPr lang="id-ID" sz="1200" b="1" dirty="0">
              <a:cs typeface="Lato Light"/>
            </a:endParaRPr>
          </a:p>
        </p:txBody>
      </p:sp>
      <p:sp>
        <p:nvSpPr>
          <p:cNvPr id="199" name="Rectangle 59"/>
          <p:cNvSpPr/>
          <p:nvPr/>
        </p:nvSpPr>
        <p:spPr>
          <a:xfrm>
            <a:off x="6094808" y="931478"/>
            <a:ext cx="1792298" cy="684789"/>
          </a:xfrm>
          <a:prstGeom prst="rect">
            <a:avLst/>
          </a:prstGeom>
        </p:spPr>
        <p:txBody>
          <a:bodyPr wrap="square" lIns="68566" tIns="34283" rIns="68566" bIns="34283">
            <a:spAutoFit/>
          </a:bodyPr>
          <a:lstStyle/>
          <a:p>
            <a:pPr algn="ctr"/>
            <a:r>
              <a:rPr lang="ru-RU" sz="800" dirty="0">
                <a:latin typeface="Lato Light"/>
                <a:cs typeface="Lato Light"/>
              </a:rPr>
              <a:t>д</a:t>
            </a:r>
            <a:r>
              <a:rPr lang="ru-RU" sz="800" dirty="0" smtClean="0">
                <a:latin typeface="Lato Light"/>
                <a:cs typeface="Lato Light"/>
              </a:rPr>
              <a:t>анных с федерального реестра организаций, для сверки данных по МО, для корректного отображения информации на портале</a:t>
            </a:r>
            <a:endParaRPr lang="en-US" sz="800" dirty="0">
              <a:latin typeface="Lato Light"/>
              <a:cs typeface="Lato Light"/>
            </a:endParaRPr>
          </a:p>
        </p:txBody>
      </p:sp>
      <p:sp>
        <p:nvSpPr>
          <p:cNvPr id="200" name="Shape 3958"/>
          <p:cNvSpPr/>
          <p:nvPr/>
        </p:nvSpPr>
        <p:spPr>
          <a:xfrm flipH="1">
            <a:off x="4951808" y="1311257"/>
            <a:ext cx="1143000" cy="450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53585F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202" name="Shape 3958"/>
          <p:cNvSpPr/>
          <p:nvPr/>
        </p:nvSpPr>
        <p:spPr>
          <a:xfrm flipH="1">
            <a:off x="5530928" y="1895266"/>
            <a:ext cx="1708072" cy="277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53585F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203" name="Google Shape;341;p30"/>
          <p:cNvSpPr txBox="1"/>
          <p:nvPr/>
        </p:nvSpPr>
        <p:spPr>
          <a:xfrm>
            <a:off x="5103455" y="3817699"/>
            <a:ext cx="1982706" cy="49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1000" b="1" dirty="0" smtClean="0">
                <a:solidFill>
                  <a:schemeClr val="accent1"/>
                </a:solidFill>
                <a:latin typeface="Poppins Light"/>
                <a:ea typeface="Poppins Light"/>
                <a:cs typeface="Poppins Light"/>
                <a:sym typeface="Poppins Light"/>
              </a:rPr>
              <a:t>Данные на сайте регулярно обновляются!!!                          </a:t>
            </a:r>
            <a:endParaRPr sz="1000" b="1" dirty="0">
              <a:solidFill>
                <a:schemeClr val="accent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4" name="Shape 3958"/>
          <p:cNvSpPr/>
          <p:nvPr/>
        </p:nvSpPr>
        <p:spPr>
          <a:xfrm flipH="1" flipV="1">
            <a:off x="5791200" y="2737782"/>
            <a:ext cx="1600200" cy="51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14" y="9302"/>
                  <a:pt x="13014" y="2102"/>
                  <a:pt x="0" y="0"/>
                </a:cubicBezTo>
              </a:path>
            </a:pathLst>
          </a:custGeom>
          <a:ln w="6350">
            <a:solidFill>
              <a:srgbClr val="FF0000"/>
            </a:solidFill>
            <a:miter lim="400000"/>
            <a:headEnd type="oval"/>
            <a:tailEnd type="triangle"/>
          </a:ln>
        </p:spPr>
        <p:txBody>
          <a:bodyPr lIns="68566" tIns="34283" rIns="68566" bIns="34283"/>
          <a:lstStyle/>
          <a:p>
            <a:pPr lvl="0"/>
            <a:endParaRPr dirty="0">
              <a:latin typeface="Calibri Ligh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239000" y="2993617"/>
            <a:ext cx="1752600" cy="438567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/>
            <a:r>
              <a:rPr lang="ru-RU" sz="1200" b="1" dirty="0" smtClean="0">
                <a:cs typeface="Lato Light"/>
              </a:rPr>
              <a:t>Принцип направления шаблонов в систему</a:t>
            </a:r>
            <a:endParaRPr lang="id-ID" sz="1200" b="1" dirty="0">
              <a:cs typeface="Lato Light"/>
            </a:endParaRPr>
          </a:p>
        </p:txBody>
      </p:sp>
      <p:sp>
        <p:nvSpPr>
          <p:cNvPr id="208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9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18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92" grpId="0" animBg="1"/>
      <p:bldP spid="194" grpId="0" animBg="1"/>
      <p:bldP spid="200" grpId="0" animBg="1"/>
      <p:bldP spid="202" grpId="0" animBg="1"/>
      <p:bldP spid="2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1279" y="209550"/>
            <a:ext cx="8060578" cy="297646"/>
          </a:xfrm>
          <a:prstGeom prst="rect">
            <a:avLst/>
          </a:prstGeom>
          <a:noFill/>
        </p:spPr>
        <p:txBody>
          <a:bodyPr wrap="square" lIns="34290" tIns="17145" rIns="34290" bIns="1714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dirty="0" smtClean="0">
                <a:solidFill>
                  <a:schemeClr val="tx2"/>
                </a:solidFill>
                <a:latin typeface="Montserrat Bold" charset="0"/>
                <a:ea typeface="Montserrat Bold" charset="0"/>
                <a:cs typeface="Montserrat Bold" charset="0"/>
              </a:rPr>
              <a:t>Основные нарушения</a:t>
            </a:r>
            <a:endParaRPr lang="en-US" sz="1300" dirty="0">
              <a:solidFill>
                <a:schemeClr val="tx2"/>
              </a:solidFill>
              <a:latin typeface="Montserrat Bold" charset="0"/>
              <a:ea typeface="Montserrat Bold" charset="0"/>
              <a:cs typeface="Montserrat Bold" charset="0"/>
            </a:endParaRPr>
          </a:p>
        </p:txBody>
      </p:sp>
      <p:sp>
        <p:nvSpPr>
          <p:cNvPr id="12" name="Rectangle 683"/>
          <p:cNvSpPr/>
          <p:nvPr/>
        </p:nvSpPr>
        <p:spPr>
          <a:xfrm>
            <a:off x="3418619" y="819150"/>
            <a:ext cx="230676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81" tIns="17140" rIns="34281" bIns="17140" rtlCol="0" anchor="ctr"/>
          <a:lstStyle/>
          <a:p>
            <a:pPr algn="ctr"/>
            <a:endParaRPr lang="en-US"/>
          </a:p>
        </p:txBody>
      </p:sp>
      <p:sp>
        <p:nvSpPr>
          <p:cNvPr id="5" name="Google Shape;339;p30"/>
          <p:cNvSpPr/>
          <p:nvPr/>
        </p:nvSpPr>
        <p:spPr>
          <a:xfrm>
            <a:off x="8686800" y="4705350"/>
            <a:ext cx="382287" cy="359508"/>
          </a:xfrm>
          <a:prstGeom prst="ellipse">
            <a:avLst/>
          </a:prstGeom>
          <a:solidFill>
            <a:schemeClr val="tx2">
              <a:lumMod val="20000"/>
              <a:lumOff val="80000"/>
              <a:alpha val="5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" name="Google Shape;169;p16"/>
          <p:cNvSpPr txBox="1">
            <a:spLocks noGrp="1"/>
          </p:cNvSpPr>
          <p:nvPr>
            <p:ph type="sldNum" idx="4294967295"/>
          </p:nvPr>
        </p:nvSpPr>
        <p:spPr>
          <a:xfrm>
            <a:off x="8716909" y="4729534"/>
            <a:ext cx="322068" cy="3086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F4721FE7-8B9D-4AF6-8DBD-CAB7C146E488}"/>
              </a:ext>
            </a:extLst>
          </p:cNvPr>
          <p:cNvGrpSpPr/>
          <p:nvPr/>
        </p:nvGrpSpPr>
        <p:grpSpPr>
          <a:xfrm>
            <a:off x="822553" y="1489964"/>
            <a:ext cx="1805234" cy="1392885"/>
            <a:chOff x="1009650" y="2102584"/>
            <a:chExt cx="3678465" cy="2838234"/>
          </a:xfr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Block Arc 3">
              <a:extLst>
                <a:ext uri="{FF2B5EF4-FFF2-40B4-BE49-F238E27FC236}">
                  <a16:creationId xmlns="" xmlns:a16="http://schemas.microsoft.com/office/drawing/2014/main" id="{C6514EBA-5706-4E9B-8CD6-D5F040CAD4D8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 dirty="0">
                <a:solidFill>
                  <a:srgbClr val="282F39"/>
                </a:solidFill>
                <a:latin typeface="Calibri" panose="020F0502020204030204"/>
              </a:endParaRPr>
            </a:p>
          </p:txBody>
        </p:sp>
        <p:sp>
          <p:nvSpPr>
            <p:cNvPr id="10" name="Arrow: Right 5">
              <a:extLst>
                <a:ext uri="{FF2B5EF4-FFF2-40B4-BE49-F238E27FC236}">
                  <a16:creationId xmlns="" xmlns:a16="http://schemas.microsoft.com/office/drawing/2014/main" id="{B94E1E0F-28A0-4214-99F9-3E2767B35EF6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3048EC2-07B4-4E3A-BD90-A648C2D67BC5}"/>
              </a:ext>
            </a:extLst>
          </p:cNvPr>
          <p:cNvSpPr txBox="1"/>
          <p:nvPr/>
        </p:nvSpPr>
        <p:spPr>
          <a:xfrm>
            <a:off x="822553" y="1690117"/>
            <a:ext cx="1325966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ru-RU" sz="6000" b="1" dirty="0">
                <a:latin typeface="Open Sans" panose="020B0606030504020204" pitchFamily="34" charset="0"/>
              </a:rPr>
              <a:t>1</a:t>
            </a:r>
            <a:endParaRPr lang="en-GB" sz="6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3" name="Group 9">
            <a:extLst>
              <a:ext uri="{FF2B5EF4-FFF2-40B4-BE49-F238E27FC236}">
                <a16:creationId xmlns="" xmlns:a16="http://schemas.microsoft.com/office/drawing/2014/main" id="{23646EC1-D36E-4FC3-8DE3-B3C4BC20AD9C}"/>
              </a:ext>
            </a:extLst>
          </p:cNvPr>
          <p:cNvGrpSpPr/>
          <p:nvPr/>
        </p:nvGrpSpPr>
        <p:grpSpPr>
          <a:xfrm>
            <a:off x="2771096" y="1489964"/>
            <a:ext cx="1805234" cy="1392885"/>
            <a:chOff x="1009650" y="2102584"/>
            <a:chExt cx="3678465" cy="2838234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Block Arc 10">
              <a:extLst>
                <a:ext uri="{FF2B5EF4-FFF2-40B4-BE49-F238E27FC236}">
                  <a16:creationId xmlns="" xmlns:a16="http://schemas.microsoft.com/office/drawing/2014/main" id="{AC40380F-E537-4F4C-9AB9-8A921ADAC0AA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>
                <a:solidFill>
                  <a:srgbClr val="282F39"/>
                </a:solidFill>
                <a:latin typeface="Calibri" panose="020F0502020204030204"/>
              </a:endParaRPr>
            </a:p>
          </p:txBody>
        </p:sp>
        <p:sp>
          <p:nvSpPr>
            <p:cNvPr id="15" name="Arrow: Right 11">
              <a:extLst>
                <a:ext uri="{FF2B5EF4-FFF2-40B4-BE49-F238E27FC236}">
                  <a16:creationId xmlns="" xmlns:a16="http://schemas.microsoft.com/office/drawing/2014/main" id="{66F66D54-EC7C-4533-BF01-124E786F8935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grpSp>
        <p:nvGrpSpPr>
          <p:cNvPr id="16" name="Group 12">
            <a:extLst>
              <a:ext uri="{FF2B5EF4-FFF2-40B4-BE49-F238E27FC236}">
                <a16:creationId xmlns="" xmlns:a16="http://schemas.microsoft.com/office/drawing/2014/main" id="{4D1301CC-D79E-48D4-8D2A-784561229E77}"/>
              </a:ext>
            </a:extLst>
          </p:cNvPr>
          <p:cNvGrpSpPr/>
          <p:nvPr/>
        </p:nvGrpSpPr>
        <p:grpSpPr>
          <a:xfrm>
            <a:off x="4654324" y="1489964"/>
            <a:ext cx="1805234" cy="1392885"/>
            <a:chOff x="1009650" y="2102584"/>
            <a:chExt cx="3678465" cy="2838234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Block Arc 13">
              <a:extLst>
                <a:ext uri="{FF2B5EF4-FFF2-40B4-BE49-F238E27FC236}">
                  <a16:creationId xmlns="" xmlns:a16="http://schemas.microsoft.com/office/drawing/2014/main" id="{3346AF05-70A3-4E37-AEF7-933D1045D830}"/>
                </a:ext>
              </a:extLst>
            </p:cNvPr>
            <p:cNvSpPr/>
            <p:nvPr/>
          </p:nvSpPr>
          <p:spPr>
            <a:xfrm>
              <a:off x="1009650" y="2102584"/>
              <a:ext cx="2838234" cy="2838234"/>
            </a:xfrm>
            <a:prstGeom prst="blockArc">
              <a:avLst>
                <a:gd name="adj1" fmla="val 21570102"/>
                <a:gd name="adj2" fmla="val 17581411"/>
                <a:gd name="adj3" fmla="val 105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>
                <a:solidFill>
                  <a:srgbClr val="282F39"/>
                </a:solidFill>
                <a:latin typeface="Calibri" panose="020F0502020204030204"/>
              </a:endParaRPr>
            </a:p>
          </p:txBody>
        </p:sp>
        <p:sp>
          <p:nvSpPr>
            <p:cNvPr id="18" name="Arrow: Right 14">
              <a:extLst>
                <a:ext uri="{FF2B5EF4-FFF2-40B4-BE49-F238E27FC236}">
                  <a16:creationId xmlns="" xmlns:a16="http://schemas.microsoft.com/office/drawing/2014/main" id="{5E654D12-6D32-497E-8145-FDC00F449BF4}"/>
                </a:ext>
              </a:extLst>
            </p:cNvPr>
            <p:cNvSpPr/>
            <p:nvPr/>
          </p:nvSpPr>
          <p:spPr>
            <a:xfrm>
              <a:off x="3541486" y="3216901"/>
              <a:ext cx="1146629" cy="609600"/>
            </a:xfrm>
            <a:prstGeom prst="rightArrow">
              <a:avLst>
                <a:gd name="adj1" fmla="val 50000"/>
                <a:gd name="adj2" fmla="val 738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40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9" name="Block Arc 16">
            <a:extLst>
              <a:ext uri="{FF2B5EF4-FFF2-40B4-BE49-F238E27FC236}">
                <a16:creationId xmlns="" xmlns:a16="http://schemas.microsoft.com/office/drawing/2014/main" id="{94ACC1F5-A3C5-4C33-A6AC-85E1B631DC5C}"/>
              </a:ext>
            </a:extLst>
          </p:cNvPr>
          <p:cNvSpPr/>
          <p:nvPr/>
        </p:nvSpPr>
        <p:spPr>
          <a:xfrm>
            <a:off x="6624639" y="1489964"/>
            <a:ext cx="1392884" cy="1392885"/>
          </a:xfrm>
          <a:prstGeom prst="blockArc">
            <a:avLst>
              <a:gd name="adj1" fmla="val 17592716"/>
              <a:gd name="adj2" fmla="val 17581411"/>
              <a:gd name="adj3" fmla="val 1058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>
              <a:defRPr/>
            </a:pPr>
            <a:endParaRPr lang="en-US" sz="1400">
              <a:solidFill>
                <a:srgbClr val="282F39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519AA31-A72C-402B-9C5D-6E43BA902285}"/>
              </a:ext>
            </a:extLst>
          </p:cNvPr>
          <p:cNvSpPr txBox="1"/>
          <p:nvPr/>
        </p:nvSpPr>
        <p:spPr>
          <a:xfrm>
            <a:off x="2792868" y="1690117"/>
            <a:ext cx="1325966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en-US" sz="6000" b="1" dirty="0">
                <a:latin typeface="Open Sans" panose="020B0606030504020204" pitchFamily="34" charset="0"/>
              </a:rPr>
              <a:t>2</a:t>
            </a:r>
            <a:endParaRPr lang="en-GB" sz="6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F301A44-4617-45D0-86D6-EF5A85C32FD7}"/>
              </a:ext>
            </a:extLst>
          </p:cNvPr>
          <p:cNvSpPr txBox="1"/>
          <p:nvPr/>
        </p:nvSpPr>
        <p:spPr>
          <a:xfrm>
            <a:off x="4708753" y="1690117"/>
            <a:ext cx="1325966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en-US" sz="6000" b="1" dirty="0">
                <a:latin typeface="Open Sans" panose="020B0606030504020204" pitchFamily="34" charset="0"/>
              </a:rPr>
              <a:t>3</a:t>
            </a:r>
            <a:endParaRPr lang="en-GB" sz="6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9F4AE0D-3187-42E0-A2F0-E23013DCFBA5}"/>
              </a:ext>
            </a:extLst>
          </p:cNvPr>
          <p:cNvSpPr txBox="1"/>
          <p:nvPr/>
        </p:nvSpPr>
        <p:spPr>
          <a:xfrm>
            <a:off x="6657296" y="1690117"/>
            <a:ext cx="1325966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en-US" sz="6000" b="1" dirty="0">
                <a:latin typeface="Open Sans" panose="020B0606030504020204" pitchFamily="34" charset="0"/>
              </a:rPr>
              <a:t>4</a:t>
            </a:r>
            <a:endParaRPr lang="en-GB" sz="60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F7B4704-66F4-4D5E-B399-6D46D79D2C05}"/>
              </a:ext>
            </a:extLst>
          </p:cNvPr>
          <p:cNvSpPr txBox="1"/>
          <p:nvPr/>
        </p:nvSpPr>
        <p:spPr>
          <a:xfrm>
            <a:off x="892604" y="3123173"/>
            <a:ext cx="1393396" cy="13003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lang="ru-RU" sz="1000" dirty="0" smtClean="0">
                <a:latin typeface="Open Sans" panose="020B0606030504020204" pitchFamily="34" charset="0"/>
              </a:rPr>
              <a:t>Нарушение сроков и периодичности сдачи отчетности.                     Важно различать срок мониторинга и событие инициирующее раскрытие информации.</a:t>
            </a:r>
          </a:p>
          <a:p>
            <a:pPr algn="just" defTabSz="685800">
              <a:defRPr/>
            </a:pPr>
            <a:endParaRPr lang="en-GB" sz="1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0F300C6-5573-4817-82BD-0FCE6C5FCA28}"/>
              </a:ext>
            </a:extLst>
          </p:cNvPr>
          <p:cNvSpPr txBox="1"/>
          <p:nvPr/>
        </p:nvSpPr>
        <p:spPr>
          <a:xfrm>
            <a:off x="2829460" y="3123173"/>
            <a:ext cx="133452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lang="ru-RU" sz="1000" dirty="0" smtClean="0">
                <a:latin typeface="Open Sans" panose="020B0606030504020204" pitchFamily="34" charset="0"/>
              </a:rPr>
              <a:t>Отправка в систему не актуальных шаблонов, без приставки «</a:t>
            </a:r>
            <a:r>
              <a:rPr lang="en-US" sz="1000" dirty="0" smtClean="0">
                <a:latin typeface="Open Sans" panose="020B0606030504020204" pitchFamily="34" charset="0"/>
              </a:rPr>
              <a:t>FAS</a:t>
            </a:r>
            <a:r>
              <a:rPr lang="ru-RU" sz="1000" dirty="0" smtClean="0">
                <a:latin typeface="Open Sans" panose="020B0606030504020204" pitchFamily="34" charset="0"/>
              </a:rPr>
              <a:t>»</a:t>
            </a:r>
            <a:r>
              <a:rPr lang="ru-RU" sz="1000" dirty="0">
                <a:latin typeface="Open Sans" panose="020B0606030504020204" pitchFamily="34" charset="0"/>
              </a:rPr>
              <a:t>.</a:t>
            </a:r>
            <a:endParaRPr lang="en-GB" sz="1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C7FDB61-7B60-41D4-925C-56E00746AE83}"/>
              </a:ext>
            </a:extLst>
          </p:cNvPr>
          <p:cNvSpPr txBox="1"/>
          <p:nvPr/>
        </p:nvSpPr>
        <p:spPr>
          <a:xfrm>
            <a:off x="4724375" y="3123173"/>
            <a:ext cx="1371625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defTabSz="685800">
              <a:defRPr/>
            </a:pPr>
            <a:r>
              <a:rPr lang="ru-RU" sz="1000" dirty="0" smtClean="0">
                <a:latin typeface="Open Sans" panose="020B0606030504020204" pitchFamily="34" charset="0"/>
              </a:rPr>
              <a:t>Направление в систему не верного количества отчетов. Не правильное оформление корректировки отчета.</a:t>
            </a:r>
            <a:endParaRPr lang="en-GB" sz="1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83D5D0F-1948-4232-BC57-7746F1B3C9EC}"/>
              </a:ext>
            </a:extLst>
          </p:cNvPr>
          <p:cNvSpPr txBox="1"/>
          <p:nvPr/>
        </p:nvSpPr>
        <p:spPr>
          <a:xfrm>
            <a:off x="6693888" y="3123173"/>
            <a:ext cx="1383312" cy="114646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defRPr/>
            </a:pPr>
            <a:r>
              <a:rPr lang="ru-RU" sz="1000" dirty="0">
                <a:latin typeface="Open Sans" panose="020B0606030504020204" pitchFamily="34" charset="0"/>
              </a:rPr>
              <a:t>О</a:t>
            </a:r>
            <a:r>
              <a:rPr lang="ru-RU" sz="1000" dirty="0" smtClean="0">
                <a:latin typeface="Open Sans" panose="020B0606030504020204" pitchFamily="34" charset="0"/>
              </a:rPr>
              <a:t>тображение не актуального перечня МО. Важно сверять форму вывода на сайте ЛенРТК в части видов регулируемой деятельности и МО. </a:t>
            </a:r>
            <a:endParaRPr lang="en-GB" sz="1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492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8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 cstate="print"/>
          <a:stretch>
            <a:fillRect/>
          </a:stretch>
        </a:blipFill>
      </a:spPr>
      <a:bodyPr wrap="square" lIns="0" tIns="0" rIns="0" bIns="0" rtlCol="0"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503</Words>
  <Application>Microsoft Office PowerPoint</Application>
  <PresentationFormat>Экран (16:9)</PresentationFormat>
  <Paragraphs>106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Необходим самостоятельный контроль отправки информации на региональный и федеральный портал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Владимир Олегиевич Окромелидзе</cp:lastModifiedBy>
  <cp:revision>142</cp:revision>
  <cp:lastPrinted>2019-05-07T11:31:56Z</cp:lastPrinted>
  <dcterms:created xsi:type="dcterms:W3CDTF">2019-03-18T08:10:10Z</dcterms:created>
  <dcterms:modified xsi:type="dcterms:W3CDTF">2019-05-22T06:52:27Z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2019-03-18T00:00:00Z</vt:filetime>
  </property>
</Properties>
</file>