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8" r:id="rId2"/>
    <p:sldId id="367" r:id="rId3"/>
    <p:sldId id="369" r:id="rId4"/>
    <p:sldId id="376" r:id="rId5"/>
    <p:sldId id="379" r:id="rId6"/>
    <p:sldId id="418" r:id="rId7"/>
    <p:sldId id="419" r:id="rId8"/>
    <p:sldId id="420" r:id="rId9"/>
    <p:sldId id="422" r:id="rId10"/>
    <p:sldId id="258" r:id="rId11"/>
  </p:sldIdLst>
  <p:sldSz cx="9144000" cy="5143500" type="screen16x9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45">
          <p15:clr>
            <a:srgbClr val="A4A3A4"/>
          </p15:clr>
        </p15:guide>
        <p15:guide id="2" orient="horz" pos="2663">
          <p15:clr>
            <a:srgbClr val="A4A3A4"/>
          </p15:clr>
        </p15:guide>
        <p15:guide id="3" orient="horz" pos="622">
          <p15:clr>
            <a:srgbClr val="A4A3A4"/>
          </p15:clr>
        </p15:guide>
        <p15:guide id="4" orient="horz" pos="599">
          <p15:clr>
            <a:srgbClr val="A4A3A4"/>
          </p15:clr>
        </p15:guide>
        <p15:guide id="5" orient="horz" pos="1529">
          <p15:clr>
            <a:srgbClr val="A4A3A4"/>
          </p15:clr>
        </p15:guide>
        <p15:guide id="6" orient="horz" pos="1212">
          <p15:clr>
            <a:srgbClr val="A4A3A4"/>
          </p15:clr>
        </p15:guide>
        <p15:guide id="7" orient="horz" pos="849">
          <p15:clr>
            <a:srgbClr val="A4A3A4"/>
          </p15:clr>
        </p15:guide>
        <p15:guide id="8" orient="horz" pos="191">
          <p15:clr>
            <a:srgbClr val="A4A3A4"/>
          </p15:clr>
        </p15:guide>
        <p15:guide id="9" orient="horz" pos="2482">
          <p15:clr>
            <a:srgbClr val="A4A3A4"/>
          </p15:clr>
        </p15:guide>
        <p15:guide id="10" orient="horz" pos="1892">
          <p15:clr>
            <a:srgbClr val="A4A3A4"/>
          </p15:clr>
        </p15:guide>
        <p15:guide id="11" orient="horz" pos="1302">
          <p15:clr>
            <a:srgbClr val="A4A3A4"/>
          </p15:clr>
        </p15:guide>
        <p15:guide id="12" orient="horz" pos="1779">
          <p15:clr>
            <a:srgbClr val="A4A3A4"/>
          </p15:clr>
        </p15:guide>
        <p15:guide id="13" orient="horz" pos="2346">
          <p15:clr>
            <a:srgbClr val="A4A3A4"/>
          </p15:clr>
        </p15:guide>
        <p15:guide id="14" orient="horz" pos="1733">
          <p15:clr>
            <a:srgbClr val="A4A3A4"/>
          </p15:clr>
        </p15:guide>
        <p15:guide id="15" orient="horz" pos="2164">
          <p15:clr>
            <a:srgbClr val="A4A3A4"/>
          </p15:clr>
        </p15:guide>
        <p15:guide id="16" orient="horz" pos="1189">
          <p15:clr>
            <a:srgbClr val="A4A3A4"/>
          </p15:clr>
        </p15:guide>
        <p15:guide id="17" orient="horz" pos="2913">
          <p15:clr>
            <a:srgbClr val="A4A3A4"/>
          </p15:clr>
        </p15:guide>
        <p15:guide id="18" orient="horz" pos="1098">
          <p15:clr>
            <a:srgbClr val="A4A3A4"/>
          </p15:clr>
        </p15:guide>
        <p15:guide id="19" pos="2880">
          <p15:clr>
            <a:srgbClr val="A4A3A4"/>
          </p15:clr>
        </p15:guide>
        <p15:guide id="20" pos="317">
          <p15:clr>
            <a:srgbClr val="A4A3A4"/>
          </p15:clr>
        </p15:guide>
        <p15:guide id="21" pos="1542">
          <p15:clr>
            <a:srgbClr val="A4A3A4"/>
          </p15:clr>
        </p15:guide>
        <p15:guide id="2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485"/>
    <a:srgbClr val="31B8D3"/>
    <a:srgbClr val="15535F"/>
    <a:srgbClr val="259AB1"/>
    <a:srgbClr val="B85808"/>
    <a:srgbClr val="FFFFBD"/>
    <a:srgbClr val="FFFFA3"/>
    <a:srgbClr val="E5C60D"/>
    <a:srgbClr val="F3D72D"/>
    <a:srgbClr val="F7A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2145" autoAdjust="0"/>
  </p:normalViewPr>
  <p:slideViewPr>
    <p:cSldViewPr showGuides="1">
      <p:cViewPr>
        <p:scale>
          <a:sx n="90" d="100"/>
          <a:sy n="90" d="100"/>
        </p:scale>
        <p:origin x="-1484" y="-1796"/>
      </p:cViewPr>
      <p:guideLst>
        <p:guide orient="horz" pos="2845"/>
        <p:guide orient="horz" pos="2663"/>
        <p:guide orient="horz" pos="622"/>
        <p:guide orient="horz" pos="599"/>
        <p:guide orient="horz" pos="1529"/>
        <p:guide orient="horz" pos="1212"/>
        <p:guide orient="horz" pos="849"/>
        <p:guide orient="horz" pos="191"/>
        <p:guide orient="horz" pos="2482"/>
        <p:guide orient="horz" pos="1892"/>
        <p:guide orient="horz" pos="1302"/>
        <p:guide orient="horz" pos="1779"/>
        <p:guide orient="horz" pos="2346"/>
        <p:guide orient="horz" pos="1733"/>
        <p:guide orient="horz" pos="2164"/>
        <p:guide orient="horz" pos="1189"/>
        <p:guide orient="horz" pos="2913"/>
        <p:guide orient="horz" pos="1098"/>
        <p:guide pos="2880"/>
        <p:guide pos="317"/>
        <p:guide pos="1542"/>
        <p:guide pos="56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1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21923205113962E-2"/>
          <c:y val="4.3112471990458513E-2"/>
          <c:w val="0.52285590062642617"/>
          <c:h val="0.7997475327059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Теплоснабжение и ГВС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6.7834343192636716E-3"/>
                  <c:y val="1.684884200694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7834343192636716E-3"/>
                  <c:y val="1.684884200694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</c:v>
                </c:pt>
                <c:pt idx="1">
                  <c:v>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ХВС и ВО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0175151478895507E-2"/>
                  <c:y val="2.106105250868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42020117422852E-2"/>
                  <c:y val="4.212210501737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129</c:v>
                </c:pt>
                <c:pt idx="1">
                  <c:v>116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ЭЭ (ТСО)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7834343192636716E-3"/>
                  <c:y val="1.2635968164975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917171596318358E-3"/>
                  <c:y val="2.1061052508686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</c:v>
                </c:pt>
                <c:pt idx="1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ТКО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9485473512161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180762942437389E-17"/>
                  <c:y val="2.106105250868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Авто *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706434327809732E-7"/>
                  <c:y val="1.2636299835093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180762942437389E-17"/>
                  <c:y val="1.2636631505211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46</c:v>
                </c:pt>
                <c:pt idx="1">
                  <c:v>46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Ж/Д **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917171596318358E-3"/>
                  <c:y val="2.9485473512161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106105250868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СЗ ***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917171596318358E-3"/>
                  <c:y val="1.2636299835093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919842239751759E-3"/>
                  <c:y val="1.2636631505211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197</c:v>
                </c:pt>
                <c:pt idx="1">
                  <c:v>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83424"/>
        <c:axId val="214357056"/>
      </c:barChart>
      <c:catAx>
        <c:axId val="12138342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57056"/>
        <c:crosses val="autoZero"/>
        <c:auto val="1"/>
        <c:lblAlgn val="ctr"/>
        <c:lblOffset val="100"/>
        <c:noMultiLvlLbl val="0"/>
      </c:catAx>
      <c:valAx>
        <c:axId val="21435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83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90341244135262"/>
          <c:y val="5.8032652259801192E-2"/>
          <c:w val="0.32310352268551357"/>
          <c:h val="0.828237664193292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777376786235052E-2"/>
          <c:y val="3.6121109861267341E-2"/>
          <c:w val="0.73336723534558179"/>
          <c:h val="0.8080986751656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экономически обоснованных тарифов (ЭОТ)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8.630543425224835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5891630275674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974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5891630275674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ТС и ГВС 
2022 год</c:v>
                </c:pt>
                <c:pt idx="1">
                  <c:v>ХВС и ВО 
2022 год</c:v>
                </c:pt>
                <c:pt idx="2">
                  <c:v>ТС и ГВС 
2023 год</c:v>
                </c:pt>
                <c:pt idx="3">
                  <c:v>ХВС и ВО 
2023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1817</c:v>
                </c:pt>
                <c:pt idx="1">
                  <c:v>343</c:v>
                </c:pt>
                <c:pt idx="2">
                  <c:v>1974</c:v>
                </c:pt>
                <c:pt idx="3">
                  <c:v>338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тарифов для населения (льготные тарифы)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2873670970865362E-2"/>
                  <c:y val="-3.9556200409011242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404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48405165038341E-2"/>
                  <c:y val="-3.9556200409011242E-1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ТС и ГВС 
2022 год</c:v>
                </c:pt>
                <c:pt idx="1">
                  <c:v>ХВС и ВО 
2022 год</c:v>
                </c:pt>
                <c:pt idx="2">
                  <c:v>ТС и ГВС 
2023 год</c:v>
                </c:pt>
                <c:pt idx="3">
                  <c:v>ХВС и ВО 
2023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1404</c:v>
                </c:pt>
                <c:pt idx="1">
                  <c:v>177</c:v>
                </c:pt>
                <c:pt idx="2">
                  <c:v>1472</c:v>
                </c:pt>
                <c:pt idx="3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82912"/>
        <c:axId val="214358784"/>
      </c:barChart>
      <c:catAx>
        <c:axId val="121382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58784"/>
        <c:crosses val="autoZero"/>
        <c:auto val="1"/>
        <c:lblAlgn val="ctr"/>
        <c:lblOffset val="100"/>
        <c:noMultiLvlLbl val="0"/>
      </c:catAx>
      <c:valAx>
        <c:axId val="214358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8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40564723577727"/>
          <c:y val="3.5739891949990076E-2"/>
          <c:w val="0.33123306656113638"/>
          <c:h val="0.338228278553167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383660529615606E-2"/>
          <c:y val="0"/>
          <c:w val="0.96276440788723716"/>
          <c:h val="0.778876476377952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II пол. 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4682710535315293E-3"/>
                  <c:y val="-1.6911993959375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575774605865658E-3"/>
                  <c:y val="-1.1791107504368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576947380420384E-3"/>
                  <c:y val="-6.1847354788580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94236845105096E-3"/>
                  <c:y val="-9.6639574087783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ВН</c:v>
                </c:pt>
                <c:pt idx="1">
                  <c:v>СН1</c:v>
                </c:pt>
                <c:pt idx="2">
                  <c:v>СН2</c:v>
                </c:pt>
                <c:pt idx="3">
                  <c:v>НН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1.9291700000000001</c:v>
                </c:pt>
                <c:pt idx="1">
                  <c:v>3.0674899999999998</c:v>
                </c:pt>
                <c:pt idx="2">
                  <c:v>3.1833800000000001</c:v>
                </c:pt>
                <c:pt idx="3">
                  <c:v>5.3995600000000001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пол. 2020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404813160594588E-2"/>
                  <c:y val="-7.8916063051753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25848514118095E-2"/>
                  <c:y val="-3.0600385648695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94236845105096E-3"/>
                  <c:y val="-8.6009303130943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576947380420384E-3"/>
                  <c:y val="-1.349797833068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ВН</c:v>
                </c:pt>
                <c:pt idx="1">
                  <c:v>СН1</c:v>
                </c:pt>
                <c:pt idx="2">
                  <c:v>СН2</c:v>
                </c:pt>
                <c:pt idx="3">
                  <c:v>НН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1.7274799999999999</c:v>
                </c:pt>
                <c:pt idx="1">
                  <c:v>3.2366000000000001</c:v>
                </c:pt>
                <c:pt idx="2">
                  <c:v>3.6769500000000002</c:v>
                </c:pt>
                <c:pt idx="3">
                  <c:v>6.1159999999999997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 пол.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6383543252160161E-2"/>
                  <c:y val="-1.6268424204798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25848514118095E-2"/>
                  <c:y val="-1.4207302338604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470011450970749E-3"/>
                  <c:y val="-7.2480365505976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15272198628604E-2"/>
                  <c:y val="-1.8041049284456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ВН</c:v>
                </c:pt>
                <c:pt idx="1">
                  <c:v>СН1</c:v>
                </c:pt>
                <c:pt idx="2">
                  <c:v>СН2</c:v>
                </c:pt>
                <c:pt idx="3">
                  <c:v>НН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1.5547299999999999</c:v>
                </c:pt>
                <c:pt idx="1">
                  <c:v>3.1071300000000002</c:v>
                </c:pt>
                <c:pt idx="2">
                  <c:v>3.7872599999999998</c:v>
                </c:pt>
                <c:pt idx="3">
                  <c:v>6.3608399999999996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II пол.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364248296075841E-3"/>
                  <c:y val="-6.9589918119516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574601831310922E-3"/>
                  <c:y val="-1.0438487717927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788473690210192E-3"/>
                  <c:y val="-1.0438761693983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471184225524392E-3"/>
                  <c:y val="-1.0438761693982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ВН</c:v>
                </c:pt>
                <c:pt idx="1">
                  <c:v>СН1</c:v>
                </c:pt>
                <c:pt idx="2">
                  <c:v>СН2</c:v>
                </c:pt>
                <c:pt idx="3">
                  <c:v>НН</c:v>
                </c:pt>
              </c:strCache>
            </c:strRef>
          </c:cat>
          <c:val>
            <c:numRef>
              <c:f>Лист1!$E$2:$E$5</c:f>
              <c:numCache>
                <c:formatCode>0.00</c:formatCode>
                <c:ptCount val="4"/>
                <c:pt idx="0">
                  <c:v>1.61381</c:v>
                </c:pt>
                <c:pt idx="1">
                  <c:v>3.32463</c:v>
                </c:pt>
                <c:pt idx="2">
                  <c:v>4.0523100000000003</c:v>
                </c:pt>
                <c:pt idx="3">
                  <c:v>6.5925500000000001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 01.12.2022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471184225525216E-3"/>
                  <c:y val="-3.4794959059757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ВН</c:v>
                </c:pt>
                <c:pt idx="1">
                  <c:v>СН1</c:v>
                </c:pt>
                <c:pt idx="2">
                  <c:v>СН2</c:v>
                </c:pt>
                <c:pt idx="3">
                  <c:v>НН</c:v>
                </c:pt>
              </c:strCache>
            </c:strRef>
          </c:cat>
          <c:val>
            <c:numRef>
              <c:f>Лист1!$F$2:$F$5</c:f>
              <c:numCache>
                <c:formatCode>0.00</c:formatCode>
                <c:ptCount val="4"/>
                <c:pt idx="0">
                  <c:v>1.81</c:v>
                </c:pt>
                <c:pt idx="1">
                  <c:v>3.82</c:v>
                </c:pt>
                <c:pt idx="2">
                  <c:v>4.6500000000000004</c:v>
                </c:pt>
                <c:pt idx="3">
                  <c:v>7.29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2106368"/>
        <c:axId val="214787776"/>
        <c:axId val="0"/>
      </c:bar3DChart>
      <c:catAx>
        <c:axId val="12210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4787776"/>
        <c:crosses val="autoZero"/>
        <c:auto val="1"/>
        <c:lblAlgn val="ctr"/>
        <c:lblOffset val="100"/>
        <c:noMultiLvlLbl val="0"/>
      </c:catAx>
      <c:valAx>
        <c:axId val="21478777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22106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092587736437215"/>
          <c:y val="0.8913900098425197"/>
          <c:w val="0.76907412263562791"/>
          <c:h val="8.2450902120958236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382712578421"/>
          <c:y val="8.8190291412968566E-2"/>
          <c:w val="0.86666666666666659"/>
          <c:h val="0.691241622174258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ПГКУ с 01.07.2021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dLbl>
              <c:idx val="5"/>
              <c:layout>
                <c:manualLayout>
                  <c:x val="4.778493999532938E-2"/>
                  <c:y val="4.33470355145724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1947459352588939E-2"/>
                  <c:y val="6.45253508417763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ХВС</c:v>
                </c:pt>
                <c:pt idx="1">
                  <c:v>Водоотведение</c:v>
                </c:pt>
                <c:pt idx="2">
                  <c:v>ГВС</c:v>
                </c:pt>
                <c:pt idx="3">
                  <c:v>Отопление</c:v>
                </c:pt>
                <c:pt idx="4">
                  <c:v>Электроснабжение</c:v>
                </c:pt>
                <c:pt idx="5">
                  <c:v>Газоснабжение</c:v>
                </c:pt>
                <c:pt idx="6">
                  <c:v>ТКО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</c:v>
                </c:pt>
                <c:pt idx="1">
                  <c:v>14</c:v>
                </c:pt>
                <c:pt idx="2">
                  <c:v>19</c:v>
                </c:pt>
                <c:pt idx="3">
                  <c:v>30</c:v>
                </c:pt>
                <c:pt idx="4">
                  <c:v>19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"/>
          <c:y val="0.74551928109408971"/>
          <c:w val="0.99884489958632039"/>
          <c:h val="0.22777200997405544"/>
        </c:manualLayout>
      </c:layout>
      <c:overlay val="0"/>
      <c:spPr>
        <a:effectLst>
          <a:innerShdw blurRad="63500" dist="50800">
            <a:prstClr val="black">
              <a:alpha val="50000"/>
            </a:prstClr>
          </a:innerShdw>
        </a:effectLst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0.23077</cdr:x>
      <cdr:y>0.49846</cdr:y>
    </cdr:from>
    <cdr:to>
      <cdr:x>0.32692</cdr:x>
      <cdr:y>0.56587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096" y="1502876"/>
          <a:ext cx="360025" cy="203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0.29113</cdr:x>
      <cdr:y>0.11517</cdr:y>
    </cdr:from>
    <cdr:to>
      <cdr:x>0.41758</cdr:x>
      <cdr:y>0.22569</cdr:y>
    </cdr:to>
    <cdr:sp macro="" textlink="">
      <cdr:nvSpPr>
        <cdr:cNvPr id="4" name="Google Shape;184;p1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482392" y="468052"/>
          <a:ext cx="1078213" cy="449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spcFirstLastPara="1" vert="horz" wrap="square" lIns="91425" tIns="91425" rIns="91425" bIns="91425" rtlCol="0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400" dirty="0" smtClean="0"/>
            <a:t> </a:t>
          </a:r>
          <a:endParaRPr lang="ru-RU" sz="1300" b="1" dirty="0"/>
        </a:p>
      </cdr:txBody>
    </cdr:sp>
  </cdr:relSizeAnchor>
  <cdr:relSizeAnchor xmlns:cdr="http://schemas.openxmlformats.org/drawingml/2006/chartDrawing">
    <cdr:from>
      <cdr:x>0</cdr:x>
      <cdr:y>0.80953</cdr:y>
    </cdr:from>
    <cdr:to>
      <cdr:x>0.23224</cdr:x>
      <cdr:y>0.97785</cdr:y>
    </cdr:to>
    <cdr:sp macro="" textlink="">
      <cdr:nvSpPr>
        <cdr:cNvPr id="8" name="Google Shape;184;p1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3289914"/>
          <a:ext cx="1980220" cy="684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spcFirstLastPara="1" vert="horz" wrap="square" lIns="91425" tIns="91425" rIns="91425" bIns="91425" rtlCol="0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400" dirty="0" smtClean="0"/>
            <a:t>Уровень</a:t>
          </a:r>
        </a:p>
        <a:p xmlns:a="http://schemas.openxmlformats.org/drawingml/2006/main">
          <a:pPr algn="l"/>
          <a:r>
            <a:rPr lang="ru-RU" sz="1400" dirty="0" smtClean="0"/>
            <a:t>напряжения 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3713"/>
          </a:xfrm>
          <a:prstGeom prst="rect">
            <a:avLst/>
          </a:prstGeom>
        </p:spPr>
        <p:txBody>
          <a:bodyPr vert="horz" lIns="90258" tIns="45129" rIns="90258" bIns="451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93713"/>
          </a:xfrm>
          <a:prstGeom prst="rect">
            <a:avLst/>
          </a:prstGeom>
        </p:spPr>
        <p:txBody>
          <a:bodyPr vert="horz" lIns="90258" tIns="45129" rIns="90258" bIns="45129" rtlCol="0"/>
          <a:lstStyle>
            <a:lvl1pPr algn="r">
              <a:defRPr sz="1200"/>
            </a:lvl1pPr>
          </a:lstStyle>
          <a:p>
            <a:fld id="{C6A9CFFF-87CE-4191-B8EB-A08795506B0F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2950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58" tIns="45129" rIns="90258" bIns="451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0258" tIns="45129" rIns="90258" bIns="451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3"/>
          </a:xfrm>
          <a:prstGeom prst="rect">
            <a:avLst/>
          </a:prstGeom>
        </p:spPr>
        <p:txBody>
          <a:bodyPr vert="horz" lIns="90258" tIns="45129" rIns="90258" bIns="451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80" y="9378825"/>
            <a:ext cx="2914015" cy="493713"/>
          </a:xfrm>
          <a:prstGeom prst="rect">
            <a:avLst/>
          </a:prstGeom>
        </p:spPr>
        <p:txBody>
          <a:bodyPr vert="horz" lIns="90258" tIns="45129" rIns="90258" bIns="45129" rtlCol="0" anchor="b"/>
          <a:lstStyle>
            <a:lvl1pPr algn="r">
              <a:defRPr sz="1200"/>
            </a:lvl1pPr>
          </a:lstStyle>
          <a:p>
            <a:fld id="{3687F0B7-03C7-4AF1-81EC-622FDA575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6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72465" y="4690271"/>
            <a:ext cx="5379720" cy="4443412"/>
          </a:xfrm>
          <a:prstGeom prst="rect">
            <a:avLst/>
          </a:prstGeom>
        </p:spPr>
        <p:txBody>
          <a:bodyPr spcFirstLastPara="1" wrap="square" lIns="90714" tIns="90714" rIns="90714" bIns="90714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2570">
              <a:defRPr/>
            </a:pPr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invest@lenreg.ru</a:t>
            </a:r>
            <a:endParaRPr lang="ru-RU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r>
              <a:rPr lang="ru-RU" baseline="0" dirty="0" smtClean="0"/>
              <a:t/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9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438" y="741363"/>
            <a:ext cx="6581775" cy="3703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1CA7B-B0BD-44BB-8DDB-9D103F5CDDC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4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3025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Шрифт – </a:t>
            </a:r>
            <a:r>
              <a:rPr lang="en-US" dirty="0" smtClean="0"/>
              <a:t>Open Sans</a:t>
            </a:r>
            <a:r>
              <a:rPr lang="ru-RU" dirty="0" smtClean="0"/>
              <a:t>,</a:t>
            </a:r>
            <a:r>
              <a:rPr lang="ru-RU" baseline="0" dirty="0" smtClean="0"/>
              <a:t> </a:t>
            </a:r>
            <a:br>
              <a:rPr lang="ru-RU" baseline="0" dirty="0" smtClean="0"/>
            </a:br>
            <a:r>
              <a:rPr lang="ru-RU" baseline="0" dirty="0" smtClean="0"/>
              <a:t>Размер шрифта заголовка – 24 пт.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F0B7-03C7-4AF1-81EC-622FDA575C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2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219822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ru-RU" sz="2800" dirty="0" smtClean="0">
                <a:solidFill>
                  <a:srgbClr val="944794"/>
                </a:solidFill>
                <a:latin typeface="Proxima Nova Rg" pitchFamily="50" charset="0"/>
                <a:ea typeface="Open Sans" pitchFamily="34" charset="0"/>
                <a:cs typeface="Open Sans" pitchFamily="34" charset="0"/>
              </a:rPr>
              <a:t>ИНВЕСТИЦИОННАЯ ПРЕЗЕНТАЦИЯ</a:t>
            </a:r>
            <a:br>
              <a:rPr lang="ru-RU" sz="2800" dirty="0" smtClean="0">
                <a:solidFill>
                  <a:srgbClr val="944794"/>
                </a:solidFill>
                <a:latin typeface="Proxima Nova Rg" pitchFamily="50" charset="0"/>
                <a:ea typeface="Open Sans" pitchFamily="34" charset="0"/>
                <a:cs typeface="Open Sans" pitchFamily="34" charset="0"/>
              </a:rPr>
            </a:br>
            <a:r>
              <a:rPr lang="ru-RU" sz="2800" dirty="0" smtClean="0">
                <a:solidFill>
                  <a:srgbClr val="944794"/>
                </a:solidFill>
                <a:latin typeface="Proxima Nova Rg" pitchFamily="50" charset="0"/>
                <a:ea typeface="Open Sans" pitchFamily="34" charset="0"/>
                <a:cs typeface="Open Sans" pitchFamily="34" charset="0"/>
              </a:rPr>
              <a:t>ЛЕНИНГРАДСКОЙ ОБЛАСТИ</a:t>
            </a:r>
            <a:endParaRPr lang="ru-RU" sz="2800" dirty="0">
              <a:solidFill>
                <a:srgbClr val="944794"/>
              </a:solidFill>
              <a:latin typeface="Proxima Nova Rg" pitchFamily="50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DF0A-7921-4A53-8866-F16B67484C3C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9B31-3CF7-4780-82A0-A37EA4D6A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057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DF0A-7921-4A53-8866-F16B67484C3C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9B31-3CF7-4780-82A0-A37EA4D6A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21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8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C996-367C-484B-941C-9EB514087390}" type="datetime1">
              <a:rPr lang="ru-RU" smtClean="0"/>
              <a:pPr/>
              <a:t>03.07.2023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022A-213D-4943-9AA0-51AD478B80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686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DF0A-7921-4A53-8866-F16B67484C3C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9B31-3CF7-4780-82A0-A37EA4D6A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72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51520" y="1090750"/>
            <a:ext cx="6622504" cy="23348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/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 итогах </a:t>
            </a: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работы комитета по тарифам и ценовой политике Ленинградской области за 2022 год</a:t>
            </a:r>
            <a:endParaRPr sz="36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3" name="Google Shape;101;p13"/>
          <p:cNvGrpSpPr/>
          <p:nvPr/>
        </p:nvGrpSpPr>
        <p:grpSpPr>
          <a:xfrm>
            <a:off x="340239" y="3411223"/>
            <a:ext cx="881739" cy="626810"/>
            <a:chOff x="5300400" y="3670175"/>
            <a:chExt cx="421300" cy="39932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" name="Google Shape;102;p1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" name="Google Shape;103;p13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" name="Google Shape;104;p13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" name="Google Shape;105;p13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" name="Google Shape;106;p13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9" name="Google Shape;184;p11"/>
          <p:cNvSpPr txBox="1">
            <a:spLocks/>
          </p:cNvSpPr>
          <p:nvPr/>
        </p:nvSpPr>
        <p:spPr>
          <a:xfrm>
            <a:off x="3851920" y="4519765"/>
            <a:ext cx="6552728" cy="33686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4800"/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 algn="l"/>
            <a:endParaRPr lang="ru-RU" sz="1400" dirty="0" smtClean="0"/>
          </a:p>
          <a:p>
            <a:pPr algn="l"/>
            <a:r>
              <a:rPr lang="ru-RU" sz="1300" dirty="0" smtClean="0"/>
              <a:t> 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 r="81079"/>
          <a:stretch>
            <a:fillRect/>
          </a:stretch>
        </p:blipFill>
        <p:spPr bwMode="auto">
          <a:xfrm>
            <a:off x="8532440" y="302382"/>
            <a:ext cx="504056" cy="42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62956" y="116644"/>
            <a:ext cx="74693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ru-RU" sz="1600" dirty="0" smtClean="0">
              <a:latin typeface="+mj-lt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+mj-lt"/>
                <a:cs typeface="Tahoma" pitchFamily="34" charset="0"/>
              </a:rPr>
              <a:t>АДМИНИСТРАЦИЯ ЛЕНИНГРАДСКОЙ ОБЛАСТИ</a:t>
            </a:r>
            <a:endParaRPr lang="ru-RU" altLang="ru-RU" sz="2000" dirty="0">
              <a:latin typeface="+mj-lt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000" dirty="0">
              <a:latin typeface="+mj-lt"/>
              <a:cs typeface="Tahoma" pitchFamily="34" charset="0"/>
            </a:endParaRPr>
          </a:p>
          <a:p>
            <a:pPr algn="ctr"/>
            <a:r>
              <a:rPr lang="ru-RU" sz="2800" dirty="0" smtClean="0">
                <a:solidFill>
                  <a:srgbClr val="077E9A"/>
                </a:solidFill>
                <a:latin typeface="Proxima Nova Rg" pitchFamily="50" charset="0"/>
                <a:ea typeface="Open Sans" pitchFamily="34" charset="0"/>
                <a:cs typeface="Open Sans" pitchFamily="34" charset="0"/>
              </a:rPr>
              <a:t> </a:t>
            </a:r>
            <a:endParaRPr lang="ru-RU" sz="2800" dirty="0">
              <a:solidFill>
                <a:srgbClr val="077E9A"/>
              </a:solidFill>
              <a:latin typeface="Proxima Nova Rg" pitchFamily="50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S:\Отдел маркетинга территорий\Обмен внутренний\ДИЗАЙН\обложки\готово\обложка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950"/>
            <a:ext cx="9144000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1700" y="1485675"/>
            <a:ext cx="5569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77E9A"/>
                </a:solidFill>
                <a:latin typeface="Arial Narrow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СПАСИБО ЗА ВНИМАНИЕ!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971" b="69054"/>
          <a:stretch/>
        </p:blipFill>
        <p:spPr bwMode="auto">
          <a:xfrm>
            <a:off x="685509" y="4837213"/>
            <a:ext cx="345078" cy="19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04" r="94541"/>
          <a:stretch/>
        </p:blipFill>
        <p:spPr bwMode="auto">
          <a:xfrm>
            <a:off x="7036679" y="4803998"/>
            <a:ext cx="365649" cy="241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766239" y="4779092"/>
            <a:ext cx="3692005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tarif.lenobl.ru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86640" y="4779092"/>
            <a:ext cx="152512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+7 (812) 539 41 90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52703" y="4779092"/>
            <a:ext cx="1711785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ll.rtk@lenreg.ru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639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"/>
          <p:cNvSpPr/>
          <p:nvPr/>
        </p:nvSpPr>
        <p:spPr>
          <a:xfrm>
            <a:off x="71500" y="57829"/>
            <a:ext cx="9072500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027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1500" y="65208"/>
            <a:ext cx="8784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1</a:t>
            </a:r>
            <a:r>
              <a:rPr lang="ru-RU" sz="1400" dirty="0" smtClean="0">
                <a:solidFill>
                  <a:schemeClr val="bg1"/>
                </a:solidFill>
              </a:rPr>
              <a:t>. ЛенРТК осуществляет государственное регулирование тарифов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0662" y="4890194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9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2</a:t>
            </a:fld>
            <a:endParaRPr lang="ru-RU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449" y="159482"/>
            <a:ext cx="82809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1989C0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/>
              <a:t>в сфере </a:t>
            </a:r>
            <a:r>
              <a:rPr lang="ru-RU" sz="1400" dirty="0" smtClean="0"/>
              <a:t>электроэнергетики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Blip>
                <a:blip r:embed="rId3"/>
              </a:buBlip>
            </a:pPr>
            <a:r>
              <a:rPr lang="ru-RU" sz="1400" dirty="0"/>
              <a:t>в сфере </a:t>
            </a:r>
            <a:r>
              <a:rPr lang="ru-RU" sz="1400" dirty="0" smtClean="0"/>
              <a:t>газоснабжения</a:t>
            </a:r>
            <a:r>
              <a:rPr lang="en-US" sz="1400" dirty="0" smtClean="0"/>
              <a:t>;</a:t>
            </a:r>
            <a:r>
              <a:rPr lang="ru-RU" sz="1400" dirty="0" smtClean="0"/>
              <a:t> </a:t>
            </a:r>
          </a:p>
          <a:p>
            <a:pPr marL="285750" indent="-285750">
              <a:buBlip>
                <a:blip r:embed="rId3"/>
              </a:buBlip>
            </a:pPr>
            <a:r>
              <a:rPr lang="ru-RU" sz="1400" dirty="0"/>
              <a:t>в сфере </a:t>
            </a:r>
            <a:r>
              <a:rPr lang="ru-RU" sz="1400" dirty="0" smtClean="0"/>
              <a:t>теплоснабжения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Blip>
                <a:blip r:embed="rId3"/>
              </a:buBlip>
            </a:pPr>
            <a:r>
              <a:rPr lang="ru-RU" sz="1400" dirty="0"/>
              <a:t>в сфере </a:t>
            </a:r>
            <a:r>
              <a:rPr lang="ru-RU" sz="1400" dirty="0" smtClean="0"/>
              <a:t>водоснабжения</a:t>
            </a:r>
            <a:r>
              <a:rPr lang="ru-RU" sz="1400" dirty="0"/>
              <a:t>, </a:t>
            </a:r>
            <a:r>
              <a:rPr lang="ru-RU" sz="1400" dirty="0" smtClean="0"/>
              <a:t>водоотведения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Blip>
                <a:blip r:embed="rId3"/>
              </a:buBlip>
            </a:pPr>
            <a:r>
              <a:rPr lang="ru-RU" sz="1400" dirty="0" smtClean="0"/>
              <a:t>в сфере обращения с </a:t>
            </a:r>
            <a:r>
              <a:rPr lang="ru-RU" sz="1400" dirty="0"/>
              <a:t>твердыми коммунальными </a:t>
            </a:r>
            <a:r>
              <a:rPr lang="ru-RU" sz="1400" dirty="0" smtClean="0"/>
              <a:t>отходами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Blip>
                <a:blip r:embed="rId3"/>
              </a:buBlip>
            </a:pPr>
            <a:r>
              <a:rPr lang="ru-RU" sz="1400" dirty="0" smtClean="0"/>
              <a:t>в </a:t>
            </a:r>
            <a:r>
              <a:rPr lang="ru-RU" sz="1400" dirty="0"/>
              <a:t>сфере технологического присоединения к сетям инженерной инфраструктуры (электрические и тепловые сети, газораспределительные сети, сети водоснабжения </a:t>
            </a:r>
            <a:br>
              <a:rPr lang="ru-RU" sz="1400" dirty="0"/>
            </a:br>
            <a:r>
              <a:rPr lang="ru-RU" sz="1400" dirty="0" smtClean="0"/>
              <a:t>и </a:t>
            </a:r>
            <a:r>
              <a:rPr lang="ru-RU" sz="1400" dirty="0"/>
              <a:t>водоотведения</a:t>
            </a:r>
            <a:r>
              <a:rPr lang="ru-RU" sz="1400" dirty="0" smtClean="0"/>
              <a:t>)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Blip>
                <a:blip r:embed="rId3"/>
              </a:buBlip>
            </a:pPr>
            <a:r>
              <a:rPr lang="ru-RU" sz="1400" dirty="0" smtClean="0"/>
              <a:t>в </a:t>
            </a:r>
            <a:r>
              <a:rPr lang="ru-RU" sz="1400" dirty="0"/>
              <a:t>сфере социально значимых товаров и </a:t>
            </a:r>
            <a:r>
              <a:rPr lang="ru-RU" sz="1400" dirty="0" smtClean="0"/>
              <a:t>услуг.</a:t>
            </a:r>
            <a:endParaRPr lang="ru-RU" sz="1400" b="1" dirty="0">
              <a:solidFill>
                <a:srgbClr val="1989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448" y="2637829"/>
            <a:ext cx="848702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ru-RU" sz="1200" dirty="0" smtClean="0"/>
          </a:p>
          <a:p>
            <a:pPr marL="285750" lvl="0" indent="-285750">
              <a:buBlip>
                <a:blip r:embed="rId3"/>
              </a:buBlip>
            </a:pPr>
            <a:r>
              <a:rPr lang="ru-RU" sz="1400" dirty="0" smtClean="0"/>
              <a:t>за </a:t>
            </a:r>
            <a:r>
              <a:rPr lang="ru-RU" sz="1400" dirty="0"/>
              <a:t>экономической обоснованностью расходов, учитываемых при регулировании </a:t>
            </a:r>
            <a:r>
              <a:rPr lang="ru-RU" sz="1400" dirty="0" smtClean="0"/>
              <a:t>цен (тарифов)</a:t>
            </a:r>
            <a:r>
              <a:rPr lang="en-US" sz="1400" dirty="0" smtClean="0"/>
              <a:t>;</a:t>
            </a:r>
          </a:p>
          <a:p>
            <a:pPr marL="285750" lvl="0" indent="-285750">
              <a:buBlip>
                <a:blip r:embed="rId3"/>
              </a:buBlip>
            </a:pPr>
            <a:r>
              <a:rPr lang="ru-RU" sz="1400" dirty="0" smtClean="0"/>
              <a:t>за </a:t>
            </a:r>
            <a:r>
              <a:rPr lang="ru-RU" sz="1400" dirty="0"/>
              <a:t>экономической обоснованностью фактического расходования средств при осуществлении регулируемых видов </a:t>
            </a:r>
            <a:r>
              <a:rPr lang="ru-RU" sz="1400" dirty="0" smtClean="0"/>
              <a:t>деятельности</a:t>
            </a:r>
            <a:r>
              <a:rPr lang="en-US" sz="1400" dirty="0" smtClean="0"/>
              <a:t>;</a:t>
            </a:r>
            <a:endParaRPr lang="ru-RU" sz="1400" dirty="0"/>
          </a:p>
          <a:p>
            <a:pPr marL="285750" lvl="0" indent="-285750">
              <a:buBlip>
                <a:blip r:embed="rId3"/>
              </a:buBlip>
            </a:pPr>
            <a:r>
              <a:rPr lang="ru-RU" sz="1400" dirty="0"/>
              <a:t>за использованием инвестиционных ресурсов, учтенных при регулировании цен (тарифов</a:t>
            </a:r>
            <a:r>
              <a:rPr lang="ru-RU" sz="1400" dirty="0" smtClean="0"/>
              <a:t>)</a:t>
            </a:r>
            <a:r>
              <a:rPr lang="en-US" sz="1400" dirty="0" smtClean="0"/>
              <a:t>;</a:t>
            </a:r>
            <a:endParaRPr lang="ru-RU" sz="1400" dirty="0"/>
          </a:p>
          <a:p>
            <a:pPr marL="285750" lvl="0" indent="-285750">
              <a:buBlip>
                <a:blip r:embed="rId3"/>
              </a:buBlip>
            </a:pPr>
            <a:r>
              <a:rPr lang="ru-RU" sz="1400" dirty="0"/>
              <a:t>за применением регулируемых цен, </a:t>
            </a:r>
            <a:r>
              <a:rPr lang="ru-RU" sz="1400" dirty="0" smtClean="0"/>
              <a:t>тарифов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285750" indent="-285750">
              <a:buBlip>
                <a:blip r:embed="rId3"/>
              </a:buBlip>
            </a:pPr>
            <a:r>
              <a:rPr lang="ru-RU" sz="1400" dirty="0"/>
              <a:t>за соблюдением стандартов раскрытия </a:t>
            </a:r>
            <a:r>
              <a:rPr lang="ru-RU" sz="1400" dirty="0" smtClean="0"/>
              <a:t>информации</a:t>
            </a:r>
            <a:r>
              <a:rPr lang="en-US" sz="1400" dirty="0" smtClean="0"/>
              <a:t>;</a:t>
            </a:r>
            <a:endParaRPr lang="ru-RU" sz="1400" dirty="0"/>
          </a:p>
          <a:p>
            <a:pPr marL="285750" indent="-285750">
              <a:buBlip>
                <a:blip r:embed="rId3"/>
              </a:buBlip>
            </a:pPr>
            <a:r>
              <a:rPr lang="ru-RU" sz="1400" dirty="0"/>
              <a:t>за соответствием роста платы граждан за коммунальные </a:t>
            </a:r>
            <a:r>
              <a:rPr lang="ru-RU" sz="1400" dirty="0" smtClean="0"/>
              <a:t>услуги</a:t>
            </a:r>
            <a:r>
              <a:rPr lang="en-US" sz="1400" dirty="0" smtClean="0"/>
              <a:t>.</a:t>
            </a:r>
          </a:p>
          <a:p>
            <a:pPr lvl="0">
              <a:spcAft>
                <a:spcPts val="1200"/>
              </a:spcAft>
            </a:pPr>
            <a:endParaRPr lang="en-US" sz="1400" dirty="0"/>
          </a:p>
          <a:p>
            <a:pPr lvl="0">
              <a:spcAft>
                <a:spcPts val="1200"/>
              </a:spcAft>
            </a:pPr>
            <a:endParaRPr lang="en-US" sz="1400" dirty="0" smtClean="0"/>
          </a:p>
          <a:p>
            <a:pPr lvl="0">
              <a:spcAft>
                <a:spcPts val="1200"/>
              </a:spcAft>
            </a:pPr>
            <a:endParaRPr lang="en-US" sz="1400" dirty="0"/>
          </a:p>
          <a:p>
            <a:pPr lvl="0">
              <a:spcAft>
                <a:spcPts val="1200"/>
              </a:spcAft>
            </a:pPr>
            <a:endParaRPr lang="ru-RU" sz="1400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65944" y="2467806"/>
            <a:ext cx="9072500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027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Является органом государственного регионального контроля (надзора) и осуществляет контроль: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8494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0662" y="4890194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9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3</a:t>
            </a:fld>
            <a:endParaRPr lang="ru-RU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4261486333"/>
              </p:ext>
            </p:extLst>
          </p:nvPr>
        </p:nvGraphicFramePr>
        <p:xfrm>
          <a:off x="467544" y="1455626"/>
          <a:ext cx="3744416" cy="306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85024951"/>
              </p:ext>
            </p:extLst>
          </p:nvPr>
        </p:nvGraphicFramePr>
        <p:xfrm>
          <a:off x="3959932" y="1500922"/>
          <a:ext cx="4932548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9932" y="1131590"/>
            <a:ext cx="4716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Количество </a:t>
            </a:r>
            <a:r>
              <a:rPr lang="ru-RU" sz="1200" dirty="0"/>
              <a:t>установленных тарифов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500" y="1131590"/>
            <a:ext cx="4716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Количество регулируемых организаций </a:t>
            </a:r>
            <a:endParaRPr lang="ru-RU" sz="1200" dirty="0"/>
          </a:p>
        </p:txBody>
      </p:sp>
      <p:sp>
        <p:nvSpPr>
          <p:cNvPr id="9" name="Прямоугольник 17"/>
          <p:cNvSpPr/>
          <p:nvPr/>
        </p:nvSpPr>
        <p:spPr>
          <a:xfrm>
            <a:off x="71500" y="57829"/>
            <a:ext cx="9072500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027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501" y="5359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2. Регулирование организаций в сферах теплоснабжения, горячего и холодного </a:t>
            </a:r>
            <a:r>
              <a:rPr lang="ru-RU" sz="1400" dirty="0" smtClean="0">
                <a:solidFill>
                  <a:schemeClr val="bg1"/>
                </a:solidFill>
              </a:rPr>
              <a:t>водоснабжения, водоотведения и социально значимых товаров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6732" y="4407954"/>
            <a:ext cx="4716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* Организации, оказывающие услуги по перевозке </a:t>
            </a:r>
            <a:r>
              <a:rPr lang="ru-RU" sz="800" dirty="0"/>
              <a:t>пассажиров и багажа автомобильным </a:t>
            </a:r>
            <a:r>
              <a:rPr lang="ru-RU" sz="800" dirty="0" smtClean="0"/>
              <a:t>транспортом</a:t>
            </a:r>
          </a:p>
          <a:p>
            <a:r>
              <a:rPr lang="ru-RU" sz="800" dirty="0"/>
              <a:t>** </a:t>
            </a:r>
            <a:r>
              <a:rPr lang="ru-RU" sz="800" dirty="0" smtClean="0"/>
              <a:t>Организации, </a:t>
            </a:r>
            <a:r>
              <a:rPr lang="ru-RU" sz="800" dirty="0"/>
              <a:t>оказывающие услуги </a:t>
            </a:r>
            <a:r>
              <a:rPr lang="ru-RU" sz="800" dirty="0" smtClean="0"/>
              <a:t>на подъездных ж/д путях необщего пользования</a:t>
            </a:r>
          </a:p>
          <a:p>
            <a:r>
              <a:rPr lang="ru-RU" sz="800" dirty="0"/>
              <a:t>*** </a:t>
            </a:r>
            <a:r>
              <a:rPr lang="ru-RU" sz="800" dirty="0" smtClean="0"/>
              <a:t>Организации, </a:t>
            </a:r>
            <a:r>
              <a:rPr lang="ru-RU" sz="800" dirty="0"/>
              <a:t>оказывающие услуги </a:t>
            </a:r>
            <a:r>
              <a:rPr lang="ru-RU" sz="800" dirty="0" smtClean="0"/>
              <a:t>в сфере социально значимых товаров</a:t>
            </a:r>
            <a:endParaRPr lang="ru-RU" sz="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92180" y="1347614"/>
            <a:ext cx="0" cy="28443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556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7"/>
          <p:cNvSpPr/>
          <p:nvPr/>
        </p:nvSpPr>
        <p:spPr>
          <a:xfrm>
            <a:off x="203396" y="26319"/>
            <a:ext cx="8833100" cy="205171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  <a:gd name="connsiteX0" fmla="*/ 0 w 3089172"/>
              <a:gd name="connsiteY0" fmla="*/ 0 h 360040"/>
              <a:gd name="connsiteX1" fmla="*/ 2919727 w 3089172"/>
              <a:gd name="connsiteY1" fmla="*/ 0 h 360040"/>
              <a:gd name="connsiteX2" fmla="*/ 3089172 w 3089172"/>
              <a:gd name="connsiteY2" fmla="*/ 360040 h 360040"/>
              <a:gd name="connsiteX3" fmla="*/ 0 w 3089172"/>
              <a:gd name="connsiteY3" fmla="*/ 360040 h 360040"/>
              <a:gd name="connsiteX4" fmla="*/ 0 w 3089172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9172" h="360040">
                <a:moveTo>
                  <a:pt x="0" y="0"/>
                </a:moveTo>
                <a:lnTo>
                  <a:pt x="2919727" y="0"/>
                </a:lnTo>
                <a:lnTo>
                  <a:pt x="3089172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88B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21E6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115" y="-24985"/>
            <a:ext cx="87575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3</a:t>
            </a:r>
            <a:r>
              <a:rPr lang="ru-RU" sz="1400" dirty="0" smtClean="0"/>
              <a:t>. Тарифные </a:t>
            </a:r>
            <a:r>
              <a:rPr lang="ru-RU" sz="1400" dirty="0"/>
              <a:t>решения </a:t>
            </a:r>
            <a:r>
              <a:rPr lang="ru-RU" sz="1400" dirty="0" smtClean="0"/>
              <a:t>по итогам 2022 года</a:t>
            </a:r>
            <a:endParaRPr lang="ru-RU" sz="1400" dirty="0"/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814" y="4869656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9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4</a:t>
            </a:fld>
            <a:endParaRPr lang="ru-RU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98309"/>
              </p:ext>
            </p:extLst>
          </p:nvPr>
        </p:nvGraphicFramePr>
        <p:xfrm>
          <a:off x="212114" y="233367"/>
          <a:ext cx="8824382" cy="4852901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1495635"/>
                <a:gridCol w="1969447"/>
                <a:gridCol w="1773133"/>
                <a:gridCol w="2345431"/>
                <a:gridCol w="1240736"/>
              </a:tblGrid>
              <a:tr h="120600">
                <a:tc gridSpan="5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+mj-lt"/>
                        </a:rPr>
                        <a:t>Электроэнергия для населения</a:t>
                      </a:r>
                      <a:endParaRPr lang="ru-RU" sz="800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2022 год </a:t>
                      </a:r>
                      <a:r>
                        <a:rPr kumimoji="0" lang="ru-RU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(с 01.07.22)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2023 год </a:t>
                      </a:r>
                      <a:r>
                        <a:rPr kumimoji="0" lang="ru-RU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(с 01.12.2022 – 31.12.2023)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  <a:sym typeface="Symbol"/>
                        </a:rPr>
                        <a:t>,</a:t>
                      </a:r>
                      <a:r>
                        <a:rPr kumimoji="0" lang="en-US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% 2023 /2022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69804"/>
                      </a:srgbClr>
                    </a:solidFill>
                  </a:tcPr>
                </a:tc>
              </a:tr>
              <a:tr h="1204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Население (одноставочный тариф)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+mj-lt"/>
                          <a:cs typeface="Arial" panose="020B0604020202020204" pitchFamily="34" charset="0"/>
                        </a:rPr>
                        <a:t>5,38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Arial" panose="020B0604020202020204" pitchFamily="34" charset="0"/>
                        </a:rPr>
                        <a:t>8,9</a:t>
                      </a:r>
                      <a:endParaRPr lang="ru-RU" sz="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Городское с электроплитами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+mj-lt"/>
                          <a:cs typeface="Arial" panose="020B0604020202020204" pitchFamily="34" charset="0"/>
                        </a:rPr>
                        <a:t>4,04</a:t>
                      </a:r>
                      <a:endParaRPr lang="ru-RU" sz="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Arial" panose="020B0604020202020204" pitchFamily="34" charset="0"/>
                        </a:rPr>
                        <a:t>10,1</a:t>
                      </a:r>
                      <a:endParaRPr lang="ru-RU" sz="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1202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Сельское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+mj-lt"/>
                          <a:cs typeface="Arial" panose="020B0604020202020204" pitchFamily="34" charset="0"/>
                        </a:rPr>
                        <a:t>3,94</a:t>
                      </a:r>
                      <a:endParaRPr lang="ru-RU" sz="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Arial" panose="020B0604020202020204" pitchFamily="34" charset="0"/>
                        </a:rPr>
                        <a:t>9,1</a:t>
                      </a:r>
                      <a:endParaRPr lang="ru-RU" sz="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Садоводы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+mj-lt"/>
                          <a:cs typeface="Arial" panose="020B0604020202020204" pitchFamily="34" charset="0"/>
                        </a:rPr>
                        <a:t>5,38</a:t>
                      </a:r>
                      <a:endParaRPr lang="ru-RU" sz="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Arial" panose="020B0604020202020204" pitchFamily="34" charset="0"/>
                        </a:rPr>
                        <a:t>8,9</a:t>
                      </a:r>
                      <a:endParaRPr lang="ru-RU" sz="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12001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Тепловая энергия и ГВС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5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Отопление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(руб.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/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Гкал)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ЭОТ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2 602,78  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2 764,79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6,2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Население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2 254,82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2 435,66 </a:t>
                      </a:r>
                      <a:endParaRPr lang="ru-RU" sz="8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r>
                        <a:rPr lang="en-US" sz="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,02</a:t>
                      </a:r>
                      <a:endParaRPr lang="ru-RU" sz="8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1452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ГВС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(руб.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/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</a:t>
                      </a:r>
                      <a:r>
                        <a:rPr kumimoji="0" lang="ru-RU" sz="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ЭОТ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218,15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239,57 (для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центр. системы)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9,8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Население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141,79</a:t>
                      </a:r>
                      <a:endParaRPr lang="ru-RU" sz="8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154,44 (для</a:t>
                      </a:r>
                      <a:r>
                        <a:rPr lang="ru-RU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центр. системы)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8,9</a:t>
                      </a:r>
                      <a:r>
                        <a:rPr lang="en-US" sz="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8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ХВС, ВО, ТКО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7485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280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ХВС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(руб.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м</a:t>
                      </a:r>
                      <a:r>
                        <a:rPr kumimoji="0" lang="ru-RU" sz="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ЭОТ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47,67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52,39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9,9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Население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44,17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48,72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10,3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Водоотведение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(руб.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м</a:t>
                      </a:r>
                      <a:r>
                        <a:rPr kumimoji="0" lang="ru-RU" sz="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ЭОТ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47,32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51,32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8,45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Население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43,07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47,66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10,6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ТКО (руб./тонну)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Единый тариф на услугу рег. оператора по обращению с ТКО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5 267,19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5 741,24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ГАЗОСНАБЖЕНИЕ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2022 год </a:t>
                      </a:r>
                      <a:endParaRPr kumimoji="0" lang="ru-RU" sz="8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2023 год</a:t>
                      </a:r>
                      <a:endParaRPr kumimoji="0" lang="ru-RU" sz="8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sym typeface="Symbol"/>
                        </a:rPr>
                        <a:t>,</a:t>
                      </a:r>
                      <a:r>
                        <a:rPr kumimoji="0" lang="en-U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% 23 /22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  <a:tr h="25853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Природный газ для бытовых нужд (руб.</a:t>
                      </a: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/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м</a:t>
                      </a:r>
                      <a:r>
                        <a:rPr kumimoji="0" lang="ru-RU" sz="8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3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)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ahoma" pitchFamily="34" charset="0"/>
                        </a:rPr>
                        <a:t>(средний тариф)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4406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/>
                        <a:t>7,03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/>
                        <a:t>7,62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8,5%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BC24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991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0662" y="4890194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9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5</a:t>
            </a:fld>
            <a:endParaRPr lang="ru-RU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47255037"/>
              </p:ext>
            </p:extLst>
          </p:nvPr>
        </p:nvGraphicFramePr>
        <p:xfrm>
          <a:off x="323529" y="283259"/>
          <a:ext cx="8526788" cy="3649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Google Shape;184;p11"/>
          <p:cNvSpPr txBox="1">
            <a:spLocks/>
          </p:cNvSpPr>
          <p:nvPr/>
        </p:nvSpPr>
        <p:spPr>
          <a:xfrm>
            <a:off x="431540" y="555526"/>
            <a:ext cx="8519014" cy="39604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4800"/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 algn="l"/>
            <a:r>
              <a:rPr lang="ru-RU" sz="1400" dirty="0" smtClean="0"/>
              <a:t>Одноставочный тариф на передачу электрической энергии (динамика), </a:t>
            </a:r>
            <a:r>
              <a:rPr lang="ru-RU" sz="1400" dirty="0"/>
              <a:t>руб./</a:t>
            </a:r>
            <a:r>
              <a:rPr lang="ru-RU" sz="1400" dirty="0" smtClean="0"/>
              <a:t>кВт ч</a:t>
            </a:r>
          </a:p>
          <a:p>
            <a:pPr algn="l"/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8" name="Google Shape;184;p11"/>
          <p:cNvSpPr txBox="1">
            <a:spLocks/>
          </p:cNvSpPr>
          <p:nvPr/>
        </p:nvSpPr>
        <p:spPr>
          <a:xfrm>
            <a:off x="1115616" y="2547548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-</a:t>
            </a:r>
            <a:r>
              <a:rPr lang="ru-RU" sz="1000" b="1" dirty="0" smtClean="0"/>
              <a:t>10%</a:t>
            </a:r>
            <a:endParaRPr lang="ru-RU" sz="1000" b="1" dirty="0"/>
          </a:p>
        </p:txBody>
      </p:sp>
      <p:sp>
        <p:nvSpPr>
          <p:cNvPr id="19" name="Google Shape;184;p11"/>
          <p:cNvSpPr txBox="1">
            <a:spLocks/>
          </p:cNvSpPr>
          <p:nvPr/>
        </p:nvSpPr>
        <p:spPr>
          <a:xfrm>
            <a:off x="1439652" y="2638182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-10%</a:t>
            </a:r>
            <a:endParaRPr lang="ru-RU" sz="1000" b="1" dirty="0"/>
          </a:p>
        </p:txBody>
      </p:sp>
      <p:sp>
        <p:nvSpPr>
          <p:cNvPr id="21" name="Google Shape;184;p11"/>
          <p:cNvSpPr txBox="1">
            <a:spLocks/>
          </p:cNvSpPr>
          <p:nvPr/>
        </p:nvSpPr>
        <p:spPr>
          <a:xfrm>
            <a:off x="2966476" y="2488043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1" dirty="0" smtClean="0"/>
              <a:t> </a:t>
            </a:r>
            <a:r>
              <a:rPr lang="ru-RU" sz="1000" b="1" dirty="0" smtClean="0"/>
              <a:t>+5,5%</a:t>
            </a:r>
            <a:endParaRPr lang="ru-RU" sz="1000" b="1" dirty="0"/>
          </a:p>
        </p:txBody>
      </p:sp>
      <p:sp>
        <p:nvSpPr>
          <p:cNvPr id="22" name="Google Shape;184;p11"/>
          <p:cNvSpPr txBox="1">
            <a:spLocks/>
          </p:cNvSpPr>
          <p:nvPr/>
        </p:nvSpPr>
        <p:spPr>
          <a:xfrm>
            <a:off x="3369726" y="2638182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-4%</a:t>
            </a:r>
            <a:endParaRPr lang="ru-RU" sz="1000" b="1" dirty="0"/>
          </a:p>
        </p:txBody>
      </p:sp>
      <p:sp>
        <p:nvSpPr>
          <p:cNvPr id="23" name="Google Shape;184;p11"/>
          <p:cNvSpPr txBox="1">
            <a:spLocks/>
          </p:cNvSpPr>
          <p:nvPr/>
        </p:nvSpPr>
        <p:spPr>
          <a:xfrm>
            <a:off x="4752020" y="2409131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 </a:t>
            </a:r>
            <a:r>
              <a:rPr lang="ru-RU" sz="1000" b="1" dirty="0" smtClean="0"/>
              <a:t>+15,5%</a:t>
            </a:r>
            <a:endParaRPr lang="ru-RU" sz="1000" b="1" dirty="0"/>
          </a:p>
        </p:txBody>
      </p:sp>
      <p:sp>
        <p:nvSpPr>
          <p:cNvPr id="24" name="Google Shape;184;p11"/>
          <p:cNvSpPr txBox="1">
            <a:spLocks/>
          </p:cNvSpPr>
          <p:nvPr/>
        </p:nvSpPr>
        <p:spPr>
          <a:xfrm>
            <a:off x="5184072" y="2258994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/>
              <a:t>  +3%</a:t>
            </a:r>
            <a:endParaRPr lang="ru-RU" sz="1000" b="1" dirty="0"/>
          </a:p>
        </p:txBody>
      </p:sp>
      <p:sp>
        <p:nvSpPr>
          <p:cNvPr id="25" name="Google Shape;184;p11"/>
          <p:cNvSpPr txBox="1">
            <a:spLocks/>
          </p:cNvSpPr>
          <p:nvPr/>
        </p:nvSpPr>
        <p:spPr>
          <a:xfrm>
            <a:off x="6624228" y="1625805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>
                <a:solidFill>
                  <a:srgbClr val="FF0000"/>
                </a:solidFill>
              </a:rPr>
              <a:t>  </a:t>
            </a:r>
            <a:r>
              <a:rPr lang="ru-RU" sz="1000" b="1" dirty="0" smtClean="0"/>
              <a:t>+13,3%</a:t>
            </a:r>
            <a:endParaRPr lang="ru-RU" sz="1000" b="1" dirty="0"/>
          </a:p>
        </p:txBody>
      </p:sp>
      <p:sp>
        <p:nvSpPr>
          <p:cNvPr id="26" name="Google Shape;184;p11"/>
          <p:cNvSpPr txBox="1">
            <a:spLocks/>
          </p:cNvSpPr>
          <p:nvPr/>
        </p:nvSpPr>
        <p:spPr>
          <a:xfrm>
            <a:off x="6948264" y="1527634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/>
              <a:t>    +4%</a:t>
            </a:r>
            <a:endParaRPr lang="ru-RU" sz="1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63375" y="3785914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Предельный (максимальный) уровень тарифа, установленный ФАС России </a:t>
            </a:r>
          </a:p>
          <a:p>
            <a:r>
              <a:rPr lang="ru-RU" sz="1600" dirty="0" smtClean="0"/>
              <a:t>для Ленинградской области на 2022 год (по уровням напряжения) (руб./кВт ч):</a:t>
            </a:r>
          </a:p>
          <a:p>
            <a:r>
              <a:rPr lang="ru-RU" sz="1600" dirty="0" smtClean="0"/>
              <a:t>ВН – 1,</a:t>
            </a:r>
            <a:r>
              <a:rPr lang="en-US" sz="1600" dirty="0" smtClean="0"/>
              <a:t>61</a:t>
            </a:r>
            <a:r>
              <a:rPr lang="ru-RU" sz="1600" dirty="0" smtClean="0"/>
              <a:t>; СН1 – </a:t>
            </a:r>
            <a:r>
              <a:rPr lang="en-US" sz="1600" dirty="0" smtClean="0"/>
              <a:t>3,32</a:t>
            </a:r>
            <a:r>
              <a:rPr lang="ru-RU" sz="1600" dirty="0" smtClean="0"/>
              <a:t>; СН2 – </a:t>
            </a:r>
            <a:r>
              <a:rPr lang="en-US" sz="1600" dirty="0" smtClean="0"/>
              <a:t>4,05</a:t>
            </a:r>
            <a:r>
              <a:rPr lang="ru-RU" sz="1600" dirty="0" smtClean="0"/>
              <a:t>; НН – </a:t>
            </a:r>
            <a:r>
              <a:rPr lang="en-US" sz="1600" dirty="0" smtClean="0"/>
              <a:t>6,60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На 2023 год рост тарифов в рамках предельного уровня 15%, принятого ФАС России </a:t>
            </a:r>
            <a:br>
              <a:rPr lang="ru-RU" sz="1600" dirty="0" smtClean="0"/>
            </a:br>
            <a:r>
              <a:rPr lang="ru-RU" sz="1600" dirty="0" smtClean="0"/>
              <a:t>по предложению Ленинградской области.</a:t>
            </a:r>
            <a:endParaRPr lang="ru-RU" sz="1600" dirty="0"/>
          </a:p>
        </p:txBody>
      </p:sp>
      <p:sp>
        <p:nvSpPr>
          <p:cNvPr id="16" name="Google Shape;184;p11"/>
          <p:cNvSpPr txBox="1">
            <a:spLocks/>
          </p:cNvSpPr>
          <p:nvPr/>
        </p:nvSpPr>
        <p:spPr>
          <a:xfrm>
            <a:off x="1727684" y="2571750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+3,8%</a:t>
            </a:r>
            <a:endParaRPr lang="ru-RU" sz="1000" b="1" dirty="0"/>
          </a:p>
        </p:txBody>
      </p:sp>
      <p:sp>
        <p:nvSpPr>
          <p:cNvPr id="20" name="Google Shape;184;p11"/>
          <p:cNvSpPr txBox="1">
            <a:spLocks/>
          </p:cNvSpPr>
          <p:nvPr/>
        </p:nvSpPr>
        <p:spPr>
          <a:xfrm>
            <a:off x="3635896" y="2476428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 </a:t>
            </a:r>
            <a:r>
              <a:rPr lang="ru-RU" sz="1000" b="1" dirty="0" smtClean="0"/>
              <a:t>+</a:t>
            </a:r>
            <a:r>
              <a:rPr lang="ru-RU" sz="1000" b="1" dirty="0"/>
              <a:t>7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27" name="Google Shape;184;p11"/>
          <p:cNvSpPr txBox="1">
            <a:spLocks/>
          </p:cNvSpPr>
          <p:nvPr/>
        </p:nvSpPr>
        <p:spPr>
          <a:xfrm>
            <a:off x="5436096" y="2087436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  </a:t>
            </a:r>
            <a:r>
              <a:rPr lang="ru-RU" sz="1000" b="1" dirty="0" smtClean="0"/>
              <a:t>+</a:t>
            </a:r>
            <a:r>
              <a:rPr lang="ru-RU" sz="1000" b="1" dirty="0"/>
              <a:t>7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28" name="Google Shape;184;p11"/>
          <p:cNvSpPr txBox="1">
            <a:spLocks/>
          </p:cNvSpPr>
          <p:nvPr/>
        </p:nvSpPr>
        <p:spPr>
          <a:xfrm>
            <a:off x="7236296" y="1396362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/>
              <a:t>    +3,6%</a:t>
            </a:r>
            <a:endParaRPr lang="ru-RU" sz="1000" b="1" dirty="0"/>
          </a:p>
        </p:txBody>
      </p:sp>
      <p:sp>
        <p:nvSpPr>
          <p:cNvPr id="29" name="Google Shape;184;p11"/>
          <p:cNvSpPr txBox="1">
            <a:spLocks/>
          </p:cNvSpPr>
          <p:nvPr/>
        </p:nvSpPr>
        <p:spPr>
          <a:xfrm>
            <a:off x="2089448" y="2413605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+11,9%</a:t>
            </a:r>
            <a:endParaRPr lang="ru-RU" sz="1000" b="1" dirty="0"/>
          </a:p>
        </p:txBody>
      </p:sp>
      <p:sp>
        <p:nvSpPr>
          <p:cNvPr id="30" name="Google Shape;184;p11"/>
          <p:cNvSpPr txBox="1">
            <a:spLocks/>
          </p:cNvSpPr>
          <p:nvPr/>
        </p:nvSpPr>
        <p:spPr>
          <a:xfrm>
            <a:off x="3959932" y="2258993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+14,9%</a:t>
            </a:r>
            <a:endParaRPr lang="ru-RU" sz="1000" b="1" dirty="0"/>
          </a:p>
        </p:txBody>
      </p:sp>
      <p:sp>
        <p:nvSpPr>
          <p:cNvPr id="31" name="Google Shape;184;p11"/>
          <p:cNvSpPr txBox="1">
            <a:spLocks/>
          </p:cNvSpPr>
          <p:nvPr/>
        </p:nvSpPr>
        <p:spPr>
          <a:xfrm>
            <a:off x="5796136" y="1862859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+14,8%</a:t>
            </a:r>
            <a:endParaRPr lang="ru-RU" sz="1000" b="1" dirty="0"/>
          </a:p>
        </p:txBody>
      </p:sp>
      <p:sp>
        <p:nvSpPr>
          <p:cNvPr id="32" name="Google Shape;184;p11"/>
          <p:cNvSpPr txBox="1">
            <a:spLocks/>
          </p:cNvSpPr>
          <p:nvPr/>
        </p:nvSpPr>
        <p:spPr>
          <a:xfrm>
            <a:off x="7668348" y="1166021"/>
            <a:ext cx="864105" cy="4491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300" b="1" dirty="0" smtClean="0"/>
              <a:t> </a:t>
            </a:r>
            <a:r>
              <a:rPr lang="ru-RU" sz="1000" b="1" dirty="0" smtClean="0"/>
              <a:t>+10,5%</a:t>
            </a:r>
            <a:endParaRPr lang="ru-RU" sz="1000" b="1" dirty="0"/>
          </a:p>
        </p:txBody>
      </p:sp>
      <p:sp>
        <p:nvSpPr>
          <p:cNvPr id="35" name="Прямоугольник 17"/>
          <p:cNvSpPr/>
          <p:nvPr/>
        </p:nvSpPr>
        <p:spPr>
          <a:xfrm>
            <a:off x="71500" y="57829"/>
            <a:ext cx="5112572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027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4786" y="107684"/>
            <a:ext cx="68634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4. ЭЛЕКТРОЭНЕРГЕТИКА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7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7"/>
          <p:cNvSpPr/>
          <p:nvPr/>
        </p:nvSpPr>
        <p:spPr>
          <a:xfrm>
            <a:off x="71500" y="57829"/>
            <a:ext cx="9072500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0958" y="132636"/>
            <a:ext cx="8613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5</a:t>
            </a:r>
            <a:r>
              <a:rPr lang="ru-RU" sz="1400" dirty="0" smtClean="0">
                <a:solidFill>
                  <a:schemeClr val="bg1"/>
                </a:solidFill>
              </a:rPr>
              <a:t>. Тарифные </a:t>
            </a:r>
            <a:r>
              <a:rPr lang="ru-RU" sz="1400" dirty="0">
                <a:solidFill>
                  <a:schemeClr val="bg1"/>
                </a:solidFill>
              </a:rPr>
              <a:t>решения. </a:t>
            </a:r>
            <a:r>
              <a:rPr lang="ru-RU" sz="1400" dirty="0" smtClean="0">
                <a:solidFill>
                  <a:schemeClr val="bg1"/>
                </a:solidFill>
              </a:rPr>
              <a:t>Ж/д и автомобильные перевозки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0662" y="4890194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8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6</a:t>
            </a:fld>
            <a:endParaRPr lang="ru-RU" sz="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19777"/>
              </p:ext>
            </p:extLst>
          </p:nvPr>
        </p:nvGraphicFramePr>
        <p:xfrm>
          <a:off x="337258" y="948114"/>
          <a:ext cx="8207011" cy="1245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957"/>
                <a:gridCol w="3264914"/>
                <a:gridCol w="937726"/>
                <a:gridCol w="1266480"/>
                <a:gridCol w="1249944"/>
                <a:gridCol w="922990"/>
              </a:tblGrid>
              <a:tr h="198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№</a:t>
                      </a:r>
                      <a:b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п/п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Наименование категории поездов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Единица измерения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Предельные тарифы за проезд 1 километра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год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год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Рост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12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"Стандарт"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1 км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 Narrow" panose="020B0606020202030204" pitchFamily="34" charset="0"/>
                        </a:rPr>
                        <a:t>2,78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 Narrow" panose="020B0606020202030204" pitchFamily="34" charset="0"/>
                        </a:rPr>
                        <a:t>2,94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5,8%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"Комфорт"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1 км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 Narrow" panose="020B0606020202030204" pitchFamily="34" charset="0"/>
                        </a:rPr>
                        <a:t>2,90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 Narrow" panose="020B0606020202030204" pitchFamily="34" charset="0"/>
                        </a:rPr>
                        <a:t>3,07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5,9%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"Ласточка"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1 км</a:t>
                      </a:r>
                      <a:endParaRPr lang="ru-RU" sz="1200" b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 Narrow" panose="020B0606020202030204" pitchFamily="34" charset="0"/>
                        </a:rPr>
                        <a:t>3,16</a:t>
                      </a:r>
                      <a:endParaRPr lang="ru-RU" sz="12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 Narrow" panose="020B0606020202030204" pitchFamily="34" charset="0"/>
                        </a:rPr>
                        <a:t>3,35</a:t>
                      </a:r>
                      <a:endParaRPr lang="ru-RU" sz="12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6,0%</a:t>
                      </a:r>
                      <a:endParaRPr lang="ru-RU" sz="12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31069"/>
              </p:ext>
            </p:extLst>
          </p:nvPr>
        </p:nvGraphicFramePr>
        <p:xfrm>
          <a:off x="337643" y="2643758"/>
          <a:ext cx="8208142" cy="2257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849"/>
                <a:gridCol w="3300350"/>
                <a:gridCol w="980618"/>
                <a:gridCol w="1248028"/>
                <a:gridCol w="1266835"/>
                <a:gridCol w="935462"/>
              </a:tblGrid>
              <a:tr h="2650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№</a:t>
                      </a:r>
                      <a:b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п/п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Наименование маршрутов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Единица измерения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Предельные тарифы 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год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202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год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Рост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7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Участки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в пределах границ Санкт-Петербурга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поездку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43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45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4,7%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Участки 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в пределах границ городского поселения Ленинградской области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поездку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32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34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6,3%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Смежные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межрегиональные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и</a:t>
                      </a: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 межмуниципальные 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1 км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2,15 до 4,29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от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2,28 до 4,55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6%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Муниципальные: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4.1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- в</a:t>
                      </a: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 городской черте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поездку</a:t>
                      </a:r>
                      <a:endParaRPr lang="ru-RU" sz="1200" dirty="0" smtClean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от 26</a:t>
                      </a: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 до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37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от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29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до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39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6%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4.2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- пригородные</a:t>
                      </a: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 маршруты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руб. за 1 км</a:t>
                      </a:r>
                      <a:endParaRPr lang="ru-RU" sz="1200" dirty="0" smtClean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от 2,60</a:t>
                      </a: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 до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4,74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Arial Narrow" panose="020B0606020202030204" pitchFamily="34" charset="0"/>
                        </a:rPr>
                        <a:t>от 2,75</a:t>
                      </a:r>
                      <a:r>
                        <a:rPr lang="ru-RU" sz="1200" baseline="0" smtClean="0">
                          <a:latin typeface="Arial Narrow" panose="020B0606020202030204" pitchFamily="34" charset="0"/>
                        </a:rPr>
                        <a:t> до </a:t>
                      </a:r>
                      <a:r>
                        <a:rPr lang="ru-RU" sz="1200" smtClean="0">
                          <a:latin typeface="Arial Narrow" panose="020B0606020202030204" pitchFamily="34" charset="0"/>
                        </a:rPr>
                        <a:t>4,82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6%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38263" marR="3826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139702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Arial Narrow" pitchFamily="34" charset="0"/>
              </a:rPr>
              <a:t>Предельные тарифы на </a:t>
            </a:r>
            <a:r>
              <a:rPr lang="ru-RU" sz="1400" i="1" dirty="0" smtClean="0">
                <a:latin typeface="Arial Narrow" pitchFamily="34" charset="0"/>
              </a:rPr>
              <a:t>перевозку </a:t>
            </a:r>
            <a:r>
              <a:rPr lang="ru-RU" sz="1400" i="1" dirty="0">
                <a:latin typeface="Arial Narrow" pitchFamily="34" charset="0"/>
              </a:rPr>
              <a:t>пассажиров </a:t>
            </a:r>
            <a:r>
              <a:rPr lang="ru-RU" sz="1400" b="1" i="1" dirty="0">
                <a:latin typeface="Arial Narrow" pitchFamily="34" charset="0"/>
              </a:rPr>
              <a:t>автомобильным транспортом </a:t>
            </a:r>
            <a:r>
              <a:rPr lang="ru-RU" sz="1400" i="1" dirty="0">
                <a:latin typeface="Arial Narrow" pitchFamily="34" charset="0"/>
              </a:rPr>
              <a:t>по </a:t>
            </a:r>
            <a:r>
              <a:rPr lang="ru-RU" sz="1400" i="1" dirty="0" smtClean="0">
                <a:latin typeface="Arial Narrow" pitchFamily="34" charset="0"/>
              </a:rPr>
              <a:t>муниципальным, межмуниципальным </a:t>
            </a:r>
            <a:br>
              <a:rPr lang="ru-RU" sz="1400" i="1" dirty="0" smtClean="0">
                <a:latin typeface="Arial Narrow" pitchFamily="34" charset="0"/>
              </a:rPr>
            </a:br>
            <a:r>
              <a:rPr lang="ru-RU" sz="1400" i="1" dirty="0" smtClean="0">
                <a:latin typeface="Arial Narrow" pitchFamily="34" charset="0"/>
              </a:rPr>
              <a:t>и </a:t>
            </a:r>
            <a:r>
              <a:rPr lang="ru-RU" sz="1400" i="1" dirty="0">
                <a:latin typeface="Arial Narrow" pitchFamily="34" charset="0"/>
              </a:rPr>
              <a:t>смежным межрегиональным маршрутам регулярных перевозок на территории Ленинградской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7258" y="461476"/>
            <a:ext cx="810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Arial Narrow" pitchFamily="34" charset="0"/>
              </a:rPr>
              <a:t>Предельные тарифы на перевозку пассажиров </a:t>
            </a:r>
            <a:r>
              <a:rPr lang="ru-RU" sz="1400" b="1" i="1" dirty="0">
                <a:latin typeface="Arial Narrow" pitchFamily="34" charset="0"/>
              </a:rPr>
              <a:t>железнодорожным транспортом </a:t>
            </a:r>
            <a:r>
              <a:rPr lang="ru-RU" sz="1400" i="1" dirty="0">
                <a:latin typeface="Arial Narrow" pitchFamily="34" charset="0"/>
              </a:rPr>
              <a:t>общего пользования </a:t>
            </a:r>
            <a:r>
              <a:rPr lang="ru-RU" sz="1400" i="1" dirty="0" smtClean="0">
                <a:latin typeface="Arial Narrow" pitchFamily="34" charset="0"/>
              </a:rPr>
              <a:t/>
            </a:r>
            <a:br>
              <a:rPr lang="ru-RU" sz="1400" i="1" dirty="0" smtClean="0">
                <a:latin typeface="Arial Narrow" pitchFamily="34" charset="0"/>
              </a:rPr>
            </a:br>
            <a:r>
              <a:rPr lang="ru-RU" sz="1400" i="1" dirty="0" smtClean="0">
                <a:latin typeface="Arial Narrow" pitchFamily="34" charset="0"/>
              </a:rPr>
              <a:t>в </a:t>
            </a:r>
            <a:r>
              <a:rPr lang="ru-RU" sz="1400" i="1" dirty="0">
                <a:latin typeface="Arial Narrow" pitchFamily="34" charset="0"/>
              </a:rPr>
              <a:t>пригородном сообщении на территории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82806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26377" y="4667376"/>
            <a:ext cx="2133600" cy="216024"/>
          </a:xfrm>
        </p:spPr>
        <p:txBody>
          <a:bodyPr/>
          <a:lstStyle/>
          <a:p>
            <a:fld id="{2B86022A-213D-4943-9AA0-51AD478B80D7}" type="slidenum">
              <a:rPr lang="ru-RU" sz="1600" smtClean="0">
                <a:solidFill>
                  <a:schemeClr val="bg1"/>
                </a:solidFill>
              </a:rPr>
              <a:pPr/>
              <a:t>7</a:t>
            </a:fld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52511"/>
              </p:ext>
            </p:extLst>
          </p:nvPr>
        </p:nvGraphicFramePr>
        <p:xfrm>
          <a:off x="287524" y="591530"/>
          <a:ext cx="8231185" cy="384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420"/>
                <a:gridCol w="2025876"/>
                <a:gridCol w="1368152"/>
                <a:gridCol w="1044116"/>
                <a:gridCol w="3154621"/>
              </a:tblGrid>
              <a:tr h="148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№</a:t>
                      </a:r>
                      <a:b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п/п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Наименование регулируемого вида деятельности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Установленный уровень тарифа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на 2023 год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Рост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к 2022 году, %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Примечание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2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Транспортные услуги на подъездных ж/д путях:                                                                     - подача и уборка вагонов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28,4 руб./т.-км (средний)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 Narrow" panose="020B0606020202030204" pitchFamily="34" charset="0"/>
                        </a:rPr>
                        <a:t>5,9%</a:t>
                      </a:r>
                      <a:endParaRPr lang="ru-RU" sz="10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 Narrow" panose="020B0606020202030204" pitchFamily="34" charset="0"/>
                        </a:rPr>
                        <a:t>Индекс роста не превышает прогноз Минэкономразвития России на 2023 год по грузовым перевозкам в размере 8%</a:t>
                      </a: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7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Штрафстоянки,</a:t>
                      </a:r>
                      <a:r>
                        <a:rPr lang="ru-RU" sz="10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в </a:t>
                      </a:r>
                      <a:r>
                        <a:rPr lang="ru-RU" sz="10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т.ч</a:t>
                      </a: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.: 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ru-RU" sz="10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 Narrow" panose="020B0606020202030204" pitchFamily="34" charset="0"/>
                        </a:rPr>
                        <a:t>Индекс роста  соответствует ИПЦ на 2023 год согласно прогнозу Минэкономразвития России </a:t>
                      </a: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хранение (кат. В) 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64,72 руб./час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перемещение (кат. В) 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4 837,11 руб./ТС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</a:rPr>
                        <a:t>Технический осмотр транспортных средств:                                                      легковой автомобиль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1 073 руб./ТС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 Narrow" panose="020B0606020202030204" pitchFamily="34" charset="0"/>
                        </a:rPr>
                        <a:t>8,4%</a:t>
                      </a:r>
                      <a:endParaRPr lang="ru-RU" sz="10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 Narrow" panose="020B0606020202030204" pitchFamily="34" charset="0"/>
                        </a:rPr>
                        <a:t>Рост соответствует фактическому ИПЦ за предыдущий период на основании п. 11 Методики ФАС от 30.06.2022 </a:t>
                      </a:r>
                    </a:p>
                    <a:p>
                      <a:pPr algn="ctr"/>
                      <a:r>
                        <a:rPr lang="ru-RU" sz="1000" b="0" dirty="0" smtClean="0">
                          <a:latin typeface="Arial Narrow" panose="020B0606020202030204" pitchFamily="34" charset="0"/>
                        </a:rPr>
                        <a:t>№ 489/22</a:t>
                      </a: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74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4</a:t>
                      </a: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Твердое топливо, в </a:t>
                      </a:r>
                      <a:r>
                        <a:rPr lang="ru-RU" sz="1000" b="0" dirty="0" err="1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т.ч</a:t>
                      </a: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.: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 Narrow" panose="020B0606020202030204" pitchFamily="34" charset="0"/>
                        </a:rPr>
                        <a:t>Цены используются для расчета денежной компенсации льготным категориям граждан. Рост цен на дрова выше ИПЦ 2023 года обусловлен анализом сопоставимых рыночных цен (анализ рынка)</a:t>
                      </a: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уголь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8 316 руб./т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 Narrow" panose="020B0606020202030204" pitchFamily="34" charset="0"/>
                        </a:rPr>
                        <a:t>3,4%</a:t>
                      </a:r>
                      <a:endParaRPr lang="ru-RU" sz="10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дрова 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2 046 руб./м3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ru-RU" sz="10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5</a:t>
                      </a: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Гарантированный перечень услуг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Times New Roman"/>
                        </a:rPr>
                        <a:t>по погребению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7 793,48 руб.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 Narrow" panose="020B0606020202030204" pitchFamily="34" charset="0"/>
                        </a:rPr>
                        <a:t>11,9%</a:t>
                      </a:r>
                      <a:endParaRPr lang="ru-RU" sz="100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Arial Narrow" panose="020B0606020202030204" pitchFamily="34" charset="0"/>
                        </a:rPr>
                        <a:t>Индекс роста  соответствует коэффициенту индексации социальных пособий, установленному постановлением Правительства РФ от 30.01.2023 №119</a:t>
                      </a:r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 marL="38100" marR="95250" marT="38100" marB="381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17"/>
          <p:cNvSpPr/>
          <p:nvPr/>
        </p:nvSpPr>
        <p:spPr>
          <a:xfrm>
            <a:off x="71500" y="57829"/>
            <a:ext cx="9072500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9710" y="107684"/>
            <a:ext cx="8710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6. Регулирование социально значимых тарифов по итогам 2022 года</a:t>
            </a:r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8698204" y="4803998"/>
            <a:ext cx="3133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B3143-0031-4CA4-859F-541A736493F0}" type="slidenum">
              <a:rPr lang="ru-RU" sz="8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7</a:t>
            </a:fld>
            <a:endParaRPr lang="ru-RU" sz="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Прямоугольник 17"/>
          <p:cNvSpPr/>
          <p:nvPr/>
        </p:nvSpPr>
        <p:spPr>
          <a:xfrm>
            <a:off x="71500" y="57829"/>
            <a:ext cx="6660740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54632"/>
            <a:ext cx="8791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7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>
                <a:solidFill>
                  <a:schemeClr val="bg1"/>
                </a:solidFill>
              </a:rPr>
              <a:t>Участие ЛенРТК в проекте «Социальное такси»</a:t>
            </a:r>
          </a:p>
        </p:txBody>
      </p:sp>
      <p:sp>
        <p:nvSpPr>
          <p:cNvPr id="3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0662" y="4890194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9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8</a:t>
            </a:fld>
            <a:endParaRPr lang="ru-RU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024" y="710868"/>
            <a:ext cx="8860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         </a:t>
            </a:r>
            <a:r>
              <a:rPr lang="ru-RU" sz="1400" dirty="0"/>
              <a:t>С апреля 2022 года  </a:t>
            </a:r>
            <a:r>
              <a:rPr lang="ru-RU" sz="1400" dirty="0" smtClean="0"/>
              <a:t>комитет </a:t>
            </a:r>
            <a:r>
              <a:rPr lang="ru-RU" sz="1400" dirty="0"/>
              <a:t>по тарифам и ценовой политике  Ленинградской области участвует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реализации проекта «Социальное такси» и обеспечивает утверждение нормативов финансирования расходов за 1 км пробега в рамках специального транспортного обслуживания отдельных категорий граждан Ленинградской области.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18548"/>
              </p:ext>
            </p:extLst>
          </p:nvPr>
        </p:nvGraphicFramePr>
        <p:xfrm>
          <a:off x="311802" y="1664975"/>
          <a:ext cx="8508670" cy="2513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620"/>
                <a:gridCol w="3002050"/>
              </a:tblGrid>
              <a:tr h="4305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Норматив финансирования расходов за 1 км пробега в рамках специального транспортного обслуживания отдельных категорий граждан Ленинградской области на 2023 год*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Вид транспортного средства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Норматив финансирования </a:t>
                      </a:r>
                      <a:r>
                        <a:rPr lang="ru-RU" sz="1000" dirty="0" smtClean="0">
                          <a:effectLst/>
                        </a:rPr>
                        <a:t>расходов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</a:rPr>
                        <a:t>(в рублях за 1 км пробега</a:t>
                      </a:r>
                      <a:r>
                        <a:rPr lang="ru-RU" sz="800" dirty="0">
                          <a:effectLst/>
                          <a:latin typeface="Calibri"/>
                          <a:cs typeface="Times New Roman"/>
                        </a:rPr>
                        <a:t>)</a:t>
                      </a: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Легковой автомобильный транспорт (для индивидуальных поездок)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37,68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Легковой автомобильный транспорт (для составных групп, получателей гемодиализа)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37,68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Специально оборудованный транспорт для перевозки лиц с ограниченной возможностью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79,91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Специально оборудованный транспорт для перевозки лежачих больных </a:t>
                      </a:r>
                      <a:r>
                        <a:rPr lang="ru-RU" sz="1000" dirty="0" smtClean="0">
                          <a:effectLst/>
                        </a:rPr>
                        <a:t/>
                      </a:r>
                      <a:br>
                        <a:rPr lang="ru-RU" sz="1000" dirty="0" smtClean="0">
                          <a:effectLst/>
                        </a:rPr>
                      </a:br>
                      <a:r>
                        <a:rPr lang="ru-RU" sz="1000" dirty="0" smtClean="0">
                          <a:effectLst/>
                        </a:rPr>
                        <a:t>с </a:t>
                      </a:r>
                      <a:r>
                        <a:rPr lang="ru-RU" sz="1000" dirty="0">
                          <a:effectLst/>
                        </a:rPr>
                        <a:t>сопровождающими лицами для оказания помощи в межэтажном подъеме/спуске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121,47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7048402" y="2508"/>
            <a:ext cx="1247840" cy="765175"/>
            <a:chOff x="3478" y="-1124"/>
            <a:chExt cx="1197" cy="734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3478" y="-1124"/>
              <a:ext cx="1197" cy="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6" name="Group 208"/>
            <p:cNvGrpSpPr>
              <a:grpSpLocks/>
            </p:cNvGrpSpPr>
            <p:nvPr/>
          </p:nvGrpSpPr>
          <p:grpSpPr bwMode="auto">
            <a:xfrm>
              <a:off x="3478" y="-1124"/>
              <a:ext cx="1154" cy="731"/>
              <a:chOff x="3478" y="-1124"/>
              <a:chExt cx="1154" cy="731"/>
            </a:xfrm>
          </p:grpSpPr>
          <p:sp>
            <p:nvSpPr>
              <p:cNvPr id="31" name="Freeform 8"/>
              <p:cNvSpPr>
                <a:spLocks/>
              </p:cNvSpPr>
              <p:nvPr/>
            </p:nvSpPr>
            <p:spPr bwMode="auto">
              <a:xfrm>
                <a:off x="3478" y="-1124"/>
                <a:ext cx="1154" cy="731"/>
              </a:xfrm>
              <a:custGeom>
                <a:avLst/>
                <a:gdLst>
                  <a:gd name="T0" fmla="*/ 1916 w 2308"/>
                  <a:gd name="T1" fmla="*/ 214 h 1461"/>
                  <a:gd name="T2" fmla="*/ 1955 w 2308"/>
                  <a:gd name="T3" fmla="*/ 282 h 1461"/>
                  <a:gd name="T4" fmla="*/ 2015 w 2308"/>
                  <a:gd name="T5" fmla="*/ 435 h 1461"/>
                  <a:gd name="T6" fmla="*/ 2060 w 2308"/>
                  <a:gd name="T7" fmla="*/ 636 h 1461"/>
                  <a:gd name="T8" fmla="*/ 2081 w 2308"/>
                  <a:gd name="T9" fmla="*/ 875 h 1461"/>
                  <a:gd name="T10" fmla="*/ 2068 w 2308"/>
                  <a:gd name="T11" fmla="*/ 1172 h 1461"/>
                  <a:gd name="T12" fmla="*/ 2097 w 2308"/>
                  <a:gd name="T13" fmla="*/ 1184 h 1461"/>
                  <a:gd name="T14" fmla="*/ 2166 w 2308"/>
                  <a:gd name="T15" fmla="*/ 1216 h 1461"/>
                  <a:gd name="T16" fmla="*/ 2242 w 2308"/>
                  <a:gd name="T17" fmla="*/ 1261 h 1461"/>
                  <a:gd name="T18" fmla="*/ 2297 w 2308"/>
                  <a:gd name="T19" fmla="*/ 1311 h 1461"/>
                  <a:gd name="T20" fmla="*/ 2301 w 2308"/>
                  <a:gd name="T21" fmla="*/ 1364 h 1461"/>
                  <a:gd name="T22" fmla="*/ 2280 w 2308"/>
                  <a:gd name="T23" fmla="*/ 1383 h 1461"/>
                  <a:gd name="T24" fmla="*/ 2250 w 2308"/>
                  <a:gd name="T25" fmla="*/ 1394 h 1461"/>
                  <a:gd name="T26" fmla="*/ 2192 w 2308"/>
                  <a:gd name="T27" fmla="*/ 1410 h 1461"/>
                  <a:gd name="T28" fmla="*/ 2103 w 2308"/>
                  <a:gd name="T29" fmla="*/ 1430 h 1461"/>
                  <a:gd name="T30" fmla="*/ 1979 w 2308"/>
                  <a:gd name="T31" fmla="*/ 1447 h 1461"/>
                  <a:gd name="T32" fmla="*/ 1856 w 2308"/>
                  <a:gd name="T33" fmla="*/ 1456 h 1461"/>
                  <a:gd name="T34" fmla="*/ 1790 w 2308"/>
                  <a:gd name="T35" fmla="*/ 1459 h 1461"/>
                  <a:gd name="T36" fmla="*/ 1719 w 2308"/>
                  <a:gd name="T37" fmla="*/ 1460 h 1461"/>
                  <a:gd name="T38" fmla="*/ 1643 w 2308"/>
                  <a:gd name="T39" fmla="*/ 1460 h 1461"/>
                  <a:gd name="T40" fmla="*/ 1560 w 2308"/>
                  <a:gd name="T41" fmla="*/ 1459 h 1461"/>
                  <a:gd name="T42" fmla="*/ 1471 w 2308"/>
                  <a:gd name="T43" fmla="*/ 1454 h 1461"/>
                  <a:gd name="T44" fmla="*/ 1378 w 2308"/>
                  <a:gd name="T45" fmla="*/ 1448 h 1461"/>
                  <a:gd name="T46" fmla="*/ 1276 w 2308"/>
                  <a:gd name="T47" fmla="*/ 1442 h 1461"/>
                  <a:gd name="T48" fmla="*/ 1171 w 2308"/>
                  <a:gd name="T49" fmla="*/ 1430 h 1461"/>
                  <a:gd name="T50" fmla="*/ 1058 w 2308"/>
                  <a:gd name="T51" fmla="*/ 1417 h 1461"/>
                  <a:gd name="T52" fmla="*/ 938 w 2308"/>
                  <a:gd name="T53" fmla="*/ 1401 h 1461"/>
                  <a:gd name="T54" fmla="*/ 886 w 2308"/>
                  <a:gd name="T55" fmla="*/ 1402 h 1461"/>
                  <a:gd name="T56" fmla="*/ 838 w 2308"/>
                  <a:gd name="T57" fmla="*/ 1427 h 1461"/>
                  <a:gd name="T58" fmla="*/ 762 w 2308"/>
                  <a:gd name="T59" fmla="*/ 1442 h 1461"/>
                  <a:gd name="T60" fmla="*/ 709 w 2308"/>
                  <a:gd name="T61" fmla="*/ 1435 h 1461"/>
                  <a:gd name="T62" fmla="*/ 653 w 2308"/>
                  <a:gd name="T63" fmla="*/ 1406 h 1461"/>
                  <a:gd name="T64" fmla="*/ 275 w 2308"/>
                  <a:gd name="T65" fmla="*/ 1319 h 1461"/>
                  <a:gd name="T66" fmla="*/ 259 w 2308"/>
                  <a:gd name="T67" fmla="*/ 1336 h 1461"/>
                  <a:gd name="T68" fmla="*/ 215 w 2308"/>
                  <a:gd name="T69" fmla="*/ 1356 h 1461"/>
                  <a:gd name="T70" fmla="*/ 162 w 2308"/>
                  <a:gd name="T71" fmla="*/ 1344 h 1461"/>
                  <a:gd name="T72" fmla="*/ 118 w 2308"/>
                  <a:gd name="T73" fmla="*/ 1294 h 1461"/>
                  <a:gd name="T74" fmla="*/ 74 w 2308"/>
                  <a:gd name="T75" fmla="*/ 1195 h 1461"/>
                  <a:gd name="T76" fmla="*/ 5 w 2308"/>
                  <a:gd name="T77" fmla="*/ 942 h 1461"/>
                  <a:gd name="T78" fmla="*/ 83 w 2308"/>
                  <a:gd name="T79" fmla="*/ 487 h 1461"/>
                  <a:gd name="T80" fmla="*/ 263 w 2308"/>
                  <a:gd name="T81" fmla="*/ 256 h 1461"/>
                  <a:gd name="T82" fmla="*/ 285 w 2308"/>
                  <a:gd name="T83" fmla="*/ 248 h 1461"/>
                  <a:gd name="T84" fmla="*/ 329 w 2308"/>
                  <a:gd name="T85" fmla="*/ 229 h 1461"/>
                  <a:gd name="T86" fmla="*/ 395 w 2308"/>
                  <a:gd name="T87" fmla="*/ 204 h 1461"/>
                  <a:gd name="T88" fmla="*/ 477 w 2308"/>
                  <a:gd name="T89" fmla="*/ 173 h 1461"/>
                  <a:gd name="T90" fmla="*/ 573 w 2308"/>
                  <a:gd name="T91" fmla="*/ 139 h 1461"/>
                  <a:gd name="T92" fmla="*/ 680 w 2308"/>
                  <a:gd name="T93" fmla="*/ 105 h 1461"/>
                  <a:gd name="T94" fmla="*/ 793 w 2308"/>
                  <a:gd name="T95" fmla="*/ 73 h 1461"/>
                  <a:gd name="T96" fmla="*/ 909 w 2308"/>
                  <a:gd name="T97" fmla="*/ 43 h 1461"/>
                  <a:gd name="T98" fmla="*/ 1025 w 2308"/>
                  <a:gd name="T99" fmla="*/ 20 h 1461"/>
                  <a:gd name="T100" fmla="*/ 1137 w 2308"/>
                  <a:gd name="T101" fmla="*/ 3 h 1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308" h="1461">
                    <a:moveTo>
                      <a:pt x="1871" y="52"/>
                    </a:moveTo>
                    <a:lnTo>
                      <a:pt x="1912" y="210"/>
                    </a:lnTo>
                    <a:lnTo>
                      <a:pt x="1916" y="214"/>
                    </a:lnTo>
                    <a:lnTo>
                      <a:pt x="1925" y="228"/>
                    </a:lnTo>
                    <a:lnTo>
                      <a:pt x="1938" y="250"/>
                    </a:lnTo>
                    <a:lnTo>
                      <a:pt x="1955" y="282"/>
                    </a:lnTo>
                    <a:lnTo>
                      <a:pt x="1975" y="324"/>
                    </a:lnTo>
                    <a:lnTo>
                      <a:pt x="1994" y="374"/>
                    </a:lnTo>
                    <a:lnTo>
                      <a:pt x="2015" y="435"/>
                    </a:lnTo>
                    <a:lnTo>
                      <a:pt x="2035" y="507"/>
                    </a:lnTo>
                    <a:lnTo>
                      <a:pt x="2048" y="568"/>
                    </a:lnTo>
                    <a:lnTo>
                      <a:pt x="2060" y="636"/>
                    </a:lnTo>
                    <a:lnTo>
                      <a:pt x="2070" y="709"/>
                    </a:lnTo>
                    <a:lnTo>
                      <a:pt x="2077" y="789"/>
                    </a:lnTo>
                    <a:lnTo>
                      <a:pt x="2081" y="875"/>
                    </a:lnTo>
                    <a:lnTo>
                      <a:pt x="2081" y="967"/>
                    </a:lnTo>
                    <a:lnTo>
                      <a:pt x="2077" y="1066"/>
                    </a:lnTo>
                    <a:lnTo>
                      <a:pt x="2068" y="1172"/>
                    </a:lnTo>
                    <a:lnTo>
                      <a:pt x="2071" y="1173"/>
                    </a:lnTo>
                    <a:lnTo>
                      <a:pt x="2082" y="1178"/>
                    </a:lnTo>
                    <a:lnTo>
                      <a:pt x="2097" y="1184"/>
                    </a:lnTo>
                    <a:lnTo>
                      <a:pt x="2118" y="1193"/>
                    </a:lnTo>
                    <a:lnTo>
                      <a:pt x="2141" y="1203"/>
                    </a:lnTo>
                    <a:lnTo>
                      <a:pt x="2166" y="1216"/>
                    </a:lnTo>
                    <a:lnTo>
                      <a:pt x="2191" y="1230"/>
                    </a:lnTo>
                    <a:lnTo>
                      <a:pt x="2218" y="1245"/>
                    </a:lnTo>
                    <a:lnTo>
                      <a:pt x="2242" y="1261"/>
                    </a:lnTo>
                    <a:lnTo>
                      <a:pt x="2265" y="1277"/>
                    </a:lnTo>
                    <a:lnTo>
                      <a:pt x="2283" y="1294"/>
                    </a:lnTo>
                    <a:lnTo>
                      <a:pt x="2297" y="1311"/>
                    </a:lnTo>
                    <a:lnTo>
                      <a:pt x="2305" y="1330"/>
                    </a:lnTo>
                    <a:lnTo>
                      <a:pt x="2308" y="1347"/>
                    </a:lnTo>
                    <a:lnTo>
                      <a:pt x="2301" y="1364"/>
                    </a:lnTo>
                    <a:lnTo>
                      <a:pt x="2286" y="1380"/>
                    </a:lnTo>
                    <a:lnTo>
                      <a:pt x="2285" y="1382"/>
                    </a:lnTo>
                    <a:lnTo>
                      <a:pt x="2280" y="1383"/>
                    </a:lnTo>
                    <a:lnTo>
                      <a:pt x="2273" y="1386"/>
                    </a:lnTo>
                    <a:lnTo>
                      <a:pt x="2264" y="1390"/>
                    </a:lnTo>
                    <a:lnTo>
                      <a:pt x="2250" y="1394"/>
                    </a:lnTo>
                    <a:lnTo>
                      <a:pt x="2234" y="1399"/>
                    </a:lnTo>
                    <a:lnTo>
                      <a:pt x="2215" y="1405"/>
                    </a:lnTo>
                    <a:lnTo>
                      <a:pt x="2192" y="1410"/>
                    </a:lnTo>
                    <a:lnTo>
                      <a:pt x="2166" y="1417"/>
                    </a:lnTo>
                    <a:lnTo>
                      <a:pt x="2136" y="1423"/>
                    </a:lnTo>
                    <a:lnTo>
                      <a:pt x="2103" y="1430"/>
                    </a:lnTo>
                    <a:lnTo>
                      <a:pt x="2066" y="1436"/>
                    </a:lnTo>
                    <a:lnTo>
                      <a:pt x="2024" y="1442"/>
                    </a:lnTo>
                    <a:lnTo>
                      <a:pt x="1979" y="1447"/>
                    </a:lnTo>
                    <a:lnTo>
                      <a:pt x="1930" y="1452"/>
                    </a:lnTo>
                    <a:lnTo>
                      <a:pt x="1877" y="1455"/>
                    </a:lnTo>
                    <a:lnTo>
                      <a:pt x="1856" y="1456"/>
                    </a:lnTo>
                    <a:lnTo>
                      <a:pt x="1835" y="1458"/>
                    </a:lnTo>
                    <a:lnTo>
                      <a:pt x="1813" y="1459"/>
                    </a:lnTo>
                    <a:lnTo>
                      <a:pt x="1790" y="1459"/>
                    </a:lnTo>
                    <a:lnTo>
                      <a:pt x="1767" y="1460"/>
                    </a:lnTo>
                    <a:lnTo>
                      <a:pt x="1743" y="1460"/>
                    </a:lnTo>
                    <a:lnTo>
                      <a:pt x="1719" y="1460"/>
                    </a:lnTo>
                    <a:lnTo>
                      <a:pt x="1695" y="1461"/>
                    </a:lnTo>
                    <a:lnTo>
                      <a:pt x="1668" y="1460"/>
                    </a:lnTo>
                    <a:lnTo>
                      <a:pt x="1643" y="1460"/>
                    </a:lnTo>
                    <a:lnTo>
                      <a:pt x="1615" y="1460"/>
                    </a:lnTo>
                    <a:lnTo>
                      <a:pt x="1588" y="1459"/>
                    </a:lnTo>
                    <a:lnTo>
                      <a:pt x="1560" y="1459"/>
                    </a:lnTo>
                    <a:lnTo>
                      <a:pt x="1531" y="1458"/>
                    </a:lnTo>
                    <a:lnTo>
                      <a:pt x="1502" y="1456"/>
                    </a:lnTo>
                    <a:lnTo>
                      <a:pt x="1471" y="1454"/>
                    </a:lnTo>
                    <a:lnTo>
                      <a:pt x="1441" y="1453"/>
                    </a:lnTo>
                    <a:lnTo>
                      <a:pt x="1409" y="1451"/>
                    </a:lnTo>
                    <a:lnTo>
                      <a:pt x="1378" y="1448"/>
                    </a:lnTo>
                    <a:lnTo>
                      <a:pt x="1344" y="1446"/>
                    </a:lnTo>
                    <a:lnTo>
                      <a:pt x="1311" y="1444"/>
                    </a:lnTo>
                    <a:lnTo>
                      <a:pt x="1276" y="1442"/>
                    </a:lnTo>
                    <a:lnTo>
                      <a:pt x="1242" y="1438"/>
                    </a:lnTo>
                    <a:lnTo>
                      <a:pt x="1206" y="1435"/>
                    </a:lnTo>
                    <a:lnTo>
                      <a:pt x="1171" y="1430"/>
                    </a:lnTo>
                    <a:lnTo>
                      <a:pt x="1134" y="1427"/>
                    </a:lnTo>
                    <a:lnTo>
                      <a:pt x="1096" y="1422"/>
                    </a:lnTo>
                    <a:lnTo>
                      <a:pt x="1058" y="1417"/>
                    </a:lnTo>
                    <a:lnTo>
                      <a:pt x="1018" y="1413"/>
                    </a:lnTo>
                    <a:lnTo>
                      <a:pt x="978" y="1407"/>
                    </a:lnTo>
                    <a:lnTo>
                      <a:pt x="938" y="1401"/>
                    </a:lnTo>
                    <a:lnTo>
                      <a:pt x="896" y="1395"/>
                    </a:lnTo>
                    <a:lnTo>
                      <a:pt x="894" y="1398"/>
                    </a:lnTo>
                    <a:lnTo>
                      <a:pt x="886" y="1402"/>
                    </a:lnTo>
                    <a:lnTo>
                      <a:pt x="873" y="1410"/>
                    </a:lnTo>
                    <a:lnTo>
                      <a:pt x="857" y="1418"/>
                    </a:lnTo>
                    <a:lnTo>
                      <a:pt x="838" y="1427"/>
                    </a:lnTo>
                    <a:lnTo>
                      <a:pt x="815" y="1435"/>
                    </a:lnTo>
                    <a:lnTo>
                      <a:pt x="789" y="1439"/>
                    </a:lnTo>
                    <a:lnTo>
                      <a:pt x="762" y="1442"/>
                    </a:lnTo>
                    <a:lnTo>
                      <a:pt x="744" y="1442"/>
                    </a:lnTo>
                    <a:lnTo>
                      <a:pt x="726" y="1439"/>
                    </a:lnTo>
                    <a:lnTo>
                      <a:pt x="709" y="1435"/>
                    </a:lnTo>
                    <a:lnTo>
                      <a:pt x="690" y="1428"/>
                    </a:lnTo>
                    <a:lnTo>
                      <a:pt x="672" y="1417"/>
                    </a:lnTo>
                    <a:lnTo>
                      <a:pt x="653" y="1406"/>
                    </a:lnTo>
                    <a:lnTo>
                      <a:pt x="635" y="1391"/>
                    </a:lnTo>
                    <a:lnTo>
                      <a:pt x="616" y="1372"/>
                    </a:lnTo>
                    <a:lnTo>
                      <a:pt x="275" y="1319"/>
                    </a:lnTo>
                    <a:lnTo>
                      <a:pt x="273" y="1322"/>
                    </a:lnTo>
                    <a:lnTo>
                      <a:pt x="267" y="1328"/>
                    </a:lnTo>
                    <a:lnTo>
                      <a:pt x="259" y="1336"/>
                    </a:lnTo>
                    <a:lnTo>
                      <a:pt x="247" y="1345"/>
                    </a:lnTo>
                    <a:lnTo>
                      <a:pt x="233" y="1352"/>
                    </a:lnTo>
                    <a:lnTo>
                      <a:pt x="215" y="1356"/>
                    </a:lnTo>
                    <a:lnTo>
                      <a:pt x="197" y="1357"/>
                    </a:lnTo>
                    <a:lnTo>
                      <a:pt x="176" y="1352"/>
                    </a:lnTo>
                    <a:lnTo>
                      <a:pt x="162" y="1344"/>
                    </a:lnTo>
                    <a:lnTo>
                      <a:pt x="147" y="1332"/>
                    </a:lnTo>
                    <a:lnTo>
                      <a:pt x="132" y="1316"/>
                    </a:lnTo>
                    <a:lnTo>
                      <a:pt x="118" y="1294"/>
                    </a:lnTo>
                    <a:lnTo>
                      <a:pt x="103" y="1268"/>
                    </a:lnTo>
                    <a:lnTo>
                      <a:pt x="88" y="1234"/>
                    </a:lnTo>
                    <a:lnTo>
                      <a:pt x="74" y="1195"/>
                    </a:lnTo>
                    <a:lnTo>
                      <a:pt x="59" y="1148"/>
                    </a:lnTo>
                    <a:lnTo>
                      <a:pt x="0" y="1108"/>
                    </a:lnTo>
                    <a:lnTo>
                      <a:pt x="5" y="942"/>
                    </a:lnTo>
                    <a:lnTo>
                      <a:pt x="21" y="768"/>
                    </a:lnTo>
                    <a:lnTo>
                      <a:pt x="75" y="714"/>
                    </a:lnTo>
                    <a:lnTo>
                      <a:pt x="83" y="487"/>
                    </a:lnTo>
                    <a:lnTo>
                      <a:pt x="191" y="466"/>
                    </a:lnTo>
                    <a:lnTo>
                      <a:pt x="262" y="257"/>
                    </a:lnTo>
                    <a:lnTo>
                      <a:pt x="263" y="256"/>
                    </a:lnTo>
                    <a:lnTo>
                      <a:pt x="267" y="254"/>
                    </a:lnTo>
                    <a:lnTo>
                      <a:pt x="275" y="251"/>
                    </a:lnTo>
                    <a:lnTo>
                      <a:pt x="285" y="248"/>
                    </a:lnTo>
                    <a:lnTo>
                      <a:pt x="297" y="242"/>
                    </a:lnTo>
                    <a:lnTo>
                      <a:pt x="312" y="236"/>
                    </a:lnTo>
                    <a:lnTo>
                      <a:pt x="329" y="229"/>
                    </a:lnTo>
                    <a:lnTo>
                      <a:pt x="350" y="221"/>
                    </a:lnTo>
                    <a:lnTo>
                      <a:pt x="371" y="212"/>
                    </a:lnTo>
                    <a:lnTo>
                      <a:pt x="395" y="204"/>
                    </a:lnTo>
                    <a:lnTo>
                      <a:pt x="421" y="193"/>
                    </a:lnTo>
                    <a:lnTo>
                      <a:pt x="448" y="183"/>
                    </a:lnTo>
                    <a:lnTo>
                      <a:pt x="477" y="173"/>
                    </a:lnTo>
                    <a:lnTo>
                      <a:pt x="508" y="162"/>
                    </a:lnTo>
                    <a:lnTo>
                      <a:pt x="539" y="151"/>
                    </a:lnTo>
                    <a:lnTo>
                      <a:pt x="573" y="139"/>
                    </a:lnTo>
                    <a:lnTo>
                      <a:pt x="607" y="128"/>
                    </a:lnTo>
                    <a:lnTo>
                      <a:pt x="643" y="116"/>
                    </a:lnTo>
                    <a:lnTo>
                      <a:pt x="680" y="105"/>
                    </a:lnTo>
                    <a:lnTo>
                      <a:pt x="717" y="93"/>
                    </a:lnTo>
                    <a:lnTo>
                      <a:pt x="755" y="83"/>
                    </a:lnTo>
                    <a:lnTo>
                      <a:pt x="793" y="73"/>
                    </a:lnTo>
                    <a:lnTo>
                      <a:pt x="832" y="62"/>
                    </a:lnTo>
                    <a:lnTo>
                      <a:pt x="871" y="52"/>
                    </a:lnTo>
                    <a:lnTo>
                      <a:pt x="909" y="43"/>
                    </a:lnTo>
                    <a:lnTo>
                      <a:pt x="948" y="35"/>
                    </a:lnTo>
                    <a:lnTo>
                      <a:pt x="987" y="26"/>
                    </a:lnTo>
                    <a:lnTo>
                      <a:pt x="1025" y="20"/>
                    </a:lnTo>
                    <a:lnTo>
                      <a:pt x="1063" y="13"/>
                    </a:lnTo>
                    <a:lnTo>
                      <a:pt x="1100" y="7"/>
                    </a:lnTo>
                    <a:lnTo>
                      <a:pt x="1137" y="3"/>
                    </a:lnTo>
                    <a:lnTo>
                      <a:pt x="1173" y="0"/>
                    </a:lnTo>
                    <a:lnTo>
                      <a:pt x="1871" y="5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9"/>
              <p:cNvSpPr>
                <a:spLocks/>
              </p:cNvSpPr>
              <p:nvPr/>
            </p:nvSpPr>
            <p:spPr bwMode="auto">
              <a:xfrm>
                <a:off x="3496" y="-1097"/>
                <a:ext cx="1101" cy="666"/>
              </a:xfrm>
              <a:custGeom>
                <a:avLst/>
                <a:gdLst>
                  <a:gd name="T0" fmla="*/ 1609 w 2201"/>
                  <a:gd name="T1" fmla="*/ 24 h 1331"/>
                  <a:gd name="T2" fmla="*/ 1833 w 2201"/>
                  <a:gd name="T3" fmla="*/ 88 h 1331"/>
                  <a:gd name="T4" fmla="*/ 1883 w 2201"/>
                  <a:gd name="T5" fmla="*/ 261 h 1331"/>
                  <a:gd name="T6" fmla="*/ 1942 w 2201"/>
                  <a:gd name="T7" fmla="*/ 530 h 1331"/>
                  <a:gd name="T8" fmla="*/ 1978 w 2201"/>
                  <a:gd name="T9" fmla="*/ 959 h 1331"/>
                  <a:gd name="T10" fmla="*/ 1978 w 2201"/>
                  <a:gd name="T11" fmla="*/ 1095 h 1331"/>
                  <a:gd name="T12" fmla="*/ 1871 w 2201"/>
                  <a:gd name="T13" fmla="*/ 1122 h 1331"/>
                  <a:gd name="T14" fmla="*/ 1721 w 2201"/>
                  <a:gd name="T15" fmla="*/ 1123 h 1331"/>
                  <a:gd name="T16" fmla="*/ 1628 w 2201"/>
                  <a:gd name="T17" fmla="*/ 1186 h 1331"/>
                  <a:gd name="T18" fmla="*/ 1655 w 2201"/>
                  <a:gd name="T19" fmla="*/ 1239 h 1331"/>
                  <a:gd name="T20" fmla="*/ 1815 w 2201"/>
                  <a:gd name="T21" fmla="*/ 1239 h 1331"/>
                  <a:gd name="T22" fmla="*/ 1942 w 2201"/>
                  <a:gd name="T23" fmla="*/ 1241 h 1331"/>
                  <a:gd name="T24" fmla="*/ 2106 w 2201"/>
                  <a:gd name="T25" fmla="*/ 1247 h 1331"/>
                  <a:gd name="T26" fmla="*/ 1859 w 2201"/>
                  <a:gd name="T27" fmla="*/ 1259 h 1331"/>
                  <a:gd name="T28" fmla="*/ 1602 w 2201"/>
                  <a:gd name="T29" fmla="*/ 1253 h 1331"/>
                  <a:gd name="T30" fmla="*/ 1707 w 2201"/>
                  <a:gd name="T31" fmla="*/ 1272 h 1331"/>
                  <a:gd name="T32" fmla="*/ 1864 w 2201"/>
                  <a:gd name="T33" fmla="*/ 1269 h 1331"/>
                  <a:gd name="T34" fmla="*/ 2003 w 2201"/>
                  <a:gd name="T35" fmla="*/ 1272 h 1331"/>
                  <a:gd name="T36" fmla="*/ 2136 w 2201"/>
                  <a:gd name="T37" fmla="*/ 1275 h 1331"/>
                  <a:gd name="T38" fmla="*/ 2155 w 2201"/>
                  <a:gd name="T39" fmla="*/ 1286 h 1331"/>
                  <a:gd name="T40" fmla="*/ 1978 w 2201"/>
                  <a:gd name="T41" fmla="*/ 1286 h 1331"/>
                  <a:gd name="T42" fmla="*/ 1774 w 2201"/>
                  <a:gd name="T43" fmla="*/ 1286 h 1331"/>
                  <a:gd name="T44" fmla="*/ 1553 w 2201"/>
                  <a:gd name="T45" fmla="*/ 1290 h 1331"/>
                  <a:gd name="T46" fmla="*/ 1423 w 2201"/>
                  <a:gd name="T47" fmla="*/ 1289 h 1331"/>
                  <a:gd name="T48" fmla="*/ 1226 w 2201"/>
                  <a:gd name="T49" fmla="*/ 1289 h 1331"/>
                  <a:gd name="T50" fmla="*/ 1043 w 2201"/>
                  <a:gd name="T51" fmla="*/ 1284 h 1331"/>
                  <a:gd name="T52" fmla="*/ 849 w 2201"/>
                  <a:gd name="T53" fmla="*/ 1287 h 1331"/>
                  <a:gd name="T54" fmla="*/ 936 w 2201"/>
                  <a:gd name="T55" fmla="*/ 1298 h 1331"/>
                  <a:gd name="T56" fmla="*/ 1266 w 2201"/>
                  <a:gd name="T57" fmla="*/ 1299 h 1331"/>
                  <a:gd name="T58" fmla="*/ 1505 w 2201"/>
                  <a:gd name="T59" fmla="*/ 1302 h 1331"/>
                  <a:gd name="T60" fmla="*/ 1743 w 2201"/>
                  <a:gd name="T61" fmla="*/ 1300 h 1331"/>
                  <a:gd name="T62" fmla="*/ 2068 w 2201"/>
                  <a:gd name="T63" fmla="*/ 1295 h 1331"/>
                  <a:gd name="T64" fmla="*/ 2136 w 2201"/>
                  <a:gd name="T65" fmla="*/ 1312 h 1331"/>
                  <a:gd name="T66" fmla="*/ 2001 w 2201"/>
                  <a:gd name="T67" fmla="*/ 1310 h 1331"/>
                  <a:gd name="T68" fmla="*/ 1886 w 2201"/>
                  <a:gd name="T69" fmla="*/ 1317 h 1331"/>
                  <a:gd name="T70" fmla="*/ 1522 w 2201"/>
                  <a:gd name="T71" fmla="*/ 1316 h 1331"/>
                  <a:gd name="T72" fmla="*/ 1167 w 2201"/>
                  <a:gd name="T73" fmla="*/ 1316 h 1331"/>
                  <a:gd name="T74" fmla="*/ 908 w 2201"/>
                  <a:gd name="T75" fmla="*/ 1316 h 1331"/>
                  <a:gd name="T76" fmla="*/ 747 w 2201"/>
                  <a:gd name="T77" fmla="*/ 1325 h 1331"/>
                  <a:gd name="T78" fmla="*/ 591 w 2201"/>
                  <a:gd name="T79" fmla="*/ 1263 h 1331"/>
                  <a:gd name="T80" fmla="*/ 431 w 2201"/>
                  <a:gd name="T81" fmla="*/ 1265 h 1331"/>
                  <a:gd name="T82" fmla="*/ 385 w 2201"/>
                  <a:gd name="T83" fmla="*/ 1253 h 1331"/>
                  <a:gd name="T84" fmla="*/ 532 w 2201"/>
                  <a:gd name="T85" fmla="*/ 1249 h 1331"/>
                  <a:gd name="T86" fmla="*/ 554 w 2201"/>
                  <a:gd name="T87" fmla="*/ 1209 h 1331"/>
                  <a:gd name="T88" fmla="*/ 352 w 2201"/>
                  <a:gd name="T89" fmla="*/ 1215 h 1331"/>
                  <a:gd name="T90" fmla="*/ 266 w 2201"/>
                  <a:gd name="T91" fmla="*/ 1224 h 1331"/>
                  <a:gd name="T92" fmla="*/ 464 w 2201"/>
                  <a:gd name="T93" fmla="*/ 1224 h 1331"/>
                  <a:gd name="T94" fmla="*/ 569 w 2201"/>
                  <a:gd name="T95" fmla="*/ 1233 h 1331"/>
                  <a:gd name="T96" fmla="*/ 451 w 2201"/>
                  <a:gd name="T97" fmla="*/ 1241 h 1331"/>
                  <a:gd name="T98" fmla="*/ 229 w 2201"/>
                  <a:gd name="T99" fmla="*/ 1245 h 1331"/>
                  <a:gd name="T100" fmla="*/ 72 w 2201"/>
                  <a:gd name="T101" fmla="*/ 1089 h 1331"/>
                  <a:gd name="T102" fmla="*/ 22 w 2201"/>
                  <a:gd name="T103" fmla="*/ 1046 h 1331"/>
                  <a:gd name="T104" fmla="*/ 17 w 2201"/>
                  <a:gd name="T105" fmla="*/ 924 h 1331"/>
                  <a:gd name="T106" fmla="*/ 126 w 2201"/>
                  <a:gd name="T107" fmla="*/ 607 h 1331"/>
                  <a:gd name="T108" fmla="*/ 68 w 2201"/>
                  <a:gd name="T109" fmla="*/ 539 h 1331"/>
                  <a:gd name="T110" fmla="*/ 123 w 2201"/>
                  <a:gd name="T111" fmla="*/ 458 h 1331"/>
                  <a:gd name="T112" fmla="*/ 169 w 2201"/>
                  <a:gd name="T113" fmla="*/ 488 h 1331"/>
                  <a:gd name="T114" fmla="*/ 228 w 2201"/>
                  <a:gd name="T115" fmla="*/ 313 h 1331"/>
                  <a:gd name="T116" fmla="*/ 319 w 2201"/>
                  <a:gd name="T117" fmla="*/ 223 h 1331"/>
                  <a:gd name="T118" fmla="*/ 588 w 2201"/>
                  <a:gd name="T119" fmla="*/ 131 h 1331"/>
                  <a:gd name="T120" fmla="*/ 886 w 2201"/>
                  <a:gd name="T121" fmla="*/ 51 h 1331"/>
                  <a:gd name="T122" fmla="*/ 1116 w 2201"/>
                  <a:gd name="T123" fmla="*/ 2 h 1331"/>
                  <a:gd name="T124" fmla="*/ 1306 w 2201"/>
                  <a:gd name="T125" fmla="*/ 4 h 1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1" h="1331">
                    <a:moveTo>
                      <a:pt x="1338" y="5"/>
                    </a:moveTo>
                    <a:lnTo>
                      <a:pt x="1368" y="7"/>
                    </a:lnTo>
                    <a:lnTo>
                      <a:pt x="1398" y="9"/>
                    </a:lnTo>
                    <a:lnTo>
                      <a:pt x="1429" y="12"/>
                    </a:lnTo>
                    <a:lnTo>
                      <a:pt x="1459" y="14"/>
                    </a:lnTo>
                    <a:lnTo>
                      <a:pt x="1489" y="16"/>
                    </a:lnTo>
                    <a:lnTo>
                      <a:pt x="1519" y="17"/>
                    </a:lnTo>
                    <a:lnTo>
                      <a:pt x="1549" y="20"/>
                    </a:lnTo>
                    <a:lnTo>
                      <a:pt x="1579" y="22"/>
                    </a:lnTo>
                    <a:lnTo>
                      <a:pt x="1609" y="24"/>
                    </a:lnTo>
                    <a:lnTo>
                      <a:pt x="1639" y="27"/>
                    </a:lnTo>
                    <a:lnTo>
                      <a:pt x="1669" y="29"/>
                    </a:lnTo>
                    <a:lnTo>
                      <a:pt x="1698" y="32"/>
                    </a:lnTo>
                    <a:lnTo>
                      <a:pt x="1728" y="35"/>
                    </a:lnTo>
                    <a:lnTo>
                      <a:pt x="1758" y="38"/>
                    </a:lnTo>
                    <a:lnTo>
                      <a:pt x="1787" y="42"/>
                    </a:lnTo>
                    <a:lnTo>
                      <a:pt x="1817" y="46"/>
                    </a:lnTo>
                    <a:lnTo>
                      <a:pt x="1828" y="57"/>
                    </a:lnTo>
                    <a:lnTo>
                      <a:pt x="1832" y="71"/>
                    </a:lnTo>
                    <a:lnTo>
                      <a:pt x="1833" y="88"/>
                    </a:lnTo>
                    <a:lnTo>
                      <a:pt x="1836" y="103"/>
                    </a:lnTo>
                    <a:lnTo>
                      <a:pt x="1842" y="122"/>
                    </a:lnTo>
                    <a:lnTo>
                      <a:pt x="1845" y="143"/>
                    </a:lnTo>
                    <a:lnTo>
                      <a:pt x="1851" y="162"/>
                    </a:lnTo>
                    <a:lnTo>
                      <a:pt x="1863" y="180"/>
                    </a:lnTo>
                    <a:lnTo>
                      <a:pt x="1863" y="197"/>
                    </a:lnTo>
                    <a:lnTo>
                      <a:pt x="1870" y="212"/>
                    </a:lnTo>
                    <a:lnTo>
                      <a:pt x="1876" y="226"/>
                    </a:lnTo>
                    <a:lnTo>
                      <a:pt x="1878" y="243"/>
                    </a:lnTo>
                    <a:lnTo>
                      <a:pt x="1883" y="261"/>
                    </a:lnTo>
                    <a:lnTo>
                      <a:pt x="1889" y="280"/>
                    </a:lnTo>
                    <a:lnTo>
                      <a:pt x="1895" y="298"/>
                    </a:lnTo>
                    <a:lnTo>
                      <a:pt x="1899" y="318"/>
                    </a:lnTo>
                    <a:lnTo>
                      <a:pt x="1904" y="336"/>
                    </a:lnTo>
                    <a:lnTo>
                      <a:pt x="1909" y="356"/>
                    </a:lnTo>
                    <a:lnTo>
                      <a:pt x="1913" y="374"/>
                    </a:lnTo>
                    <a:lnTo>
                      <a:pt x="1918" y="394"/>
                    </a:lnTo>
                    <a:lnTo>
                      <a:pt x="1929" y="438"/>
                    </a:lnTo>
                    <a:lnTo>
                      <a:pt x="1936" y="484"/>
                    </a:lnTo>
                    <a:lnTo>
                      <a:pt x="1942" y="530"/>
                    </a:lnTo>
                    <a:lnTo>
                      <a:pt x="1947" y="577"/>
                    </a:lnTo>
                    <a:lnTo>
                      <a:pt x="1951" y="586"/>
                    </a:lnTo>
                    <a:lnTo>
                      <a:pt x="1952" y="598"/>
                    </a:lnTo>
                    <a:lnTo>
                      <a:pt x="1954" y="608"/>
                    </a:lnTo>
                    <a:lnTo>
                      <a:pt x="1957" y="618"/>
                    </a:lnTo>
                    <a:lnTo>
                      <a:pt x="1961" y="701"/>
                    </a:lnTo>
                    <a:lnTo>
                      <a:pt x="1963" y="783"/>
                    </a:lnTo>
                    <a:lnTo>
                      <a:pt x="1964" y="866"/>
                    </a:lnTo>
                    <a:lnTo>
                      <a:pt x="1965" y="951"/>
                    </a:lnTo>
                    <a:lnTo>
                      <a:pt x="1978" y="959"/>
                    </a:lnTo>
                    <a:lnTo>
                      <a:pt x="1985" y="971"/>
                    </a:lnTo>
                    <a:lnTo>
                      <a:pt x="1988" y="986"/>
                    </a:lnTo>
                    <a:lnTo>
                      <a:pt x="1990" y="1001"/>
                    </a:lnTo>
                    <a:lnTo>
                      <a:pt x="1984" y="1013"/>
                    </a:lnTo>
                    <a:lnTo>
                      <a:pt x="1982" y="1025"/>
                    </a:lnTo>
                    <a:lnTo>
                      <a:pt x="1986" y="1038"/>
                    </a:lnTo>
                    <a:lnTo>
                      <a:pt x="1992" y="1050"/>
                    </a:lnTo>
                    <a:lnTo>
                      <a:pt x="1990" y="1066"/>
                    </a:lnTo>
                    <a:lnTo>
                      <a:pt x="1985" y="1081"/>
                    </a:lnTo>
                    <a:lnTo>
                      <a:pt x="1978" y="1095"/>
                    </a:lnTo>
                    <a:lnTo>
                      <a:pt x="1971" y="1109"/>
                    </a:lnTo>
                    <a:lnTo>
                      <a:pt x="1962" y="1115"/>
                    </a:lnTo>
                    <a:lnTo>
                      <a:pt x="1951" y="1117"/>
                    </a:lnTo>
                    <a:lnTo>
                      <a:pt x="1941" y="1119"/>
                    </a:lnTo>
                    <a:lnTo>
                      <a:pt x="1931" y="1119"/>
                    </a:lnTo>
                    <a:lnTo>
                      <a:pt x="1919" y="1118"/>
                    </a:lnTo>
                    <a:lnTo>
                      <a:pt x="1908" y="1118"/>
                    </a:lnTo>
                    <a:lnTo>
                      <a:pt x="1897" y="1119"/>
                    </a:lnTo>
                    <a:lnTo>
                      <a:pt x="1886" y="1120"/>
                    </a:lnTo>
                    <a:lnTo>
                      <a:pt x="1871" y="1122"/>
                    </a:lnTo>
                    <a:lnTo>
                      <a:pt x="1856" y="1122"/>
                    </a:lnTo>
                    <a:lnTo>
                      <a:pt x="1841" y="1122"/>
                    </a:lnTo>
                    <a:lnTo>
                      <a:pt x="1826" y="1122"/>
                    </a:lnTo>
                    <a:lnTo>
                      <a:pt x="1811" y="1123"/>
                    </a:lnTo>
                    <a:lnTo>
                      <a:pt x="1796" y="1123"/>
                    </a:lnTo>
                    <a:lnTo>
                      <a:pt x="1781" y="1123"/>
                    </a:lnTo>
                    <a:lnTo>
                      <a:pt x="1766" y="1123"/>
                    </a:lnTo>
                    <a:lnTo>
                      <a:pt x="1751" y="1123"/>
                    </a:lnTo>
                    <a:lnTo>
                      <a:pt x="1736" y="1123"/>
                    </a:lnTo>
                    <a:lnTo>
                      <a:pt x="1721" y="1123"/>
                    </a:lnTo>
                    <a:lnTo>
                      <a:pt x="1705" y="1123"/>
                    </a:lnTo>
                    <a:lnTo>
                      <a:pt x="1690" y="1123"/>
                    </a:lnTo>
                    <a:lnTo>
                      <a:pt x="1674" y="1123"/>
                    </a:lnTo>
                    <a:lnTo>
                      <a:pt x="1659" y="1123"/>
                    </a:lnTo>
                    <a:lnTo>
                      <a:pt x="1643" y="1123"/>
                    </a:lnTo>
                    <a:lnTo>
                      <a:pt x="1639" y="1126"/>
                    </a:lnTo>
                    <a:lnTo>
                      <a:pt x="1638" y="1142"/>
                    </a:lnTo>
                    <a:lnTo>
                      <a:pt x="1636" y="1157"/>
                    </a:lnTo>
                    <a:lnTo>
                      <a:pt x="1632" y="1172"/>
                    </a:lnTo>
                    <a:lnTo>
                      <a:pt x="1628" y="1186"/>
                    </a:lnTo>
                    <a:lnTo>
                      <a:pt x="1622" y="1200"/>
                    </a:lnTo>
                    <a:lnTo>
                      <a:pt x="1615" y="1214"/>
                    </a:lnTo>
                    <a:lnTo>
                      <a:pt x="1608" y="1226"/>
                    </a:lnTo>
                    <a:lnTo>
                      <a:pt x="1602" y="1240"/>
                    </a:lnTo>
                    <a:lnTo>
                      <a:pt x="1607" y="1240"/>
                    </a:lnTo>
                    <a:lnTo>
                      <a:pt x="1613" y="1239"/>
                    </a:lnTo>
                    <a:lnTo>
                      <a:pt x="1617" y="1239"/>
                    </a:lnTo>
                    <a:lnTo>
                      <a:pt x="1623" y="1240"/>
                    </a:lnTo>
                    <a:lnTo>
                      <a:pt x="1639" y="1239"/>
                    </a:lnTo>
                    <a:lnTo>
                      <a:pt x="1655" y="1239"/>
                    </a:lnTo>
                    <a:lnTo>
                      <a:pt x="1670" y="1238"/>
                    </a:lnTo>
                    <a:lnTo>
                      <a:pt x="1686" y="1238"/>
                    </a:lnTo>
                    <a:lnTo>
                      <a:pt x="1702" y="1238"/>
                    </a:lnTo>
                    <a:lnTo>
                      <a:pt x="1719" y="1238"/>
                    </a:lnTo>
                    <a:lnTo>
                      <a:pt x="1735" y="1238"/>
                    </a:lnTo>
                    <a:lnTo>
                      <a:pt x="1751" y="1238"/>
                    </a:lnTo>
                    <a:lnTo>
                      <a:pt x="1766" y="1239"/>
                    </a:lnTo>
                    <a:lnTo>
                      <a:pt x="1782" y="1239"/>
                    </a:lnTo>
                    <a:lnTo>
                      <a:pt x="1798" y="1239"/>
                    </a:lnTo>
                    <a:lnTo>
                      <a:pt x="1815" y="1239"/>
                    </a:lnTo>
                    <a:lnTo>
                      <a:pt x="1832" y="1239"/>
                    </a:lnTo>
                    <a:lnTo>
                      <a:pt x="1848" y="1239"/>
                    </a:lnTo>
                    <a:lnTo>
                      <a:pt x="1864" y="1239"/>
                    </a:lnTo>
                    <a:lnTo>
                      <a:pt x="1881" y="1239"/>
                    </a:lnTo>
                    <a:lnTo>
                      <a:pt x="1890" y="1241"/>
                    </a:lnTo>
                    <a:lnTo>
                      <a:pt x="1899" y="1242"/>
                    </a:lnTo>
                    <a:lnTo>
                      <a:pt x="1910" y="1244"/>
                    </a:lnTo>
                    <a:lnTo>
                      <a:pt x="1920" y="1242"/>
                    </a:lnTo>
                    <a:lnTo>
                      <a:pt x="1931" y="1242"/>
                    </a:lnTo>
                    <a:lnTo>
                      <a:pt x="1942" y="1241"/>
                    </a:lnTo>
                    <a:lnTo>
                      <a:pt x="1952" y="1241"/>
                    </a:lnTo>
                    <a:lnTo>
                      <a:pt x="1963" y="1241"/>
                    </a:lnTo>
                    <a:lnTo>
                      <a:pt x="1980" y="1241"/>
                    </a:lnTo>
                    <a:lnTo>
                      <a:pt x="1997" y="1242"/>
                    </a:lnTo>
                    <a:lnTo>
                      <a:pt x="2015" y="1244"/>
                    </a:lnTo>
                    <a:lnTo>
                      <a:pt x="2032" y="1244"/>
                    </a:lnTo>
                    <a:lnTo>
                      <a:pt x="2050" y="1245"/>
                    </a:lnTo>
                    <a:lnTo>
                      <a:pt x="2069" y="1246"/>
                    </a:lnTo>
                    <a:lnTo>
                      <a:pt x="2087" y="1247"/>
                    </a:lnTo>
                    <a:lnTo>
                      <a:pt x="2106" y="1247"/>
                    </a:lnTo>
                    <a:lnTo>
                      <a:pt x="2116" y="1259"/>
                    </a:lnTo>
                    <a:lnTo>
                      <a:pt x="2113" y="1263"/>
                    </a:lnTo>
                    <a:lnTo>
                      <a:pt x="2082" y="1262"/>
                    </a:lnTo>
                    <a:lnTo>
                      <a:pt x="2049" y="1261"/>
                    </a:lnTo>
                    <a:lnTo>
                      <a:pt x="2018" y="1260"/>
                    </a:lnTo>
                    <a:lnTo>
                      <a:pt x="1986" y="1259"/>
                    </a:lnTo>
                    <a:lnTo>
                      <a:pt x="1955" y="1259"/>
                    </a:lnTo>
                    <a:lnTo>
                      <a:pt x="1923" y="1259"/>
                    </a:lnTo>
                    <a:lnTo>
                      <a:pt x="1890" y="1259"/>
                    </a:lnTo>
                    <a:lnTo>
                      <a:pt x="1859" y="1259"/>
                    </a:lnTo>
                    <a:lnTo>
                      <a:pt x="1827" y="1259"/>
                    </a:lnTo>
                    <a:lnTo>
                      <a:pt x="1795" y="1259"/>
                    </a:lnTo>
                    <a:lnTo>
                      <a:pt x="1764" y="1259"/>
                    </a:lnTo>
                    <a:lnTo>
                      <a:pt x="1731" y="1259"/>
                    </a:lnTo>
                    <a:lnTo>
                      <a:pt x="1700" y="1259"/>
                    </a:lnTo>
                    <a:lnTo>
                      <a:pt x="1668" y="1259"/>
                    </a:lnTo>
                    <a:lnTo>
                      <a:pt x="1637" y="1259"/>
                    </a:lnTo>
                    <a:lnTo>
                      <a:pt x="1606" y="1257"/>
                    </a:lnTo>
                    <a:lnTo>
                      <a:pt x="1603" y="1256"/>
                    </a:lnTo>
                    <a:lnTo>
                      <a:pt x="1602" y="1253"/>
                    </a:lnTo>
                    <a:lnTo>
                      <a:pt x="1601" y="1251"/>
                    </a:lnTo>
                    <a:lnTo>
                      <a:pt x="1600" y="1247"/>
                    </a:lnTo>
                    <a:lnTo>
                      <a:pt x="1582" y="1268"/>
                    </a:lnTo>
                    <a:lnTo>
                      <a:pt x="1585" y="1272"/>
                    </a:lnTo>
                    <a:lnTo>
                      <a:pt x="1606" y="1270"/>
                    </a:lnTo>
                    <a:lnTo>
                      <a:pt x="1626" y="1269"/>
                    </a:lnTo>
                    <a:lnTo>
                      <a:pt x="1647" y="1270"/>
                    </a:lnTo>
                    <a:lnTo>
                      <a:pt x="1667" y="1271"/>
                    </a:lnTo>
                    <a:lnTo>
                      <a:pt x="1687" y="1272"/>
                    </a:lnTo>
                    <a:lnTo>
                      <a:pt x="1707" y="1272"/>
                    </a:lnTo>
                    <a:lnTo>
                      <a:pt x="1728" y="1271"/>
                    </a:lnTo>
                    <a:lnTo>
                      <a:pt x="1749" y="1268"/>
                    </a:lnTo>
                    <a:lnTo>
                      <a:pt x="1764" y="1268"/>
                    </a:lnTo>
                    <a:lnTo>
                      <a:pt x="1777" y="1269"/>
                    </a:lnTo>
                    <a:lnTo>
                      <a:pt x="1792" y="1269"/>
                    </a:lnTo>
                    <a:lnTo>
                      <a:pt x="1806" y="1269"/>
                    </a:lnTo>
                    <a:lnTo>
                      <a:pt x="1821" y="1269"/>
                    </a:lnTo>
                    <a:lnTo>
                      <a:pt x="1835" y="1269"/>
                    </a:lnTo>
                    <a:lnTo>
                      <a:pt x="1849" y="1269"/>
                    </a:lnTo>
                    <a:lnTo>
                      <a:pt x="1864" y="1269"/>
                    </a:lnTo>
                    <a:lnTo>
                      <a:pt x="1878" y="1269"/>
                    </a:lnTo>
                    <a:lnTo>
                      <a:pt x="1891" y="1269"/>
                    </a:lnTo>
                    <a:lnTo>
                      <a:pt x="1906" y="1269"/>
                    </a:lnTo>
                    <a:lnTo>
                      <a:pt x="1920" y="1270"/>
                    </a:lnTo>
                    <a:lnTo>
                      <a:pt x="1934" y="1270"/>
                    </a:lnTo>
                    <a:lnTo>
                      <a:pt x="1948" y="1271"/>
                    </a:lnTo>
                    <a:lnTo>
                      <a:pt x="1963" y="1271"/>
                    </a:lnTo>
                    <a:lnTo>
                      <a:pt x="1977" y="1272"/>
                    </a:lnTo>
                    <a:lnTo>
                      <a:pt x="1990" y="1272"/>
                    </a:lnTo>
                    <a:lnTo>
                      <a:pt x="2003" y="1272"/>
                    </a:lnTo>
                    <a:lnTo>
                      <a:pt x="2017" y="1272"/>
                    </a:lnTo>
                    <a:lnTo>
                      <a:pt x="2031" y="1272"/>
                    </a:lnTo>
                    <a:lnTo>
                      <a:pt x="2043" y="1272"/>
                    </a:lnTo>
                    <a:lnTo>
                      <a:pt x="2057" y="1272"/>
                    </a:lnTo>
                    <a:lnTo>
                      <a:pt x="2070" y="1272"/>
                    </a:lnTo>
                    <a:lnTo>
                      <a:pt x="2084" y="1272"/>
                    </a:lnTo>
                    <a:lnTo>
                      <a:pt x="2096" y="1272"/>
                    </a:lnTo>
                    <a:lnTo>
                      <a:pt x="2110" y="1272"/>
                    </a:lnTo>
                    <a:lnTo>
                      <a:pt x="2123" y="1274"/>
                    </a:lnTo>
                    <a:lnTo>
                      <a:pt x="2136" y="1275"/>
                    </a:lnTo>
                    <a:lnTo>
                      <a:pt x="2149" y="1276"/>
                    </a:lnTo>
                    <a:lnTo>
                      <a:pt x="2162" y="1277"/>
                    </a:lnTo>
                    <a:lnTo>
                      <a:pt x="2176" y="1278"/>
                    </a:lnTo>
                    <a:lnTo>
                      <a:pt x="2189" y="1280"/>
                    </a:lnTo>
                    <a:lnTo>
                      <a:pt x="2190" y="1282"/>
                    </a:lnTo>
                    <a:lnTo>
                      <a:pt x="2191" y="1282"/>
                    </a:lnTo>
                    <a:lnTo>
                      <a:pt x="2191" y="1283"/>
                    </a:lnTo>
                    <a:lnTo>
                      <a:pt x="2191" y="1284"/>
                    </a:lnTo>
                    <a:lnTo>
                      <a:pt x="2174" y="1285"/>
                    </a:lnTo>
                    <a:lnTo>
                      <a:pt x="2155" y="1286"/>
                    </a:lnTo>
                    <a:lnTo>
                      <a:pt x="2138" y="1286"/>
                    </a:lnTo>
                    <a:lnTo>
                      <a:pt x="2120" y="1287"/>
                    </a:lnTo>
                    <a:lnTo>
                      <a:pt x="2102" y="1287"/>
                    </a:lnTo>
                    <a:lnTo>
                      <a:pt x="2085" y="1287"/>
                    </a:lnTo>
                    <a:lnTo>
                      <a:pt x="2067" y="1287"/>
                    </a:lnTo>
                    <a:lnTo>
                      <a:pt x="2049" y="1286"/>
                    </a:lnTo>
                    <a:lnTo>
                      <a:pt x="2031" y="1286"/>
                    </a:lnTo>
                    <a:lnTo>
                      <a:pt x="2014" y="1286"/>
                    </a:lnTo>
                    <a:lnTo>
                      <a:pt x="1995" y="1286"/>
                    </a:lnTo>
                    <a:lnTo>
                      <a:pt x="1978" y="1286"/>
                    </a:lnTo>
                    <a:lnTo>
                      <a:pt x="1959" y="1286"/>
                    </a:lnTo>
                    <a:lnTo>
                      <a:pt x="1941" y="1286"/>
                    </a:lnTo>
                    <a:lnTo>
                      <a:pt x="1924" y="1287"/>
                    </a:lnTo>
                    <a:lnTo>
                      <a:pt x="1905" y="1289"/>
                    </a:lnTo>
                    <a:lnTo>
                      <a:pt x="1883" y="1287"/>
                    </a:lnTo>
                    <a:lnTo>
                      <a:pt x="1861" y="1286"/>
                    </a:lnTo>
                    <a:lnTo>
                      <a:pt x="1840" y="1286"/>
                    </a:lnTo>
                    <a:lnTo>
                      <a:pt x="1818" y="1286"/>
                    </a:lnTo>
                    <a:lnTo>
                      <a:pt x="1796" y="1286"/>
                    </a:lnTo>
                    <a:lnTo>
                      <a:pt x="1774" y="1286"/>
                    </a:lnTo>
                    <a:lnTo>
                      <a:pt x="1751" y="1286"/>
                    </a:lnTo>
                    <a:lnTo>
                      <a:pt x="1729" y="1287"/>
                    </a:lnTo>
                    <a:lnTo>
                      <a:pt x="1707" y="1287"/>
                    </a:lnTo>
                    <a:lnTo>
                      <a:pt x="1685" y="1289"/>
                    </a:lnTo>
                    <a:lnTo>
                      <a:pt x="1663" y="1289"/>
                    </a:lnTo>
                    <a:lnTo>
                      <a:pt x="1641" y="1289"/>
                    </a:lnTo>
                    <a:lnTo>
                      <a:pt x="1620" y="1290"/>
                    </a:lnTo>
                    <a:lnTo>
                      <a:pt x="1598" y="1290"/>
                    </a:lnTo>
                    <a:lnTo>
                      <a:pt x="1575" y="1290"/>
                    </a:lnTo>
                    <a:lnTo>
                      <a:pt x="1553" y="1290"/>
                    </a:lnTo>
                    <a:lnTo>
                      <a:pt x="1541" y="1292"/>
                    </a:lnTo>
                    <a:lnTo>
                      <a:pt x="1531" y="1293"/>
                    </a:lnTo>
                    <a:lnTo>
                      <a:pt x="1519" y="1293"/>
                    </a:lnTo>
                    <a:lnTo>
                      <a:pt x="1508" y="1293"/>
                    </a:lnTo>
                    <a:lnTo>
                      <a:pt x="1496" y="1293"/>
                    </a:lnTo>
                    <a:lnTo>
                      <a:pt x="1485" y="1293"/>
                    </a:lnTo>
                    <a:lnTo>
                      <a:pt x="1474" y="1294"/>
                    </a:lnTo>
                    <a:lnTo>
                      <a:pt x="1463" y="1295"/>
                    </a:lnTo>
                    <a:lnTo>
                      <a:pt x="1442" y="1289"/>
                    </a:lnTo>
                    <a:lnTo>
                      <a:pt x="1423" y="1289"/>
                    </a:lnTo>
                    <a:lnTo>
                      <a:pt x="1403" y="1289"/>
                    </a:lnTo>
                    <a:lnTo>
                      <a:pt x="1383" y="1289"/>
                    </a:lnTo>
                    <a:lnTo>
                      <a:pt x="1364" y="1289"/>
                    </a:lnTo>
                    <a:lnTo>
                      <a:pt x="1344" y="1289"/>
                    </a:lnTo>
                    <a:lnTo>
                      <a:pt x="1325" y="1289"/>
                    </a:lnTo>
                    <a:lnTo>
                      <a:pt x="1305" y="1289"/>
                    </a:lnTo>
                    <a:lnTo>
                      <a:pt x="1285" y="1289"/>
                    </a:lnTo>
                    <a:lnTo>
                      <a:pt x="1265" y="1289"/>
                    </a:lnTo>
                    <a:lnTo>
                      <a:pt x="1245" y="1289"/>
                    </a:lnTo>
                    <a:lnTo>
                      <a:pt x="1226" y="1289"/>
                    </a:lnTo>
                    <a:lnTo>
                      <a:pt x="1206" y="1289"/>
                    </a:lnTo>
                    <a:lnTo>
                      <a:pt x="1185" y="1289"/>
                    </a:lnTo>
                    <a:lnTo>
                      <a:pt x="1166" y="1289"/>
                    </a:lnTo>
                    <a:lnTo>
                      <a:pt x="1146" y="1289"/>
                    </a:lnTo>
                    <a:lnTo>
                      <a:pt x="1126" y="1289"/>
                    </a:lnTo>
                    <a:lnTo>
                      <a:pt x="1122" y="1284"/>
                    </a:lnTo>
                    <a:lnTo>
                      <a:pt x="1102" y="1284"/>
                    </a:lnTo>
                    <a:lnTo>
                      <a:pt x="1083" y="1284"/>
                    </a:lnTo>
                    <a:lnTo>
                      <a:pt x="1063" y="1284"/>
                    </a:lnTo>
                    <a:lnTo>
                      <a:pt x="1043" y="1284"/>
                    </a:lnTo>
                    <a:lnTo>
                      <a:pt x="1024" y="1284"/>
                    </a:lnTo>
                    <a:lnTo>
                      <a:pt x="1004" y="1284"/>
                    </a:lnTo>
                    <a:lnTo>
                      <a:pt x="986" y="1284"/>
                    </a:lnTo>
                    <a:lnTo>
                      <a:pt x="966" y="1285"/>
                    </a:lnTo>
                    <a:lnTo>
                      <a:pt x="947" y="1285"/>
                    </a:lnTo>
                    <a:lnTo>
                      <a:pt x="927" y="1285"/>
                    </a:lnTo>
                    <a:lnTo>
                      <a:pt x="908" y="1286"/>
                    </a:lnTo>
                    <a:lnTo>
                      <a:pt x="888" y="1286"/>
                    </a:lnTo>
                    <a:lnTo>
                      <a:pt x="868" y="1287"/>
                    </a:lnTo>
                    <a:lnTo>
                      <a:pt x="849" y="1287"/>
                    </a:lnTo>
                    <a:lnTo>
                      <a:pt x="830" y="1289"/>
                    </a:lnTo>
                    <a:lnTo>
                      <a:pt x="811" y="1290"/>
                    </a:lnTo>
                    <a:lnTo>
                      <a:pt x="808" y="1292"/>
                    </a:lnTo>
                    <a:lnTo>
                      <a:pt x="807" y="1294"/>
                    </a:lnTo>
                    <a:lnTo>
                      <a:pt x="805" y="1298"/>
                    </a:lnTo>
                    <a:lnTo>
                      <a:pt x="804" y="1300"/>
                    </a:lnTo>
                    <a:lnTo>
                      <a:pt x="837" y="1299"/>
                    </a:lnTo>
                    <a:lnTo>
                      <a:pt x="871" y="1299"/>
                    </a:lnTo>
                    <a:lnTo>
                      <a:pt x="904" y="1298"/>
                    </a:lnTo>
                    <a:lnTo>
                      <a:pt x="936" y="1298"/>
                    </a:lnTo>
                    <a:lnTo>
                      <a:pt x="970" y="1298"/>
                    </a:lnTo>
                    <a:lnTo>
                      <a:pt x="1003" y="1297"/>
                    </a:lnTo>
                    <a:lnTo>
                      <a:pt x="1035" y="1298"/>
                    </a:lnTo>
                    <a:lnTo>
                      <a:pt x="1069" y="1298"/>
                    </a:lnTo>
                    <a:lnTo>
                      <a:pt x="1101" y="1298"/>
                    </a:lnTo>
                    <a:lnTo>
                      <a:pt x="1135" y="1298"/>
                    </a:lnTo>
                    <a:lnTo>
                      <a:pt x="1168" y="1298"/>
                    </a:lnTo>
                    <a:lnTo>
                      <a:pt x="1200" y="1298"/>
                    </a:lnTo>
                    <a:lnTo>
                      <a:pt x="1234" y="1299"/>
                    </a:lnTo>
                    <a:lnTo>
                      <a:pt x="1266" y="1299"/>
                    </a:lnTo>
                    <a:lnTo>
                      <a:pt x="1299" y="1299"/>
                    </a:lnTo>
                    <a:lnTo>
                      <a:pt x="1333" y="1299"/>
                    </a:lnTo>
                    <a:lnTo>
                      <a:pt x="1355" y="1299"/>
                    </a:lnTo>
                    <a:lnTo>
                      <a:pt x="1376" y="1300"/>
                    </a:lnTo>
                    <a:lnTo>
                      <a:pt x="1397" y="1300"/>
                    </a:lnTo>
                    <a:lnTo>
                      <a:pt x="1419" y="1300"/>
                    </a:lnTo>
                    <a:lnTo>
                      <a:pt x="1441" y="1301"/>
                    </a:lnTo>
                    <a:lnTo>
                      <a:pt x="1462" y="1301"/>
                    </a:lnTo>
                    <a:lnTo>
                      <a:pt x="1484" y="1302"/>
                    </a:lnTo>
                    <a:lnTo>
                      <a:pt x="1505" y="1302"/>
                    </a:lnTo>
                    <a:lnTo>
                      <a:pt x="1526" y="1302"/>
                    </a:lnTo>
                    <a:lnTo>
                      <a:pt x="1548" y="1302"/>
                    </a:lnTo>
                    <a:lnTo>
                      <a:pt x="1569" y="1302"/>
                    </a:lnTo>
                    <a:lnTo>
                      <a:pt x="1591" y="1301"/>
                    </a:lnTo>
                    <a:lnTo>
                      <a:pt x="1613" y="1301"/>
                    </a:lnTo>
                    <a:lnTo>
                      <a:pt x="1633" y="1300"/>
                    </a:lnTo>
                    <a:lnTo>
                      <a:pt x="1655" y="1299"/>
                    </a:lnTo>
                    <a:lnTo>
                      <a:pt x="1677" y="1297"/>
                    </a:lnTo>
                    <a:lnTo>
                      <a:pt x="1709" y="1299"/>
                    </a:lnTo>
                    <a:lnTo>
                      <a:pt x="1743" y="1300"/>
                    </a:lnTo>
                    <a:lnTo>
                      <a:pt x="1775" y="1300"/>
                    </a:lnTo>
                    <a:lnTo>
                      <a:pt x="1807" y="1300"/>
                    </a:lnTo>
                    <a:lnTo>
                      <a:pt x="1840" y="1300"/>
                    </a:lnTo>
                    <a:lnTo>
                      <a:pt x="1873" y="1299"/>
                    </a:lnTo>
                    <a:lnTo>
                      <a:pt x="1905" y="1299"/>
                    </a:lnTo>
                    <a:lnTo>
                      <a:pt x="1937" y="1298"/>
                    </a:lnTo>
                    <a:lnTo>
                      <a:pt x="1970" y="1297"/>
                    </a:lnTo>
                    <a:lnTo>
                      <a:pt x="2002" y="1297"/>
                    </a:lnTo>
                    <a:lnTo>
                      <a:pt x="2035" y="1295"/>
                    </a:lnTo>
                    <a:lnTo>
                      <a:pt x="2068" y="1295"/>
                    </a:lnTo>
                    <a:lnTo>
                      <a:pt x="2100" y="1295"/>
                    </a:lnTo>
                    <a:lnTo>
                      <a:pt x="2132" y="1297"/>
                    </a:lnTo>
                    <a:lnTo>
                      <a:pt x="2166" y="1298"/>
                    </a:lnTo>
                    <a:lnTo>
                      <a:pt x="2198" y="1300"/>
                    </a:lnTo>
                    <a:lnTo>
                      <a:pt x="2201" y="1302"/>
                    </a:lnTo>
                    <a:lnTo>
                      <a:pt x="2189" y="1309"/>
                    </a:lnTo>
                    <a:lnTo>
                      <a:pt x="2176" y="1310"/>
                    </a:lnTo>
                    <a:lnTo>
                      <a:pt x="2162" y="1310"/>
                    </a:lnTo>
                    <a:lnTo>
                      <a:pt x="2148" y="1312"/>
                    </a:lnTo>
                    <a:lnTo>
                      <a:pt x="2136" y="1312"/>
                    </a:lnTo>
                    <a:lnTo>
                      <a:pt x="2122" y="1312"/>
                    </a:lnTo>
                    <a:lnTo>
                      <a:pt x="2109" y="1312"/>
                    </a:lnTo>
                    <a:lnTo>
                      <a:pt x="2095" y="1312"/>
                    </a:lnTo>
                    <a:lnTo>
                      <a:pt x="2082" y="1312"/>
                    </a:lnTo>
                    <a:lnTo>
                      <a:pt x="2069" y="1312"/>
                    </a:lnTo>
                    <a:lnTo>
                      <a:pt x="2055" y="1312"/>
                    </a:lnTo>
                    <a:lnTo>
                      <a:pt x="2041" y="1312"/>
                    </a:lnTo>
                    <a:lnTo>
                      <a:pt x="2027" y="1312"/>
                    </a:lnTo>
                    <a:lnTo>
                      <a:pt x="2014" y="1312"/>
                    </a:lnTo>
                    <a:lnTo>
                      <a:pt x="2001" y="1310"/>
                    </a:lnTo>
                    <a:lnTo>
                      <a:pt x="1987" y="1310"/>
                    </a:lnTo>
                    <a:lnTo>
                      <a:pt x="1973" y="1310"/>
                    </a:lnTo>
                    <a:lnTo>
                      <a:pt x="1967" y="1313"/>
                    </a:lnTo>
                    <a:lnTo>
                      <a:pt x="1956" y="1312"/>
                    </a:lnTo>
                    <a:lnTo>
                      <a:pt x="1944" y="1312"/>
                    </a:lnTo>
                    <a:lnTo>
                      <a:pt x="1932" y="1312"/>
                    </a:lnTo>
                    <a:lnTo>
                      <a:pt x="1920" y="1313"/>
                    </a:lnTo>
                    <a:lnTo>
                      <a:pt x="1909" y="1314"/>
                    </a:lnTo>
                    <a:lnTo>
                      <a:pt x="1897" y="1316"/>
                    </a:lnTo>
                    <a:lnTo>
                      <a:pt x="1886" y="1317"/>
                    </a:lnTo>
                    <a:lnTo>
                      <a:pt x="1874" y="1318"/>
                    </a:lnTo>
                    <a:lnTo>
                      <a:pt x="1836" y="1318"/>
                    </a:lnTo>
                    <a:lnTo>
                      <a:pt x="1797" y="1320"/>
                    </a:lnTo>
                    <a:lnTo>
                      <a:pt x="1758" y="1320"/>
                    </a:lnTo>
                    <a:lnTo>
                      <a:pt x="1719" y="1318"/>
                    </a:lnTo>
                    <a:lnTo>
                      <a:pt x="1679" y="1318"/>
                    </a:lnTo>
                    <a:lnTo>
                      <a:pt x="1640" y="1318"/>
                    </a:lnTo>
                    <a:lnTo>
                      <a:pt x="1601" y="1317"/>
                    </a:lnTo>
                    <a:lnTo>
                      <a:pt x="1561" y="1317"/>
                    </a:lnTo>
                    <a:lnTo>
                      <a:pt x="1522" y="1316"/>
                    </a:lnTo>
                    <a:lnTo>
                      <a:pt x="1482" y="1316"/>
                    </a:lnTo>
                    <a:lnTo>
                      <a:pt x="1443" y="1315"/>
                    </a:lnTo>
                    <a:lnTo>
                      <a:pt x="1403" y="1315"/>
                    </a:lnTo>
                    <a:lnTo>
                      <a:pt x="1364" y="1315"/>
                    </a:lnTo>
                    <a:lnTo>
                      <a:pt x="1325" y="1315"/>
                    </a:lnTo>
                    <a:lnTo>
                      <a:pt x="1287" y="1315"/>
                    </a:lnTo>
                    <a:lnTo>
                      <a:pt x="1247" y="1316"/>
                    </a:lnTo>
                    <a:lnTo>
                      <a:pt x="1220" y="1316"/>
                    </a:lnTo>
                    <a:lnTo>
                      <a:pt x="1193" y="1316"/>
                    </a:lnTo>
                    <a:lnTo>
                      <a:pt x="1167" y="1316"/>
                    </a:lnTo>
                    <a:lnTo>
                      <a:pt x="1140" y="1315"/>
                    </a:lnTo>
                    <a:lnTo>
                      <a:pt x="1114" y="1315"/>
                    </a:lnTo>
                    <a:lnTo>
                      <a:pt x="1088" y="1315"/>
                    </a:lnTo>
                    <a:lnTo>
                      <a:pt x="1062" y="1315"/>
                    </a:lnTo>
                    <a:lnTo>
                      <a:pt x="1037" y="1315"/>
                    </a:lnTo>
                    <a:lnTo>
                      <a:pt x="1010" y="1315"/>
                    </a:lnTo>
                    <a:lnTo>
                      <a:pt x="985" y="1315"/>
                    </a:lnTo>
                    <a:lnTo>
                      <a:pt x="958" y="1315"/>
                    </a:lnTo>
                    <a:lnTo>
                      <a:pt x="933" y="1315"/>
                    </a:lnTo>
                    <a:lnTo>
                      <a:pt x="908" y="1316"/>
                    </a:lnTo>
                    <a:lnTo>
                      <a:pt x="881" y="1316"/>
                    </a:lnTo>
                    <a:lnTo>
                      <a:pt x="856" y="1316"/>
                    </a:lnTo>
                    <a:lnTo>
                      <a:pt x="829" y="1316"/>
                    </a:lnTo>
                    <a:lnTo>
                      <a:pt x="818" y="1318"/>
                    </a:lnTo>
                    <a:lnTo>
                      <a:pt x="805" y="1320"/>
                    </a:lnTo>
                    <a:lnTo>
                      <a:pt x="793" y="1321"/>
                    </a:lnTo>
                    <a:lnTo>
                      <a:pt x="782" y="1321"/>
                    </a:lnTo>
                    <a:lnTo>
                      <a:pt x="770" y="1322"/>
                    </a:lnTo>
                    <a:lnTo>
                      <a:pt x="759" y="1323"/>
                    </a:lnTo>
                    <a:lnTo>
                      <a:pt x="747" y="1325"/>
                    </a:lnTo>
                    <a:lnTo>
                      <a:pt x="737" y="1329"/>
                    </a:lnTo>
                    <a:lnTo>
                      <a:pt x="722" y="1331"/>
                    </a:lnTo>
                    <a:lnTo>
                      <a:pt x="707" y="1331"/>
                    </a:lnTo>
                    <a:lnTo>
                      <a:pt x="692" y="1331"/>
                    </a:lnTo>
                    <a:lnTo>
                      <a:pt x="677" y="1329"/>
                    </a:lnTo>
                    <a:lnTo>
                      <a:pt x="662" y="1326"/>
                    </a:lnTo>
                    <a:lnTo>
                      <a:pt x="647" y="1322"/>
                    </a:lnTo>
                    <a:lnTo>
                      <a:pt x="635" y="1315"/>
                    </a:lnTo>
                    <a:lnTo>
                      <a:pt x="622" y="1308"/>
                    </a:lnTo>
                    <a:lnTo>
                      <a:pt x="591" y="1263"/>
                    </a:lnTo>
                    <a:lnTo>
                      <a:pt x="576" y="1264"/>
                    </a:lnTo>
                    <a:lnTo>
                      <a:pt x="560" y="1265"/>
                    </a:lnTo>
                    <a:lnTo>
                      <a:pt x="543" y="1265"/>
                    </a:lnTo>
                    <a:lnTo>
                      <a:pt x="527" y="1267"/>
                    </a:lnTo>
                    <a:lnTo>
                      <a:pt x="511" y="1267"/>
                    </a:lnTo>
                    <a:lnTo>
                      <a:pt x="495" y="1267"/>
                    </a:lnTo>
                    <a:lnTo>
                      <a:pt x="479" y="1268"/>
                    </a:lnTo>
                    <a:lnTo>
                      <a:pt x="463" y="1267"/>
                    </a:lnTo>
                    <a:lnTo>
                      <a:pt x="447" y="1267"/>
                    </a:lnTo>
                    <a:lnTo>
                      <a:pt x="431" y="1265"/>
                    </a:lnTo>
                    <a:lnTo>
                      <a:pt x="414" y="1265"/>
                    </a:lnTo>
                    <a:lnTo>
                      <a:pt x="399" y="1264"/>
                    </a:lnTo>
                    <a:lnTo>
                      <a:pt x="383" y="1262"/>
                    </a:lnTo>
                    <a:lnTo>
                      <a:pt x="367" y="1261"/>
                    </a:lnTo>
                    <a:lnTo>
                      <a:pt x="352" y="1259"/>
                    </a:lnTo>
                    <a:lnTo>
                      <a:pt x="337" y="1256"/>
                    </a:lnTo>
                    <a:lnTo>
                      <a:pt x="342" y="1252"/>
                    </a:lnTo>
                    <a:lnTo>
                      <a:pt x="356" y="1252"/>
                    </a:lnTo>
                    <a:lnTo>
                      <a:pt x="370" y="1253"/>
                    </a:lnTo>
                    <a:lnTo>
                      <a:pt x="385" y="1253"/>
                    </a:lnTo>
                    <a:lnTo>
                      <a:pt x="398" y="1253"/>
                    </a:lnTo>
                    <a:lnTo>
                      <a:pt x="413" y="1252"/>
                    </a:lnTo>
                    <a:lnTo>
                      <a:pt x="428" y="1252"/>
                    </a:lnTo>
                    <a:lnTo>
                      <a:pt x="443" y="1252"/>
                    </a:lnTo>
                    <a:lnTo>
                      <a:pt x="458" y="1251"/>
                    </a:lnTo>
                    <a:lnTo>
                      <a:pt x="473" y="1251"/>
                    </a:lnTo>
                    <a:lnTo>
                      <a:pt x="488" y="1251"/>
                    </a:lnTo>
                    <a:lnTo>
                      <a:pt x="502" y="1251"/>
                    </a:lnTo>
                    <a:lnTo>
                      <a:pt x="517" y="1249"/>
                    </a:lnTo>
                    <a:lnTo>
                      <a:pt x="532" y="1249"/>
                    </a:lnTo>
                    <a:lnTo>
                      <a:pt x="547" y="1249"/>
                    </a:lnTo>
                    <a:lnTo>
                      <a:pt x="561" y="1251"/>
                    </a:lnTo>
                    <a:lnTo>
                      <a:pt x="575" y="1251"/>
                    </a:lnTo>
                    <a:lnTo>
                      <a:pt x="577" y="1251"/>
                    </a:lnTo>
                    <a:lnTo>
                      <a:pt x="578" y="1252"/>
                    </a:lnTo>
                    <a:lnTo>
                      <a:pt x="580" y="1253"/>
                    </a:lnTo>
                    <a:lnTo>
                      <a:pt x="583" y="1252"/>
                    </a:lnTo>
                    <a:lnTo>
                      <a:pt x="586" y="1251"/>
                    </a:lnTo>
                    <a:lnTo>
                      <a:pt x="573" y="1208"/>
                    </a:lnTo>
                    <a:lnTo>
                      <a:pt x="554" y="1209"/>
                    </a:lnTo>
                    <a:lnTo>
                      <a:pt x="533" y="1209"/>
                    </a:lnTo>
                    <a:lnTo>
                      <a:pt x="514" y="1210"/>
                    </a:lnTo>
                    <a:lnTo>
                      <a:pt x="493" y="1211"/>
                    </a:lnTo>
                    <a:lnTo>
                      <a:pt x="473" y="1211"/>
                    </a:lnTo>
                    <a:lnTo>
                      <a:pt x="452" y="1211"/>
                    </a:lnTo>
                    <a:lnTo>
                      <a:pt x="433" y="1213"/>
                    </a:lnTo>
                    <a:lnTo>
                      <a:pt x="412" y="1213"/>
                    </a:lnTo>
                    <a:lnTo>
                      <a:pt x="393" y="1214"/>
                    </a:lnTo>
                    <a:lnTo>
                      <a:pt x="372" y="1214"/>
                    </a:lnTo>
                    <a:lnTo>
                      <a:pt x="352" y="1215"/>
                    </a:lnTo>
                    <a:lnTo>
                      <a:pt x="332" y="1215"/>
                    </a:lnTo>
                    <a:lnTo>
                      <a:pt x="312" y="1215"/>
                    </a:lnTo>
                    <a:lnTo>
                      <a:pt x="291" y="1216"/>
                    </a:lnTo>
                    <a:lnTo>
                      <a:pt x="272" y="1216"/>
                    </a:lnTo>
                    <a:lnTo>
                      <a:pt x="252" y="1217"/>
                    </a:lnTo>
                    <a:lnTo>
                      <a:pt x="250" y="1218"/>
                    </a:lnTo>
                    <a:lnTo>
                      <a:pt x="249" y="1221"/>
                    </a:lnTo>
                    <a:lnTo>
                      <a:pt x="247" y="1222"/>
                    </a:lnTo>
                    <a:lnTo>
                      <a:pt x="247" y="1225"/>
                    </a:lnTo>
                    <a:lnTo>
                      <a:pt x="266" y="1224"/>
                    </a:lnTo>
                    <a:lnTo>
                      <a:pt x="285" y="1224"/>
                    </a:lnTo>
                    <a:lnTo>
                      <a:pt x="305" y="1224"/>
                    </a:lnTo>
                    <a:lnTo>
                      <a:pt x="325" y="1224"/>
                    </a:lnTo>
                    <a:lnTo>
                      <a:pt x="344" y="1224"/>
                    </a:lnTo>
                    <a:lnTo>
                      <a:pt x="364" y="1224"/>
                    </a:lnTo>
                    <a:lnTo>
                      <a:pt x="385" y="1224"/>
                    </a:lnTo>
                    <a:lnTo>
                      <a:pt x="404" y="1224"/>
                    </a:lnTo>
                    <a:lnTo>
                      <a:pt x="424" y="1224"/>
                    </a:lnTo>
                    <a:lnTo>
                      <a:pt x="444" y="1224"/>
                    </a:lnTo>
                    <a:lnTo>
                      <a:pt x="464" y="1224"/>
                    </a:lnTo>
                    <a:lnTo>
                      <a:pt x="484" y="1223"/>
                    </a:lnTo>
                    <a:lnTo>
                      <a:pt x="503" y="1223"/>
                    </a:lnTo>
                    <a:lnTo>
                      <a:pt x="523" y="1222"/>
                    </a:lnTo>
                    <a:lnTo>
                      <a:pt x="542" y="1221"/>
                    </a:lnTo>
                    <a:lnTo>
                      <a:pt x="561" y="1218"/>
                    </a:lnTo>
                    <a:lnTo>
                      <a:pt x="565" y="1218"/>
                    </a:lnTo>
                    <a:lnTo>
                      <a:pt x="569" y="1221"/>
                    </a:lnTo>
                    <a:lnTo>
                      <a:pt x="570" y="1224"/>
                    </a:lnTo>
                    <a:lnTo>
                      <a:pt x="572" y="1227"/>
                    </a:lnTo>
                    <a:lnTo>
                      <a:pt x="569" y="1233"/>
                    </a:lnTo>
                    <a:lnTo>
                      <a:pt x="563" y="1237"/>
                    </a:lnTo>
                    <a:lnTo>
                      <a:pt x="556" y="1239"/>
                    </a:lnTo>
                    <a:lnTo>
                      <a:pt x="548" y="1239"/>
                    </a:lnTo>
                    <a:lnTo>
                      <a:pt x="540" y="1239"/>
                    </a:lnTo>
                    <a:lnTo>
                      <a:pt x="532" y="1239"/>
                    </a:lnTo>
                    <a:lnTo>
                      <a:pt x="525" y="1239"/>
                    </a:lnTo>
                    <a:lnTo>
                      <a:pt x="518" y="1240"/>
                    </a:lnTo>
                    <a:lnTo>
                      <a:pt x="496" y="1241"/>
                    </a:lnTo>
                    <a:lnTo>
                      <a:pt x="473" y="1241"/>
                    </a:lnTo>
                    <a:lnTo>
                      <a:pt x="451" y="1241"/>
                    </a:lnTo>
                    <a:lnTo>
                      <a:pt x="429" y="1242"/>
                    </a:lnTo>
                    <a:lnTo>
                      <a:pt x="406" y="1242"/>
                    </a:lnTo>
                    <a:lnTo>
                      <a:pt x="385" y="1244"/>
                    </a:lnTo>
                    <a:lnTo>
                      <a:pt x="363" y="1244"/>
                    </a:lnTo>
                    <a:lnTo>
                      <a:pt x="341" y="1244"/>
                    </a:lnTo>
                    <a:lnTo>
                      <a:pt x="318" y="1244"/>
                    </a:lnTo>
                    <a:lnTo>
                      <a:pt x="296" y="1245"/>
                    </a:lnTo>
                    <a:lnTo>
                      <a:pt x="274" y="1245"/>
                    </a:lnTo>
                    <a:lnTo>
                      <a:pt x="251" y="1245"/>
                    </a:lnTo>
                    <a:lnTo>
                      <a:pt x="229" y="1245"/>
                    </a:lnTo>
                    <a:lnTo>
                      <a:pt x="207" y="1245"/>
                    </a:lnTo>
                    <a:lnTo>
                      <a:pt x="184" y="1245"/>
                    </a:lnTo>
                    <a:lnTo>
                      <a:pt x="162" y="1245"/>
                    </a:lnTo>
                    <a:lnTo>
                      <a:pt x="136" y="1232"/>
                    </a:lnTo>
                    <a:lnTo>
                      <a:pt x="116" y="1215"/>
                    </a:lnTo>
                    <a:lnTo>
                      <a:pt x="101" y="1194"/>
                    </a:lnTo>
                    <a:lnTo>
                      <a:pt x="90" y="1170"/>
                    </a:lnTo>
                    <a:lnTo>
                      <a:pt x="83" y="1143"/>
                    </a:lnTo>
                    <a:lnTo>
                      <a:pt x="77" y="1117"/>
                    </a:lnTo>
                    <a:lnTo>
                      <a:pt x="72" y="1089"/>
                    </a:lnTo>
                    <a:lnTo>
                      <a:pt x="69" y="1063"/>
                    </a:lnTo>
                    <a:lnTo>
                      <a:pt x="68" y="1057"/>
                    </a:lnTo>
                    <a:lnTo>
                      <a:pt x="64" y="1054"/>
                    </a:lnTo>
                    <a:lnTo>
                      <a:pt x="58" y="1052"/>
                    </a:lnTo>
                    <a:lnTo>
                      <a:pt x="54" y="1051"/>
                    </a:lnTo>
                    <a:lnTo>
                      <a:pt x="47" y="1051"/>
                    </a:lnTo>
                    <a:lnTo>
                      <a:pt x="41" y="1051"/>
                    </a:lnTo>
                    <a:lnTo>
                      <a:pt x="35" y="1050"/>
                    </a:lnTo>
                    <a:lnTo>
                      <a:pt x="31" y="1048"/>
                    </a:lnTo>
                    <a:lnTo>
                      <a:pt x="22" y="1046"/>
                    </a:lnTo>
                    <a:lnTo>
                      <a:pt x="17" y="1039"/>
                    </a:lnTo>
                    <a:lnTo>
                      <a:pt x="12" y="1031"/>
                    </a:lnTo>
                    <a:lnTo>
                      <a:pt x="7" y="1024"/>
                    </a:lnTo>
                    <a:lnTo>
                      <a:pt x="2" y="1004"/>
                    </a:lnTo>
                    <a:lnTo>
                      <a:pt x="0" y="985"/>
                    </a:lnTo>
                    <a:lnTo>
                      <a:pt x="1" y="964"/>
                    </a:lnTo>
                    <a:lnTo>
                      <a:pt x="2" y="943"/>
                    </a:lnTo>
                    <a:lnTo>
                      <a:pt x="5" y="936"/>
                    </a:lnTo>
                    <a:lnTo>
                      <a:pt x="11" y="929"/>
                    </a:lnTo>
                    <a:lnTo>
                      <a:pt x="17" y="924"/>
                    </a:lnTo>
                    <a:lnTo>
                      <a:pt x="25" y="921"/>
                    </a:lnTo>
                    <a:lnTo>
                      <a:pt x="29" y="871"/>
                    </a:lnTo>
                    <a:lnTo>
                      <a:pt x="31" y="820"/>
                    </a:lnTo>
                    <a:lnTo>
                      <a:pt x="33" y="768"/>
                    </a:lnTo>
                    <a:lnTo>
                      <a:pt x="40" y="719"/>
                    </a:lnTo>
                    <a:lnTo>
                      <a:pt x="45" y="711"/>
                    </a:lnTo>
                    <a:lnTo>
                      <a:pt x="48" y="702"/>
                    </a:lnTo>
                    <a:lnTo>
                      <a:pt x="52" y="693"/>
                    </a:lnTo>
                    <a:lnTo>
                      <a:pt x="55" y="685"/>
                    </a:lnTo>
                    <a:lnTo>
                      <a:pt x="126" y="607"/>
                    </a:lnTo>
                    <a:lnTo>
                      <a:pt x="121" y="603"/>
                    </a:lnTo>
                    <a:lnTo>
                      <a:pt x="115" y="602"/>
                    </a:lnTo>
                    <a:lnTo>
                      <a:pt x="108" y="600"/>
                    </a:lnTo>
                    <a:lnTo>
                      <a:pt x="101" y="599"/>
                    </a:lnTo>
                    <a:lnTo>
                      <a:pt x="94" y="599"/>
                    </a:lnTo>
                    <a:lnTo>
                      <a:pt x="88" y="598"/>
                    </a:lnTo>
                    <a:lnTo>
                      <a:pt x="82" y="597"/>
                    </a:lnTo>
                    <a:lnTo>
                      <a:pt x="76" y="594"/>
                    </a:lnTo>
                    <a:lnTo>
                      <a:pt x="71" y="567"/>
                    </a:lnTo>
                    <a:lnTo>
                      <a:pt x="68" y="539"/>
                    </a:lnTo>
                    <a:lnTo>
                      <a:pt x="67" y="511"/>
                    </a:lnTo>
                    <a:lnTo>
                      <a:pt x="67" y="483"/>
                    </a:lnTo>
                    <a:lnTo>
                      <a:pt x="68" y="473"/>
                    </a:lnTo>
                    <a:lnTo>
                      <a:pt x="71" y="466"/>
                    </a:lnTo>
                    <a:lnTo>
                      <a:pt x="77" y="461"/>
                    </a:lnTo>
                    <a:lnTo>
                      <a:pt x="86" y="457"/>
                    </a:lnTo>
                    <a:lnTo>
                      <a:pt x="94" y="460"/>
                    </a:lnTo>
                    <a:lnTo>
                      <a:pt x="103" y="460"/>
                    </a:lnTo>
                    <a:lnTo>
                      <a:pt x="113" y="458"/>
                    </a:lnTo>
                    <a:lnTo>
                      <a:pt x="123" y="458"/>
                    </a:lnTo>
                    <a:lnTo>
                      <a:pt x="132" y="458"/>
                    </a:lnTo>
                    <a:lnTo>
                      <a:pt x="140" y="461"/>
                    </a:lnTo>
                    <a:lnTo>
                      <a:pt x="147" y="465"/>
                    </a:lnTo>
                    <a:lnTo>
                      <a:pt x="153" y="473"/>
                    </a:lnTo>
                    <a:lnTo>
                      <a:pt x="154" y="487"/>
                    </a:lnTo>
                    <a:lnTo>
                      <a:pt x="154" y="500"/>
                    </a:lnTo>
                    <a:lnTo>
                      <a:pt x="154" y="514"/>
                    </a:lnTo>
                    <a:lnTo>
                      <a:pt x="156" y="527"/>
                    </a:lnTo>
                    <a:lnTo>
                      <a:pt x="163" y="508"/>
                    </a:lnTo>
                    <a:lnTo>
                      <a:pt x="169" y="488"/>
                    </a:lnTo>
                    <a:lnTo>
                      <a:pt x="175" y="468"/>
                    </a:lnTo>
                    <a:lnTo>
                      <a:pt x="181" y="448"/>
                    </a:lnTo>
                    <a:lnTo>
                      <a:pt x="185" y="428"/>
                    </a:lnTo>
                    <a:lnTo>
                      <a:pt x="191" y="408"/>
                    </a:lnTo>
                    <a:lnTo>
                      <a:pt x="197" y="388"/>
                    </a:lnTo>
                    <a:lnTo>
                      <a:pt x="204" y="369"/>
                    </a:lnTo>
                    <a:lnTo>
                      <a:pt x="209" y="355"/>
                    </a:lnTo>
                    <a:lnTo>
                      <a:pt x="216" y="341"/>
                    </a:lnTo>
                    <a:lnTo>
                      <a:pt x="222" y="327"/>
                    </a:lnTo>
                    <a:lnTo>
                      <a:pt x="228" y="313"/>
                    </a:lnTo>
                    <a:lnTo>
                      <a:pt x="234" y="299"/>
                    </a:lnTo>
                    <a:lnTo>
                      <a:pt x="239" y="286"/>
                    </a:lnTo>
                    <a:lnTo>
                      <a:pt x="244" y="272"/>
                    </a:lnTo>
                    <a:lnTo>
                      <a:pt x="249" y="258"/>
                    </a:lnTo>
                    <a:lnTo>
                      <a:pt x="260" y="250"/>
                    </a:lnTo>
                    <a:lnTo>
                      <a:pt x="272" y="243"/>
                    </a:lnTo>
                    <a:lnTo>
                      <a:pt x="283" y="237"/>
                    </a:lnTo>
                    <a:lnTo>
                      <a:pt x="295" y="233"/>
                    </a:lnTo>
                    <a:lnTo>
                      <a:pt x="307" y="228"/>
                    </a:lnTo>
                    <a:lnTo>
                      <a:pt x="319" y="223"/>
                    </a:lnTo>
                    <a:lnTo>
                      <a:pt x="332" y="219"/>
                    </a:lnTo>
                    <a:lnTo>
                      <a:pt x="343" y="213"/>
                    </a:lnTo>
                    <a:lnTo>
                      <a:pt x="373" y="202"/>
                    </a:lnTo>
                    <a:lnTo>
                      <a:pt x="403" y="190"/>
                    </a:lnTo>
                    <a:lnTo>
                      <a:pt x="434" y="179"/>
                    </a:lnTo>
                    <a:lnTo>
                      <a:pt x="464" y="169"/>
                    </a:lnTo>
                    <a:lnTo>
                      <a:pt x="495" y="159"/>
                    </a:lnTo>
                    <a:lnTo>
                      <a:pt x="526" y="150"/>
                    </a:lnTo>
                    <a:lnTo>
                      <a:pt x="557" y="141"/>
                    </a:lnTo>
                    <a:lnTo>
                      <a:pt x="588" y="131"/>
                    </a:lnTo>
                    <a:lnTo>
                      <a:pt x="620" y="123"/>
                    </a:lnTo>
                    <a:lnTo>
                      <a:pt x="652" y="114"/>
                    </a:lnTo>
                    <a:lnTo>
                      <a:pt x="683" y="106"/>
                    </a:lnTo>
                    <a:lnTo>
                      <a:pt x="714" y="97"/>
                    </a:lnTo>
                    <a:lnTo>
                      <a:pt x="746" y="89"/>
                    </a:lnTo>
                    <a:lnTo>
                      <a:pt x="777" y="80"/>
                    </a:lnTo>
                    <a:lnTo>
                      <a:pt x="808" y="70"/>
                    </a:lnTo>
                    <a:lnTo>
                      <a:pt x="840" y="61"/>
                    </a:lnTo>
                    <a:lnTo>
                      <a:pt x="863" y="57"/>
                    </a:lnTo>
                    <a:lnTo>
                      <a:pt x="886" y="51"/>
                    </a:lnTo>
                    <a:lnTo>
                      <a:pt x="909" y="45"/>
                    </a:lnTo>
                    <a:lnTo>
                      <a:pt x="931" y="39"/>
                    </a:lnTo>
                    <a:lnTo>
                      <a:pt x="954" y="34"/>
                    </a:lnTo>
                    <a:lnTo>
                      <a:pt x="977" y="28"/>
                    </a:lnTo>
                    <a:lnTo>
                      <a:pt x="1000" y="23"/>
                    </a:lnTo>
                    <a:lnTo>
                      <a:pt x="1023" y="17"/>
                    </a:lnTo>
                    <a:lnTo>
                      <a:pt x="1046" y="13"/>
                    </a:lnTo>
                    <a:lnTo>
                      <a:pt x="1070" y="8"/>
                    </a:lnTo>
                    <a:lnTo>
                      <a:pt x="1093" y="5"/>
                    </a:lnTo>
                    <a:lnTo>
                      <a:pt x="1116" y="2"/>
                    </a:lnTo>
                    <a:lnTo>
                      <a:pt x="1140" y="0"/>
                    </a:lnTo>
                    <a:lnTo>
                      <a:pt x="1163" y="0"/>
                    </a:lnTo>
                    <a:lnTo>
                      <a:pt x="1187" y="0"/>
                    </a:lnTo>
                    <a:lnTo>
                      <a:pt x="1212" y="2"/>
                    </a:lnTo>
                    <a:lnTo>
                      <a:pt x="1228" y="4"/>
                    </a:lnTo>
                    <a:lnTo>
                      <a:pt x="1244" y="5"/>
                    </a:lnTo>
                    <a:lnTo>
                      <a:pt x="1260" y="5"/>
                    </a:lnTo>
                    <a:lnTo>
                      <a:pt x="1275" y="4"/>
                    </a:lnTo>
                    <a:lnTo>
                      <a:pt x="1290" y="4"/>
                    </a:lnTo>
                    <a:lnTo>
                      <a:pt x="1306" y="4"/>
                    </a:lnTo>
                    <a:lnTo>
                      <a:pt x="1322" y="4"/>
                    </a:lnTo>
                    <a:lnTo>
                      <a:pt x="133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0"/>
              <p:cNvSpPr>
                <a:spLocks/>
              </p:cNvSpPr>
              <p:nvPr/>
            </p:nvSpPr>
            <p:spPr bwMode="auto">
              <a:xfrm>
                <a:off x="3617" y="-1089"/>
                <a:ext cx="803" cy="162"/>
              </a:xfrm>
              <a:custGeom>
                <a:avLst/>
                <a:gdLst>
                  <a:gd name="T0" fmla="*/ 1361 w 1607"/>
                  <a:gd name="T1" fmla="*/ 28 h 324"/>
                  <a:gd name="T2" fmla="*/ 1433 w 1607"/>
                  <a:gd name="T3" fmla="*/ 34 h 324"/>
                  <a:gd name="T4" fmla="*/ 1503 w 1607"/>
                  <a:gd name="T5" fmla="*/ 41 h 324"/>
                  <a:gd name="T6" fmla="*/ 1556 w 1607"/>
                  <a:gd name="T7" fmla="*/ 47 h 324"/>
                  <a:gd name="T8" fmla="*/ 1564 w 1607"/>
                  <a:gd name="T9" fmla="*/ 52 h 324"/>
                  <a:gd name="T10" fmla="*/ 1562 w 1607"/>
                  <a:gd name="T11" fmla="*/ 66 h 324"/>
                  <a:gd name="T12" fmla="*/ 1568 w 1607"/>
                  <a:gd name="T13" fmla="*/ 75 h 324"/>
                  <a:gd name="T14" fmla="*/ 1577 w 1607"/>
                  <a:gd name="T15" fmla="*/ 91 h 324"/>
                  <a:gd name="T16" fmla="*/ 1571 w 1607"/>
                  <a:gd name="T17" fmla="*/ 103 h 324"/>
                  <a:gd name="T18" fmla="*/ 1580 w 1607"/>
                  <a:gd name="T19" fmla="*/ 130 h 324"/>
                  <a:gd name="T20" fmla="*/ 1584 w 1607"/>
                  <a:gd name="T21" fmla="*/ 145 h 324"/>
                  <a:gd name="T22" fmla="*/ 1578 w 1607"/>
                  <a:gd name="T23" fmla="*/ 157 h 324"/>
                  <a:gd name="T24" fmla="*/ 1548 w 1607"/>
                  <a:gd name="T25" fmla="*/ 157 h 324"/>
                  <a:gd name="T26" fmla="*/ 1607 w 1607"/>
                  <a:gd name="T27" fmla="*/ 179 h 324"/>
                  <a:gd name="T28" fmla="*/ 1572 w 1607"/>
                  <a:gd name="T29" fmla="*/ 180 h 324"/>
                  <a:gd name="T30" fmla="*/ 1501 w 1607"/>
                  <a:gd name="T31" fmla="*/ 167 h 324"/>
                  <a:gd name="T32" fmla="*/ 1319 w 1607"/>
                  <a:gd name="T33" fmla="*/ 151 h 324"/>
                  <a:gd name="T34" fmla="*/ 1136 w 1607"/>
                  <a:gd name="T35" fmla="*/ 144 h 324"/>
                  <a:gd name="T36" fmla="*/ 952 w 1607"/>
                  <a:gd name="T37" fmla="*/ 137 h 324"/>
                  <a:gd name="T38" fmla="*/ 902 w 1607"/>
                  <a:gd name="T39" fmla="*/ 136 h 324"/>
                  <a:gd name="T40" fmla="*/ 828 w 1607"/>
                  <a:gd name="T41" fmla="*/ 140 h 324"/>
                  <a:gd name="T42" fmla="*/ 724 w 1607"/>
                  <a:gd name="T43" fmla="*/ 155 h 324"/>
                  <a:gd name="T44" fmla="*/ 654 w 1607"/>
                  <a:gd name="T45" fmla="*/ 167 h 324"/>
                  <a:gd name="T46" fmla="*/ 592 w 1607"/>
                  <a:gd name="T47" fmla="*/ 180 h 324"/>
                  <a:gd name="T48" fmla="*/ 530 w 1607"/>
                  <a:gd name="T49" fmla="*/ 194 h 324"/>
                  <a:gd name="T50" fmla="*/ 459 w 1607"/>
                  <a:gd name="T51" fmla="*/ 211 h 324"/>
                  <a:gd name="T52" fmla="*/ 382 w 1607"/>
                  <a:gd name="T53" fmla="*/ 229 h 324"/>
                  <a:gd name="T54" fmla="*/ 305 w 1607"/>
                  <a:gd name="T55" fmla="*/ 247 h 324"/>
                  <a:gd name="T56" fmla="*/ 219 w 1607"/>
                  <a:gd name="T57" fmla="*/ 272 h 324"/>
                  <a:gd name="T58" fmla="*/ 111 w 1607"/>
                  <a:gd name="T59" fmla="*/ 297 h 324"/>
                  <a:gd name="T60" fmla="*/ 46 w 1607"/>
                  <a:gd name="T61" fmla="*/ 311 h 324"/>
                  <a:gd name="T62" fmla="*/ 0 w 1607"/>
                  <a:gd name="T63" fmla="*/ 317 h 324"/>
                  <a:gd name="T64" fmla="*/ 10 w 1607"/>
                  <a:gd name="T65" fmla="*/ 280 h 324"/>
                  <a:gd name="T66" fmla="*/ 32 w 1607"/>
                  <a:gd name="T67" fmla="*/ 245 h 324"/>
                  <a:gd name="T68" fmla="*/ 193 w 1607"/>
                  <a:gd name="T69" fmla="*/ 183 h 324"/>
                  <a:gd name="T70" fmla="*/ 389 w 1607"/>
                  <a:gd name="T71" fmla="*/ 122 h 324"/>
                  <a:gd name="T72" fmla="*/ 588 w 1607"/>
                  <a:gd name="T73" fmla="*/ 69 h 324"/>
                  <a:gd name="T74" fmla="*/ 704 w 1607"/>
                  <a:gd name="T75" fmla="*/ 41 h 324"/>
                  <a:gd name="T76" fmla="*/ 762 w 1607"/>
                  <a:gd name="T77" fmla="*/ 28 h 324"/>
                  <a:gd name="T78" fmla="*/ 819 w 1607"/>
                  <a:gd name="T79" fmla="*/ 15 h 324"/>
                  <a:gd name="T80" fmla="*/ 848 w 1607"/>
                  <a:gd name="T81" fmla="*/ 67 h 324"/>
                  <a:gd name="T82" fmla="*/ 891 w 1607"/>
                  <a:gd name="T83" fmla="*/ 130 h 324"/>
                  <a:gd name="T84" fmla="*/ 995 w 1607"/>
                  <a:gd name="T85" fmla="*/ 127 h 324"/>
                  <a:gd name="T86" fmla="*/ 942 w 1607"/>
                  <a:gd name="T87" fmla="*/ 119 h 324"/>
                  <a:gd name="T88" fmla="*/ 863 w 1607"/>
                  <a:gd name="T89" fmla="*/ 117 h 324"/>
                  <a:gd name="T90" fmla="*/ 873 w 1607"/>
                  <a:gd name="T91" fmla="*/ 102 h 324"/>
                  <a:gd name="T92" fmla="*/ 872 w 1607"/>
                  <a:gd name="T93" fmla="*/ 82 h 324"/>
                  <a:gd name="T94" fmla="*/ 865 w 1607"/>
                  <a:gd name="T95" fmla="*/ 68 h 324"/>
                  <a:gd name="T96" fmla="*/ 880 w 1607"/>
                  <a:gd name="T97" fmla="*/ 55 h 324"/>
                  <a:gd name="T98" fmla="*/ 871 w 1607"/>
                  <a:gd name="T99" fmla="*/ 42 h 324"/>
                  <a:gd name="T100" fmla="*/ 874 w 1607"/>
                  <a:gd name="T101" fmla="*/ 28 h 324"/>
                  <a:gd name="T102" fmla="*/ 934 w 1607"/>
                  <a:gd name="T103" fmla="*/ 16 h 324"/>
                  <a:gd name="T104" fmla="*/ 1040 w 1607"/>
                  <a:gd name="T105" fmla="*/ 16 h 324"/>
                  <a:gd name="T106" fmla="*/ 1040 w 1607"/>
                  <a:gd name="T107" fmla="*/ 8 h 324"/>
                  <a:gd name="T108" fmla="*/ 959 w 1607"/>
                  <a:gd name="T109" fmla="*/ 7 h 324"/>
                  <a:gd name="T110" fmla="*/ 950 w 1607"/>
                  <a:gd name="T111" fmla="*/ 0 h 324"/>
                  <a:gd name="T112" fmla="*/ 1046 w 1607"/>
                  <a:gd name="T113" fmla="*/ 5 h 324"/>
                  <a:gd name="T114" fmla="*/ 1125 w 1607"/>
                  <a:gd name="T115" fmla="*/ 7 h 324"/>
                  <a:gd name="T116" fmla="*/ 1200 w 1607"/>
                  <a:gd name="T117" fmla="*/ 14 h 324"/>
                  <a:gd name="T118" fmla="*/ 1274 w 1607"/>
                  <a:gd name="T119" fmla="*/ 22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07" h="324">
                    <a:moveTo>
                      <a:pt x="1304" y="24"/>
                    </a:moveTo>
                    <a:lnTo>
                      <a:pt x="1319" y="26"/>
                    </a:lnTo>
                    <a:lnTo>
                      <a:pt x="1334" y="27"/>
                    </a:lnTo>
                    <a:lnTo>
                      <a:pt x="1348" y="27"/>
                    </a:lnTo>
                    <a:lnTo>
                      <a:pt x="1361" y="28"/>
                    </a:lnTo>
                    <a:lnTo>
                      <a:pt x="1376" y="29"/>
                    </a:lnTo>
                    <a:lnTo>
                      <a:pt x="1390" y="30"/>
                    </a:lnTo>
                    <a:lnTo>
                      <a:pt x="1404" y="31"/>
                    </a:lnTo>
                    <a:lnTo>
                      <a:pt x="1418" y="32"/>
                    </a:lnTo>
                    <a:lnTo>
                      <a:pt x="1433" y="34"/>
                    </a:lnTo>
                    <a:lnTo>
                      <a:pt x="1447" y="36"/>
                    </a:lnTo>
                    <a:lnTo>
                      <a:pt x="1460" y="37"/>
                    </a:lnTo>
                    <a:lnTo>
                      <a:pt x="1474" y="38"/>
                    </a:lnTo>
                    <a:lnTo>
                      <a:pt x="1488" y="39"/>
                    </a:lnTo>
                    <a:lnTo>
                      <a:pt x="1503" y="41"/>
                    </a:lnTo>
                    <a:lnTo>
                      <a:pt x="1517" y="43"/>
                    </a:lnTo>
                    <a:lnTo>
                      <a:pt x="1532" y="44"/>
                    </a:lnTo>
                    <a:lnTo>
                      <a:pt x="1539" y="45"/>
                    </a:lnTo>
                    <a:lnTo>
                      <a:pt x="1548" y="46"/>
                    </a:lnTo>
                    <a:lnTo>
                      <a:pt x="1556" y="47"/>
                    </a:lnTo>
                    <a:lnTo>
                      <a:pt x="1563" y="50"/>
                    </a:lnTo>
                    <a:lnTo>
                      <a:pt x="1563" y="50"/>
                    </a:lnTo>
                    <a:lnTo>
                      <a:pt x="1563" y="51"/>
                    </a:lnTo>
                    <a:lnTo>
                      <a:pt x="1563" y="51"/>
                    </a:lnTo>
                    <a:lnTo>
                      <a:pt x="1564" y="52"/>
                    </a:lnTo>
                    <a:lnTo>
                      <a:pt x="1562" y="54"/>
                    </a:lnTo>
                    <a:lnTo>
                      <a:pt x="1560" y="57"/>
                    </a:lnTo>
                    <a:lnTo>
                      <a:pt x="1558" y="59"/>
                    </a:lnTo>
                    <a:lnTo>
                      <a:pt x="1558" y="62"/>
                    </a:lnTo>
                    <a:lnTo>
                      <a:pt x="1562" y="66"/>
                    </a:lnTo>
                    <a:lnTo>
                      <a:pt x="1568" y="66"/>
                    </a:lnTo>
                    <a:lnTo>
                      <a:pt x="1571" y="67"/>
                    </a:lnTo>
                    <a:lnTo>
                      <a:pt x="1573" y="72"/>
                    </a:lnTo>
                    <a:lnTo>
                      <a:pt x="1570" y="73"/>
                    </a:lnTo>
                    <a:lnTo>
                      <a:pt x="1568" y="75"/>
                    </a:lnTo>
                    <a:lnTo>
                      <a:pt x="1564" y="77"/>
                    </a:lnTo>
                    <a:lnTo>
                      <a:pt x="1563" y="81"/>
                    </a:lnTo>
                    <a:lnTo>
                      <a:pt x="1566" y="87"/>
                    </a:lnTo>
                    <a:lnTo>
                      <a:pt x="1572" y="88"/>
                    </a:lnTo>
                    <a:lnTo>
                      <a:pt x="1577" y="91"/>
                    </a:lnTo>
                    <a:lnTo>
                      <a:pt x="1578" y="99"/>
                    </a:lnTo>
                    <a:lnTo>
                      <a:pt x="1576" y="99"/>
                    </a:lnTo>
                    <a:lnTo>
                      <a:pt x="1575" y="99"/>
                    </a:lnTo>
                    <a:lnTo>
                      <a:pt x="1572" y="102"/>
                    </a:lnTo>
                    <a:lnTo>
                      <a:pt x="1571" y="103"/>
                    </a:lnTo>
                    <a:lnTo>
                      <a:pt x="1572" y="111"/>
                    </a:lnTo>
                    <a:lnTo>
                      <a:pt x="1578" y="117"/>
                    </a:lnTo>
                    <a:lnTo>
                      <a:pt x="1583" y="121"/>
                    </a:lnTo>
                    <a:lnTo>
                      <a:pt x="1585" y="129"/>
                    </a:lnTo>
                    <a:lnTo>
                      <a:pt x="1580" y="130"/>
                    </a:lnTo>
                    <a:lnTo>
                      <a:pt x="1575" y="130"/>
                    </a:lnTo>
                    <a:lnTo>
                      <a:pt x="1570" y="133"/>
                    </a:lnTo>
                    <a:lnTo>
                      <a:pt x="1566" y="137"/>
                    </a:lnTo>
                    <a:lnTo>
                      <a:pt x="1575" y="143"/>
                    </a:lnTo>
                    <a:lnTo>
                      <a:pt x="1584" y="145"/>
                    </a:lnTo>
                    <a:lnTo>
                      <a:pt x="1592" y="149"/>
                    </a:lnTo>
                    <a:lnTo>
                      <a:pt x="1595" y="159"/>
                    </a:lnTo>
                    <a:lnTo>
                      <a:pt x="1590" y="159"/>
                    </a:lnTo>
                    <a:lnTo>
                      <a:pt x="1584" y="158"/>
                    </a:lnTo>
                    <a:lnTo>
                      <a:pt x="1578" y="157"/>
                    </a:lnTo>
                    <a:lnTo>
                      <a:pt x="1572" y="156"/>
                    </a:lnTo>
                    <a:lnTo>
                      <a:pt x="1565" y="156"/>
                    </a:lnTo>
                    <a:lnTo>
                      <a:pt x="1560" y="155"/>
                    </a:lnTo>
                    <a:lnTo>
                      <a:pt x="1554" y="156"/>
                    </a:lnTo>
                    <a:lnTo>
                      <a:pt x="1548" y="157"/>
                    </a:lnTo>
                    <a:lnTo>
                      <a:pt x="1549" y="159"/>
                    </a:lnTo>
                    <a:lnTo>
                      <a:pt x="1550" y="161"/>
                    </a:lnTo>
                    <a:lnTo>
                      <a:pt x="1554" y="164"/>
                    </a:lnTo>
                    <a:lnTo>
                      <a:pt x="1556" y="165"/>
                    </a:lnTo>
                    <a:lnTo>
                      <a:pt x="1607" y="179"/>
                    </a:lnTo>
                    <a:lnTo>
                      <a:pt x="1607" y="186"/>
                    </a:lnTo>
                    <a:lnTo>
                      <a:pt x="1599" y="186"/>
                    </a:lnTo>
                    <a:lnTo>
                      <a:pt x="1590" y="184"/>
                    </a:lnTo>
                    <a:lnTo>
                      <a:pt x="1581" y="182"/>
                    </a:lnTo>
                    <a:lnTo>
                      <a:pt x="1572" y="180"/>
                    </a:lnTo>
                    <a:lnTo>
                      <a:pt x="1564" y="176"/>
                    </a:lnTo>
                    <a:lnTo>
                      <a:pt x="1555" y="174"/>
                    </a:lnTo>
                    <a:lnTo>
                      <a:pt x="1546" y="173"/>
                    </a:lnTo>
                    <a:lnTo>
                      <a:pt x="1537" y="172"/>
                    </a:lnTo>
                    <a:lnTo>
                      <a:pt x="1501" y="167"/>
                    </a:lnTo>
                    <a:lnTo>
                      <a:pt x="1464" y="163"/>
                    </a:lnTo>
                    <a:lnTo>
                      <a:pt x="1428" y="159"/>
                    </a:lnTo>
                    <a:lnTo>
                      <a:pt x="1393" y="156"/>
                    </a:lnTo>
                    <a:lnTo>
                      <a:pt x="1356" y="153"/>
                    </a:lnTo>
                    <a:lnTo>
                      <a:pt x="1319" y="151"/>
                    </a:lnTo>
                    <a:lnTo>
                      <a:pt x="1282" y="150"/>
                    </a:lnTo>
                    <a:lnTo>
                      <a:pt x="1246" y="148"/>
                    </a:lnTo>
                    <a:lnTo>
                      <a:pt x="1209" y="146"/>
                    </a:lnTo>
                    <a:lnTo>
                      <a:pt x="1172" y="145"/>
                    </a:lnTo>
                    <a:lnTo>
                      <a:pt x="1136" y="144"/>
                    </a:lnTo>
                    <a:lnTo>
                      <a:pt x="1099" y="143"/>
                    </a:lnTo>
                    <a:lnTo>
                      <a:pt x="1062" y="142"/>
                    </a:lnTo>
                    <a:lnTo>
                      <a:pt x="1025" y="141"/>
                    </a:lnTo>
                    <a:lnTo>
                      <a:pt x="989" y="140"/>
                    </a:lnTo>
                    <a:lnTo>
                      <a:pt x="952" y="137"/>
                    </a:lnTo>
                    <a:lnTo>
                      <a:pt x="942" y="137"/>
                    </a:lnTo>
                    <a:lnTo>
                      <a:pt x="932" y="137"/>
                    </a:lnTo>
                    <a:lnTo>
                      <a:pt x="921" y="137"/>
                    </a:lnTo>
                    <a:lnTo>
                      <a:pt x="912" y="136"/>
                    </a:lnTo>
                    <a:lnTo>
                      <a:pt x="902" y="136"/>
                    </a:lnTo>
                    <a:lnTo>
                      <a:pt x="891" y="135"/>
                    </a:lnTo>
                    <a:lnTo>
                      <a:pt x="881" y="134"/>
                    </a:lnTo>
                    <a:lnTo>
                      <a:pt x="871" y="133"/>
                    </a:lnTo>
                    <a:lnTo>
                      <a:pt x="850" y="136"/>
                    </a:lnTo>
                    <a:lnTo>
                      <a:pt x="828" y="140"/>
                    </a:lnTo>
                    <a:lnTo>
                      <a:pt x="807" y="142"/>
                    </a:lnTo>
                    <a:lnTo>
                      <a:pt x="787" y="144"/>
                    </a:lnTo>
                    <a:lnTo>
                      <a:pt x="766" y="146"/>
                    </a:lnTo>
                    <a:lnTo>
                      <a:pt x="745" y="150"/>
                    </a:lnTo>
                    <a:lnTo>
                      <a:pt x="724" y="155"/>
                    </a:lnTo>
                    <a:lnTo>
                      <a:pt x="705" y="160"/>
                    </a:lnTo>
                    <a:lnTo>
                      <a:pt x="692" y="161"/>
                    </a:lnTo>
                    <a:lnTo>
                      <a:pt x="679" y="164"/>
                    </a:lnTo>
                    <a:lnTo>
                      <a:pt x="667" y="165"/>
                    </a:lnTo>
                    <a:lnTo>
                      <a:pt x="654" y="167"/>
                    </a:lnTo>
                    <a:lnTo>
                      <a:pt x="641" y="169"/>
                    </a:lnTo>
                    <a:lnTo>
                      <a:pt x="629" y="172"/>
                    </a:lnTo>
                    <a:lnTo>
                      <a:pt x="616" y="174"/>
                    </a:lnTo>
                    <a:lnTo>
                      <a:pt x="603" y="178"/>
                    </a:lnTo>
                    <a:lnTo>
                      <a:pt x="592" y="180"/>
                    </a:lnTo>
                    <a:lnTo>
                      <a:pt x="579" y="182"/>
                    </a:lnTo>
                    <a:lnTo>
                      <a:pt x="566" y="186"/>
                    </a:lnTo>
                    <a:lnTo>
                      <a:pt x="554" y="188"/>
                    </a:lnTo>
                    <a:lnTo>
                      <a:pt x="542" y="190"/>
                    </a:lnTo>
                    <a:lnTo>
                      <a:pt x="530" y="194"/>
                    </a:lnTo>
                    <a:lnTo>
                      <a:pt x="518" y="196"/>
                    </a:lnTo>
                    <a:lnTo>
                      <a:pt x="505" y="198"/>
                    </a:lnTo>
                    <a:lnTo>
                      <a:pt x="490" y="203"/>
                    </a:lnTo>
                    <a:lnTo>
                      <a:pt x="475" y="206"/>
                    </a:lnTo>
                    <a:lnTo>
                      <a:pt x="459" y="211"/>
                    </a:lnTo>
                    <a:lnTo>
                      <a:pt x="444" y="214"/>
                    </a:lnTo>
                    <a:lnTo>
                      <a:pt x="429" y="219"/>
                    </a:lnTo>
                    <a:lnTo>
                      <a:pt x="413" y="222"/>
                    </a:lnTo>
                    <a:lnTo>
                      <a:pt x="398" y="226"/>
                    </a:lnTo>
                    <a:lnTo>
                      <a:pt x="382" y="229"/>
                    </a:lnTo>
                    <a:lnTo>
                      <a:pt x="367" y="233"/>
                    </a:lnTo>
                    <a:lnTo>
                      <a:pt x="351" y="236"/>
                    </a:lnTo>
                    <a:lnTo>
                      <a:pt x="336" y="240"/>
                    </a:lnTo>
                    <a:lnTo>
                      <a:pt x="321" y="243"/>
                    </a:lnTo>
                    <a:lnTo>
                      <a:pt x="305" y="247"/>
                    </a:lnTo>
                    <a:lnTo>
                      <a:pt x="290" y="250"/>
                    </a:lnTo>
                    <a:lnTo>
                      <a:pt x="274" y="255"/>
                    </a:lnTo>
                    <a:lnTo>
                      <a:pt x="259" y="258"/>
                    </a:lnTo>
                    <a:lnTo>
                      <a:pt x="239" y="266"/>
                    </a:lnTo>
                    <a:lnTo>
                      <a:pt x="219" y="272"/>
                    </a:lnTo>
                    <a:lnTo>
                      <a:pt x="197" y="278"/>
                    </a:lnTo>
                    <a:lnTo>
                      <a:pt x="176" y="282"/>
                    </a:lnTo>
                    <a:lnTo>
                      <a:pt x="154" y="287"/>
                    </a:lnTo>
                    <a:lnTo>
                      <a:pt x="132" y="292"/>
                    </a:lnTo>
                    <a:lnTo>
                      <a:pt x="111" y="297"/>
                    </a:lnTo>
                    <a:lnTo>
                      <a:pt x="91" y="304"/>
                    </a:lnTo>
                    <a:lnTo>
                      <a:pt x="79" y="304"/>
                    </a:lnTo>
                    <a:lnTo>
                      <a:pt x="68" y="305"/>
                    </a:lnTo>
                    <a:lnTo>
                      <a:pt x="56" y="308"/>
                    </a:lnTo>
                    <a:lnTo>
                      <a:pt x="46" y="311"/>
                    </a:lnTo>
                    <a:lnTo>
                      <a:pt x="34" y="315"/>
                    </a:lnTo>
                    <a:lnTo>
                      <a:pt x="24" y="318"/>
                    </a:lnTo>
                    <a:lnTo>
                      <a:pt x="12" y="321"/>
                    </a:lnTo>
                    <a:lnTo>
                      <a:pt x="1" y="324"/>
                    </a:lnTo>
                    <a:lnTo>
                      <a:pt x="0" y="317"/>
                    </a:lnTo>
                    <a:lnTo>
                      <a:pt x="1" y="310"/>
                    </a:lnTo>
                    <a:lnTo>
                      <a:pt x="3" y="303"/>
                    </a:lnTo>
                    <a:lnTo>
                      <a:pt x="5" y="296"/>
                    </a:lnTo>
                    <a:lnTo>
                      <a:pt x="8" y="288"/>
                    </a:lnTo>
                    <a:lnTo>
                      <a:pt x="10" y="280"/>
                    </a:lnTo>
                    <a:lnTo>
                      <a:pt x="13" y="272"/>
                    </a:lnTo>
                    <a:lnTo>
                      <a:pt x="17" y="264"/>
                    </a:lnTo>
                    <a:lnTo>
                      <a:pt x="20" y="257"/>
                    </a:lnTo>
                    <a:lnTo>
                      <a:pt x="26" y="251"/>
                    </a:lnTo>
                    <a:lnTo>
                      <a:pt x="32" y="245"/>
                    </a:lnTo>
                    <a:lnTo>
                      <a:pt x="40" y="242"/>
                    </a:lnTo>
                    <a:lnTo>
                      <a:pt x="78" y="226"/>
                    </a:lnTo>
                    <a:lnTo>
                      <a:pt x="116" y="211"/>
                    </a:lnTo>
                    <a:lnTo>
                      <a:pt x="154" y="197"/>
                    </a:lnTo>
                    <a:lnTo>
                      <a:pt x="193" y="183"/>
                    </a:lnTo>
                    <a:lnTo>
                      <a:pt x="231" y="171"/>
                    </a:lnTo>
                    <a:lnTo>
                      <a:pt x="270" y="158"/>
                    </a:lnTo>
                    <a:lnTo>
                      <a:pt x="310" y="145"/>
                    </a:lnTo>
                    <a:lnTo>
                      <a:pt x="350" y="134"/>
                    </a:lnTo>
                    <a:lnTo>
                      <a:pt x="389" y="122"/>
                    </a:lnTo>
                    <a:lnTo>
                      <a:pt x="428" y="112"/>
                    </a:lnTo>
                    <a:lnTo>
                      <a:pt x="469" y="100"/>
                    </a:lnTo>
                    <a:lnTo>
                      <a:pt x="509" y="90"/>
                    </a:lnTo>
                    <a:lnTo>
                      <a:pt x="548" y="80"/>
                    </a:lnTo>
                    <a:lnTo>
                      <a:pt x="588" y="69"/>
                    </a:lnTo>
                    <a:lnTo>
                      <a:pt x="629" y="60"/>
                    </a:lnTo>
                    <a:lnTo>
                      <a:pt x="669" y="50"/>
                    </a:lnTo>
                    <a:lnTo>
                      <a:pt x="681" y="46"/>
                    </a:lnTo>
                    <a:lnTo>
                      <a:pt x="692" y="43"/>
                    </a:lnTo>
                    <a:lnTo>
                      <a:pt x="704" y="41"/>
                    </a:lnTo>
                    <a:lnTo>
                      <a:pt x="715" y="38"/>
                    </a:lnTo>
                    <a:lnTo>
                      <a:pt x="727" y="36"/>
                    </a:lnTo>
                    <a:lnTo>
                      <a:pt x="739" y="34"/>
                    </a:lnTo>
                    <a:lnTo>
                      <a:pt x="751" y="30"/>
                    </a:lnTo>
                    <a:lnTo>
                      <a:pt x="762" y="28"/>
                    </a:lnTo>
                    <a:lnTo>
                      <a:pt x="774" y="26"/>
                    </a:lnTo>
                    <a:lnTo>
                      <a:pt x="785" y="23"/>
                    </a:lnTo>
                    <a:lnTo>
                      <a:pt x="796" y="21"/>
                    </a:lnTo>
                    <a:lnTo>
                      <a:pt x="807" y="19"/>
                    </a:lnTo>
                    <a:lnTo>
                      <a:pt x="819" y="15"/>
                    </a:lnTo>
                    <a:lnTo>
                      <a:pt x="830" y="13"/>
                    </a:lnTo>
                    <a:lnTo>
                      <a:pt x="841" y="9"/>
                    </a:lnTo>
                    <a:lnTo>
                      <a:pt x="852" y="6"/>
                    </a:lnTo>
                    <a:lnTo>
                      <a:pt x="849" y="36"/>
                    </a:lnTo>
                    <a:lnTo>
                      <a:pt x="848" y="67"/>
                    </a:lnTo>
                    <a:lnTo>
                      <a:pt x="846" y="99"/>
                    </a:lnTo>
                    <a:lnTo>
                      <a:pt x="845" y="129"/>
                    </a:lnTo>
                    <a:lnTo>
                      <a:pt x="848" y="131"/>
                    </a:lnTo>
                    <a:lnTo>
                      <a:pt x="869" y="131"/>
                    </a:lnTo>
                    <a:lnTo>
                      <a:pt x="891" y="130"/>
                    </a:lnTo>
                    <a:lnTo>
                      <a:pt x="912" y="130"/>
                    </a:lnTo>
                    <a:lnTo>
                      <a:pt x="933" y="129"/>
                    </a:lnTo>
                    <a:lnTo>
                      <a:pt x="954" y="128"/>
                    </a:lnTo>
                    <a:lnTo>
                      <a:pt x="974" y="127"/>
                    </a:lnTo>
                    <a:lnTo>
                      <a:pt x="995" y="127"/>
                    </a:lnTo>
                    <a:lnTo>
                      <a:pt x="1016" y="126"/>
                    </a:lnTo>
                    <a:lnTo>
                      <a:pt x="997" y="123"/>
                    </a:lnTo>
                    <a:lnTo>
                      <a:pt x="979" y="121"/>
                    </a:lnTo>
                    <a:lnTo>
                      <a:pt x="960" y="120"/>
                    </a:lnTo>
                    <a:lnTo>
                      <a:pt x="942" y="119"/>
                    </a:lnTo>
                    <a:lnTo>
                      <a:pt x="922" y="118"/>
                    </a:lnTo>
                    <a:lnTo>
                      <a:pt x="904" y="118"/>
                    </a:lnTo>
                    <a:lnTo>
                      <a:pt x="884" y="118"/>
                    </a:lnTo>
                    <a:lnTo>
                      <a:pt x="866" y="119"/>
                    </a:lnTo>
                    <a:lnTo>
                      <a:pt x="863" y="117"/>
                    </a:lnTo>
                    <a:lnTo>
                      <a:pt x="861" y="114"/>
                    </a:lnTo>
                    <a:lnTo>
                      <a:pt x="861" y="112"/>
                    </a:lnTo>
                    <a:lnTo>
                      <a:pt x="863" y="108"/>
                    </a:lnTo>
                    <a:lnTo>
                      <a:pt x="866" y="104"/>
                    </a:lnTo>
                    <a:lnTo>
                      <a:pt x="873" y="102"/>
                    </a:lnTo>
                    <a:lnTo>
                      <a:pt x="878" y="99"/>
                    </a:lnTo>
                    <a:lnTo>
                      <a:pt x="875" y="92"/>
                    </a:lnTo>
                    <a:lnTo>
                      <a:pt x="865" y="87"/>
                    </a:lnTo>
                    <a:lnTo>
                      <a:pt x="868" y="85"/>
                    </a:lnTo>
                    <a:lnTo>
                      <a:pt x="872" y="82"/>
                    </a:lnTo>
                    <a:lnTo>
                      <a:pt x="874" y="79"/>
                    </a:lnTo>
                    <a:lnTo>
                      <a:pt x="873" y="74"/>
                    </a:lnTo>
                    <a:lnTo>
                      <a:pt x="871" y="70"/>
                    </a:lnTo>
                    <a:lnTo>
                      <a:pt x="867" y="69"/>
                    </a:lnTo>
                    <a:lnTo>
                      <a:pt x="865" y="68"/>
                    </a:lnTo>
                    <a:lnTo>
                      <a:pt x="866" y="64"/>
                    </a:lnTo>
                    <a:lnTo>
                      <a:pt x="871" y="62"/>
                    </a:lnTo>
                    <a:lnTo>
                      <a:pt x="874" y="61"/>
                    </a:lnTo>
                    <a:lnTo>
                      <a:pt x="878" y="59"/>
                    </a:lnTo>
                    <a:lnTo>
                      <a:pt x="880" y="55"/>
                    </a:lnTo>
                    <a:lnTo>
                      <a:pt x="876" y="51"/>
                    </a:lnTo>
                    <a:lnTo>
                      <a:pt x="871" y="49"/>
                    </a:lnTo>
                    <a:lnTo>
                      <a:pt x="866" y="47"/>
                    </a:lnTo>
                    <a:lnTo>
                      <a:pt x="867" y="42"/>
                    </a:lnTo>
                    <a:lnTo>
                      <a:pt x="871" y="42"/>
                    </a:lnTo>
                    <a:lnTo>
                      <a:pt x="874" y="41"/>
                    </a:lnTo>
                    <a:lnTo>
                      <a:pt x="878" y="39"/>
                    </a:lnTo>
                    <a:lnTo>
                      <a:pt x="880" y="37"/>
                    </a:lnTo>
                    <a:lnTo>
                      <a:pt x="879" y="31"/>
                    </a:lnTo>
                    <a:lnTo>
                      <a:pt x="874" y="28"/>
                    </a:lnTo>
                    <a:lnTo>
                      <a:pt x="869" y="26"/>
                    </a:lnTo>
                    <a:lnTo>
                      <a:pt x="871" y="20"/>
                    </a:lnTo>
                    <a:lnTo>
                      <a:pt x="893" y="18"/>
                    </a:lnTo>
                    <a:lnTo>
                      <a:pt x="913" y="16"/>
                    </a:lnTo>
                    <a:lnTo>
                      <a:pt x="934" y="16"/>
                    </a:lnTo>
                    <a:lnTo>
                      <a:pt x="955" y="16"/>
                    </a:lnTo>
                    <a:lnTo>
                      <a:pt x="975" y="16"/>
                    </a:lnTo>
                    <a:lnTo>
                      <a:pt x="997" y="16"/>
                    </a:lnTo>
                    <a:lnTo>
                      <a:pt x="1018" y="16"/>
                    </a:lnTo>
                    <a:lnTo>
                      <a:pt x="1040" y="16"/>
                    </a:lnTo>
                    <a:lnTo>
                      <a:pt x="1043" y="14"/>
                    </a:lnTo>
                    <a:lnTo>
                      <a:pt x="1043" y="13"/>
                    </a:lnTo>
                    <a:lnTo>
                      <a:pt x="1042" y="11"/>
                    </a:lnTo>
                    <a:lnTo>
                      <a:pt x="1041" y="9"/>
                    </a:lnTo>
                    <a:lnTo>
                      <a:pt x="1040" y="8"/>
                    </a:lnTo>
                    <a:lnTo>
                      <a:pt x="1024" y="7"/>
                    </a:lnTo>
                    <a:lnTo>
                      <a:pt x="1008" y="7"/>
                    </a:lnTo>
                    <a:lnTo>
                      <a:pt x="992" y="7"/>
                    </a:lnTo>
                    <a:lnTo>
                      <a:pt x="975" y="7"/>
                    </a:lnTo>
                    <a:lnTo>
                      <a:pt x="959" y="7"/>
                    </a:lnTo>
                    <a:lnTo>
                      <a:pt x="943" y="7"/>
                    </a:lnTo>
                    <a:lnTo>
                      <a:pt x="928" y="6"/>
                    </a:lnTo>
                    <a:lnTo>
                      <a:pt x="913" y="5"/>
                    </a:lnTo>
                    <a:lnTo>
                      <a:pt x="932" y="1"/>
                    </a:lnTo>
                    <a:lnTo>
                      <a:pt x="950" y="0"/>
                    </a:lnTo>
                    <a:lnTo>
                      <a:pt x="970" y="0"/>
                    </a:lnTo>
                    <a:lnTo>
                      <a:pt x="988" y="1"/>
                    </a:lnTo>
                    <a:lnTo>
                      <a:pt x="1007" y="3"/>
                    </a:lnTo>
                    <a:lnTo>
                      <a:pt x="1026" y="4"/>
                    </a:lnTo>
                    <a:lnTo>
                      <a:pt x="1046" y="5"/>
                    </a:lnTo>
                    <a:lnTo>
                      <a:pt x="1065" y="5"/>
                    </a:lnTo>
                    <a:lnTo>
                      <a:pt x="1080" y="5"/>
                    </a:lnTo>
                    <a:lnTo>
                      <a:pt x="1095" y="5"/>
                    </a:lnTo>
                    <a:lnTo>
                      <a:pt x="1110" y="6"/>
                    </a:lnTo>
                    <a:lnTo>
                      <a:pt x="1125" y="7"/>
                    </a:lnTo>
                    <a:lnTo>
                      <a:pt x="1140" y="8"/>
                    </a:lnTo>
                    <a:lnTo>
                      <a:pt x="1155" y="9"/>
                    </a:lnTo>
                    <a:lnTo>
                      <a:pt x="1170" y="11"/>
                    </a:lnTo>
                    <a:lnTo>
                      <a:pt x="1185" y="12"/>
                    </a:lnTo>
                    <a:lnTo>
                      <a:pt x="1200" y="14"/>
                    </a:lnTo>
                    <a:lnTo>
                      <a:pt x="1215" y="15"/>
                    </a:lnTo>
                    <a:lnTo>
                      <a:pt x="1230" y="16"/>
                    </a:lnTo>
                    <a:lnTo>
                      <a:pt x="1244" y="19"/>
                    </a:lnTo>
                    <a:lnTo>
                      <a:pt x="1259" y="20"/>
                    </a:lnTo>
                    <a:lnTo>
                      <a:pt x="1274" y="22"/>
                    </a:lnTo>
                    <a:lnTo>
                      <a:pt x="1289" y="23"/>
                    </a:lnTo>
                    <a:lnTo>
                      <a:pt x="1304" y="2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>
                <a:off x="4053" y="-1088"/>
                <a:ext cx="7" cy="1"/>
              </a:xfrm>
              <a:custGeom>
                <a:avLst/>
                <a:gdLst>
                  <a:gd name="T0" fmla="*/ 15 w 15"/>
                  <a:gd name="T1" fmla="*/ 3 h 4"/>
                  <a:gd name="T2" fmla="*/ 11 w 15"/>
                  <a:gd name="T3" fmla="*/ 3 h 4"/>
                  <a:gd name="T4" fmla="*/ 8 w 15"/>
                  <a:gd name="T5" fmla="*/ 3 h 4"/>
                  <a:gd name="T6" fmla="*/ 4 w 15"/>
                  <a:gd name="T7" fmla="*/ 4 h 4"/>
                  <a:gd name="T8" fmla="*/ 0 w 15"/>
                  <a:gd name="T9" fmla="*/ 4 h 4"/>
                  <a:gd name="T10" fmla="*/ 3 w 15"/>
                  <a:gd name="T11" fmla="*/ 2 h 4"/>
                  <a:gd name="T12" fmla="*/ 8 w 15"/>
                  <a:gd name="T13" fmla="*/ 0 h 4"/>
                  <a:gd name="T14" fmla="*/ 11 w 15"/>
                  <a:gd name="T15" fmla="*/ 2 h 4"/>
                  <a:gd name="T16" fmla="*/ 15 w 15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4">
                    <a:moveTo>
                      <a:pt x="15" y="3"/>
                    </a:moveTo>
                    <a:lnTo>
                      <a:pt x="11" y="3"/>
                    </a:lnTo>
                    <a:lnTo>
                      <a:pt x="8" y="3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3" y="2"/>
                    </a:lnTo>
                    <a:lnTo>
                      <a:pt x="8" y="0"/>
                    </a:lnTo>
                    <a:lnTo>
                      <a:pt x="11" y="2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2"/>
              <p:cNvSpPr>
                <a:spLocks/>
              </p:cNvSpPr>
              <p:nvPr/>
            </p:nvSpPr>
            <p:spPr bwMode="auto">
              <a:xfrm>
                <a:off x="4063" y="-1088"/>
                <a:ext cx="8" cy="2"/>
              </a:xfrm>
              <a:custGeom>
                <a:avLst/>
                <a:gdLst>
                  <a:gd name="T0" fmla="*/ 16 w 16"/>
                  <a:gd name="T1" fmla="*/ 3 h 5"/>
                  <a:gd name="T2" fmla="*/ 13 w 16"/>
                  <a:gd name="T3" fmla="*/ 5 h 5"/>
                  <a:gd name="T4" fmla="*/ 10 w 16"/>
                  <a:gd name="T5" fmla="*/ 5 h 5"/>
                  <a:gd name="T6" fmla="*/ 5 w 16"/>
                  <a:gd name="T7" fmla="*/ 5 h 5"/>
                  <a:gd name="T8" fmla="*/ 2 w 16"/>
                  <a:gd name="T9" fmla="*/ 5 h 5"/>
                  <a:gd name="T10" fmla="*/ 0 w 16"/>
                  <a:gd name="T11" fmla="*/ 3 h 5"/>
                  <a:gd name="T12" fmla="*/ 3 w 16"/>
                  <a:gd name="T13" fmla="*/ 0 h 5"/>
                  <a:gd name="T14" fmla="*/ 8 w 16"/>
                  <a:gd name="T15" fmla="*/ 2 h 5"/>
                  <a:gd name="T16" fmla="*/ 11 w 16"/>
                  <a:gd name="T17" fmla="*/ 3 h 5"/>
                  <a:gd name="T18" fmla="*/ 16 w 16"/>
                  <a:gd name="T1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5">
                    <a:moveTo>
                      <a:pt x="16" y="3"/>
                    </a:moveTo>
                    <a:lnTo>
                      <a:pt x="13" y="5"/>
                    </a:lnTo>
                    <a:lnTo>
                      <a:pt x="10" y="5"/>
                    </a:lnTo>
                    <a:lnTo>
                      <a:pt x="5" y="5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8" y="2"/>
                    </a:lnTo>
                    <a:lnTo>
                      <a:pt x="11" y="3"/>
                    </a:ln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4059" y="-1079"/>
                <a:ext cx="45" cy="43"/>
              </a:xfrm>
              <a:custGeom>
                <a:avLst/>
                <a:gdLst>
                  <a:gd name="T0" fmla="*/ 76 w 89"/>
                  <a:gd name="T1" fmla="*/ 6 h 86"/>
                  <a:gd name="T2" fmla="*/ 88 w 89"/>
                  <a:gd name="T3" fmla="*/ 21 h 86"/>
                  <a:gd name="T4" fmla="*/ 89 w 89"/>
                  <a:gd name="T5" fmla="*/ 39 h 86"/>
                  <a:gd name="T6" fmla="*/ 86 w 89"/>
                  <a:gd name="T7" fmla="*/ 59 h 86"/>
                  <a:gd name="T8" fmla="*/ 86 w 89"/>
                  <a:gd name="T9" fmla="*/ 78 h 86"/>
                  <a:gd name="T10" fmla="*/ 81 w 89"/>
                  <a:gd name="T11" fmla="*/ 86 h 86"/>
                  <a:gd name="T12" fmla="*/ 4 w 89"/>
                  <a:gd name="T13" fmla="*/ 86 h 86"/>
                  <a:gd name="T14" fmla="*/ 2 w 89"/>
                  <a:gd name="T15" fmla="*/ 80 h 86"/>
                  <a:gd name="T16" fmla="*/ 3 w 89"/>
                  <a:gd name="T17" fmla="*/ 75 h 86"/>
                  <a:gd name="T18" fmla="*/ 4 w 89"/>
                  <a:gd name="T19" fmla="*/ 68 h 86"/>
                  <a:gd name="T20" fmla="*/ 3 w 89"/>
                  <a:gd name="T21" fmla="*/ 62 h 86"/>
                  <a:gd name="T22" fmla="*/ 2 w 89"/>
                  <a:gd name="T23" fmla="*/ 45 h 86"/>
                  <a:gd name="T24" fmla="*/ 0 w 89"/>
                  <a:gd name="T25" fmla="*/ 26 h 86"/>
                  <a:gd name="T26" fmla="*/ 5 w 89"/>
                  <a:gd name="T27" fmla="*/ 11 h 86"/>
                  <a:gd name="T28" fmla="*/ 19 w 89"/>
                  <a:gd name="T29" fmla="*/ 3 h 86"/>
                  <a:gd name="T30" fmla="*/ 26 w 89"/>
                  <a:gd name="T31" fmla="*/ 3 h 86"/>
                  <a:gd name="T32" fmla="*/ 34 w 89"/>
                  <a:gd name="T33" fmla="*/ 2 h 86"/>
                  <a:gd name="T34" fmla="*/ 41 w 89"/>
                  <a:gd name="T35" fmla="*/ 1 h 86"/>
                  <a:gd name="T36" fmla="*/ 49 w 89"/>
                  <a:gd name="T37" fmla="*/ 1 h 86"/>
                  <a:gd name="T38" fmla="*/ 56 w 89"/>
                  <a:gd name="T39" fmla="*/ 0 h 86"/>
                  <a:gd name="T40" fmla="*/ 63 w 89"/>
                  <a:gd name="T41" fmla="*/ 1 h 86"/>
                  <a:gd name="T42" fmla="*/ 70 w 89"/>
                  <a:gd name="T43" fmla="*/ 2 h 86"/>
                  <a:gd name="T44" fmla="*/ 76 w 89"/>
                  <a:gd name="T45" fmla="*/ 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" h="86">
                    <a:moveTo>
                      <a:pt x="76" y="6"/>
                    </a:moveTo>
                    <a:lnTo>
                      <a:pt x="88" y="21"/>
                    </a:lnTo>
                    <a:lnTo>
                      <a:pt x="89" y="39"/>
                    </a:lnTo>
                    <a:lnTo>
                      <a:pt x="86" y="59"/>
                    </a:lnTo>
                    <a:lnTo>
                      <a:pt x="86" y="78"/>
                    </a:lnTo>
                    <a:lnTo>
                      <a:pt x="81" y="86"/>
                    </a:lnTo>
                    <a:lnTo>
                      <a:pt x="4" y="86"/>
                    </a:lnTo>
                    <a:lnTo>
                      <a:pt x="2" y="80"/>
                    </a:lnTo>
                    <a:lnTo>
                      <a:pt x="3" y="75"/>
                    </a:lnTo>
                    <a:lnTo>
                      <a:pt x="4" y="68"/>
                    </a:lnTo>
                    <a:lnTo>
                      <a:pt x="3" y="62"/>
                    </a:lnTo>
                    <a:lnTo>
                      <a:pt x="2" y="45"/>
                    </a:lnTo>
                    <a:lnTo>
                      <a:pt x="0" y="26"/>
                    </a:lnTo>
                    <a:lnTo>
                      <a:pt x="5" y="11"/>
                    </a:lnTo>
                    <a:lnTo>
                      <a:pt x="19" y="3"/>
                    </a:lnTo>
                    <a:lnTo>
                      <a:pt x="26" y="3"/>
                    </a:lnTo>
                    <a:lnTo>
                      <a:pt x="34" y="2"/>
                    </a:lnTo>
                    <a:lnTo>
                      <a:pt x="41" y="1"/>
                    </a:lnTo>
                    <a:lnTo>
                      <a:pt x="49" y="1"/>
                    </a:lnTo>
                    <a:lnTo>
                      <a:pt x="56" y="0"/>
                    </a:lnTo>
                    <a:lnTo>
                      <a:pt x="63" y="1"/>
                    </a:lnTo>
                    <a:lnTo>
                      <a:pt x="70" y="2"/>
                    </a:lnTo>
                    <a:lnTo>
                      <a:pt x="7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4107" y="-1074"/>
                <a:ext cx="48" cy="43"/>
              </a:xfrm>
              <a:custGeom>
                <a:avLst/>
                <a:gdLst>
                  <a:gd name="T0" fmla="*/ 95 w 96"/>
                  <a:gd name="T1" fmla="*/ 21 h 88"/>
                  <a:gd name="T2" fmla="*/ 96 w 96"/>
                  <a:gd name="T3" fmla="*/ 37 h 88"/>
                  <a:gd name="T4" fmla="*/ 95 w 96"/>
                  <a:gd name="T5" fmla="*/ 54 h 88"/>
                  <a:gd name="T6" fmla="*/ 93 w 96"/>
                  <a:gd name="T7" fmla="*/ 71 h 88"/>
                  <a:gd name="T8" fmla="*/ 90 w 96"/>
                  <a:gd name="T9" fmla="*/ 88 h 88"/>
                  <a:gd name="T10" fmla="*/ 81 w 96"/>
                  <a:gd name="T11" fmla="*/ 88 h 88"/>
                  <a:gd name="T12" fmla="*/ 71 w 96"/>
                  <a:gd name="T13" fmla="*/ 88 h 88"/>
                  <a:gd name="T14" fmla="*/ 62 w 96"/>
                  <a:gd name="T15" fmla="*/ 88 h 88"/>
                  <a:gd name="T16" fmla="*/ 53 w 96"/>
                  <a:gd name="T17" fmla="*/ 86 h 88"/>
                  <a:gd name="T18" fmla="*/ 43 w 96"/>
                  <a:gd name="T19" fmla="*/ 85 h 88"/>
                  <a:gd name="T20" fmla="*/ 33 w 96"/>
                  <a:gd name="T21" fmla="*/ 84 h 88"/>
                  <a:gd name="T22" fmla="*/ 24 w 96"/>
                  <a:gd name="T23" fmla="*/ 83 h 88"/>
                  <a:gd name="T24" fmla="*/ 15 w 96"/>
                  <a:gd name="T25" fmla="*/ 83 h 88"/>
                  <a:gd name="T26" fmla="*/ 4 w 96"/>
                  <a:gd name="T27" fmla="*/ 66 h 88"/>
                  <a:gd name="T28" fmla="*/ 0 w 96"/>
                  <a:gd name="T29" fmla="*/ 45 h 88"/>
                  <a:gd name="T30" fmla="*/ 1 w 96"/>
                  <a:gd name="T31" fmla="*/ 23 h 88"/>
                  <a:gd name="T32" fmla="*/ 5 w 96"/>
                  <a:gd name="T33" fmla="*/ 3 h 88"/>
                  <a:gd name="T34" fmla="*/ 16 w 96"/>
                  <a:gd name="T35" fmla="*/ 2 h 88"/>
                  <a:gd name="T36" fmla="*/ 29 w 96"/>
                  <a:gd name="T37" fmla="*/ 1 h 88"/>
                  <a:gd name="T38" fmla="*/ 42 w 96"/>
                  <a:gd name="T39" fmla="*/ 0 h 88"/>
                  <a:gd name="T40" fmla="*/ 53 w 96"/>
                  <a:gd name="T41" fmla="*/ 0 h 88"/>
                  <a:gd name="T42" fmla="*/ 66 w 96"/>
                  <a:gd name="T43" fmla="*/ 1 h 88"/>
                  <a:gd name="T44" fmla="*/ 76 w 96"/>
                  <a:gd name="T45" fmla="*/ 5 h 88"/>
                  <a:gd name="T46" fmla="*/ 86 w 96"/>
                  <a:gd name="T47" fmla="*/ 10 h 88"/>
                  <a:gd name="T48" fmla="*/ 95 w 96"/>
                  <a:gd name="T49" fmla="*/ 2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6" h="88">
                    <a:moveTo>
                      <a:pt x="95" y="21"/>
                    </a:moveTo>
                    <a:lnTo>
                      <a:pt x="96" y="37"/>
                    </a:lnTo>
                    <a:lnTo>
                      <a:pt x="95" y="54"/>
                    </a:lnTo>
                    <a:lnTo>
                      <a:pt x="93" y="71"/>
                    </a:lnTo>
                    <a:lnTo>
                      <a:pt x="90" y="88"/>
                    </a:lnTo>
                    <a:lnTo>
                      <a:pt x="81" y="88"/>
                    </a:lnTo>
                    <a:lnTo>
                      <a:pt x="71" y="88"/>
                    </a:lnTo>
                    <a:lnTo>
                      <a:pt x="62" y="88"/>
                    </a:lnTo>
                    <a:lnTo>
                      <a:pt x="53" y="86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24" y="83"/>
                    </a:lnTo>
                    <a:lnTo>
                      <a:pt x="15" y="83"/>
                    </a:lnTo>
                    <a:lnTo>
                      <a:pt x="4" y="66"/>
                    </a:lnTo>
                    <a:lnTo>
                      <a:pt x="0" y="45"/>
                    </a:lnTo>
                    <a:lnTo>
                      <a:pt x="1" y="23"/>
                    </a:lnTo>
                    <a:lnTo>
                      <a:pt x="5" y="3"/>
                    </a:lnTo>
                    <a:lnTo>
                      <a:pt x="16" y="2"/>
                    </a:lnTo>
                    <a:lnTo>
                      <a:pt x="29" y="1"/>
                    </a:lnTo>
                    <a:lnTo>
                      <a:pt x="42" y="0"/>
                    </a:lnTo>
                    <a:lnTo>
                      <a:pt x="53" y="0"/>
                    </a:lnTo>
                    <a:lnTo>
                      <a:pt x="66" y="1"/>
                    </a:lnTo>
                    <a:lnTo>
                      <a:pt x="76" y="5"/>
                    </a:lnTo>
                    <a:lnTo>
                      <a:pt x="86" y="10"/>
                    </a:lnTo>
                    <a:lnTo>
                      <a:pt x="95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3977" y="-1072"/>
                <a:ext cx="46" cy="49"/>
              </a:xfrm>
              <a:custGeom>
                <a:avLst/>
                <a:gdLst>
                  <a:gd name="T0" fmla="*/ 91 w 91"/>
                  <a:gd name="T1" fmla="*/ 15 h 98"/>
                  <a:gd name="T2" fmla="*/ 89 w 91"/>
                  <a:gd name="T3" fmla="*/ 32 h 98"/>
                  <a:gd name="T4" fmla="*/ 85 w 91"/>
                  <a:gd name="T5" fmla="*/ 49 h 98"/>
                  <a:gd name="T6" fmla="*/ 80 w 91"/>
                  <a:gd name="T7" fmla="*/ 65 h 98"/>
                  <a:gd name="T8" fmla="*/ 75 w 91"/>
                  <a:gd name="T9" fmla="*/ 82 h 98"/>
                  <a:gd name="T10" fmla="*/ 68 w 91"/>
                  <a:gd name="T11" fmla="*/ 85 h 98"/>
                  <a:gd name="T12" fmla="*/ 61 w 91"/>
                  <a:gd name="T13" fmla="*/ 87 h 98"/>
                  <a:gd name="T14" fmla="*/ 53 w 91"/>
                  <a:gd name="T15" fmla="*/ 90 h 98"/>
                  <a:gd name="T16" fmla="*/ 45 w 91"/>
                  <a:gd name="T17" fmla="*/ 91 h 98"/>
                  <a:gd name="T18" fmla="*/ 38 w 91"/>
                  <a:gd name="T19" fmla="*/ 92 h 98"/>
                  <a:gd name="T20" fmla="*/ 30 w 91"/>
                  <a:gd name="T21" fmla="*/ 94 h 98"/>
                  <a:gd name="T22" fmla="*/ 22 w 91"/>
                  <a:gd name="T23" fmla="*/ 95 h 98"/>
                  <a:gd name="T24" fmla="*/ 15 w 91"/>
                  <a:gd name="T25" fmla="*/ 98 h 98"/>
                  <a:gd name="T26" fmla="*/ 11 w 91"/>
                  <a:gd name="T27" fmla="*/ 96 h 98"/>
                  <a:gd name="T28" fmla="*/ 8 w 91"/>
                  <a:gd name="T29" fmla="*/ 94 h 98"/>
                  <a:gd name="T30" fmla="*/ 4 w 91"/>
                  <a:gd name="T31" fmla="*/ 91 h 98"/>
                  <a:gd name="T32" fmla="*/ 2 w 91"/>
                  <a:gd name="T33" fmla="*/ 87 h 98"/>
                  <a:gd name="T34" fmla="*/ 0 w 91"/>
                  <a:gd name="T35" fmla="*/ 69 h 98"/>
                  <a:gd name="T36" fmla="*/ 3 w 91"/>
                  <a:gd name="T37" fmla="*/ 53 h 98"/>
                  <a:gd name="T38" fmla="*/ 8 w 91"/>
                  <a:gd name="T39" fmla="*/ 37 h 98"/>
                  <a:gd name="T40" fmla="*/ 11 w 91"/>
                  <a:gd name="T41" fmla="*/ 19 h 98"/>
                  <a:gd name="T42" fmla="*/ 18 w 91"/>
                  <a:gd name="T43" fmla="*/ 16 h 98"/>
                  <a:gd name="T44" fmla="*/ 25 w 91"/>
                  <a:gd name="T45" fmla="*/ 12 h 98"/>
                  <a:gd name="T46" fmla="*/ 33 w 91"/>
                  <a:gd name="T47" fmla="*/ 9 h 98"/>
                  <a:gd name="T48" fmla="*/ 41 w 91"/>
                  <a:gd name="T49" fmla="*/ 7 h 98"/>
                  <a:gd name="T50" fmla="*/ 48 w 91"/>
                  <a:gd name="T51" fmla="*/ 4 h 98"/>
                  <a:gd name="T52" fmla="*/ 56 w 91"/>
                  <a:gd name="T53" fmla="*/ 2 h 98"/>
                  <a:gd name="T54" fmla="*/ 66 w 91"/>
                  <a:gd name="T55" fmla="*/ 1 h 98"/>
                  <a:gd name="T56" fmla="*/ 74 w 91"/>
                  <a:gd name="T57" fmla="*/ 0 h 98"/>
                  <a:gd name="T58" fmla="*/ 79 w 91"/>
                  <a:gd name="T59" fmla="*/ 1 h 98"/>
                  <a:gd name="T60" fmla="*/ 85 w 91"/>
                  <a:gd name="T61" fmla="*/ 4 h 98"/>
                  <a:gd name="T62" fmla="*/ 89 w 91"/>
                  <a:gd name="T63" fmla="*/ 9 h 98"/>
                  <a:gd name="T64" fmla="*/ 91 w 91"/>
                  <a:gd name="T65" fmla="*/ 1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1" h="98">
                    <a:moveTo>
                      <a:pt x="91" y="15"/>
                    </a:moveTo>
                    <a:lnTo>
                      <a:pt x="89" y="32"/>
                    </a:lnTo>
                    <a:lnTo>
                      <a:pt x="85" y="49"/>
                    </a:lnTo>
                    <a:lnTo>
                      <a:pt x="80" y="65"/>
                    </a:lnTo>
                    <a:lnTo>
                      <a:pt x="75" y="82"/>
                    </a:lnTo>
                    <a:lnTo>
                      <a:pt x="68" y="85"/>
                    </a:lnTo>
                    <a:lnTo>
                      <a:pt x="61" y="87"/>
                    </a:lnTo>
                    <a:lnTo>
                      <a:pt x="53" y="90"/>
                    </a:lnTo>
                    <a:lnTo>
                      <a:pt x="45" y="91"/>
                    </a:lnTo>
                    <a:lnTo>
                      <a:pt x="38" y="92"/>
                    </a:lnTo>
                    <a:lnTo>
                      <a:pt x="30" y="94"/>
                    </a:lnTo>
                    <a:lnTo>
                      <a:pt x="22" y="95"/>
                    </a:lnTo>
                    <a:lnTo>
                      <a:pt x="15" y="98"/>
                    </a:lnTo>
                    <a:lnTo>
                      <a:pt x="11" y="96"/>
                    </a:lnTo>
                    <a:lnTo>
                      <a:pt x="8" y="94"/>
                    </a:lnTo>
                    <a:lnTo>
                      <a:pt x="4" y="91"/>
                    </a:lnTo>
                    <a:lnTo>
                      <a:pt x="2" y="87"/>
                    </a:lnTo>
                    <a:lnTo>
                      <a:pt x="0" y="69"/>
                    </a:lnTo>
                    <a:lnTo>
                      <a:pt x="3" y="53"/>
                    </a:lnTo>
                    <a:lnTo>
                      <a:pt x="8" y="37"/>
                    </a:lnTo>
                    <a:lnTo>
                      <a:pt x="11" y="19"/>
                    </a:lnTo>
                    <a:lnTo>
                      <a:pt x="18" y="16"/>
                    </a:lnTo>
                    <a:lnTo>
                      <a:pt x="25" y="12"/>
                    </a:lnTo>
                    <a:lnTo>
                      <a:pt x="33" y="9"/>
                    </a:lnTo>
                    <a:lnTo>
                      <a:pt x="41" y="7"/>
                    </a:lnTo>
                    <a:lnTo>
                      <a:pt x="48" y="4"/>
                    </a:lnTo>
                    <a:lnTo>
                      <a:pt x="56" y="2"/>
                    </a:lnTo>
                    <a:lnTo>
                      <a:pt x="66" y="1"/>
                    </a:lnTo>
                    <a:lnTo>
                      <a:pt x="74" y="0"/>
                    </a:lnTo>
                    <a:lnTo>
                      <a:pt x="79" y="1"/>
                    </a:lnTo>
                    <a:lnTo>
                      <a:pt x="85" y="4"/>
                    </a:lnTo>
                    <a:lnTo>
                      <a:pt x="89" y="9"/>
                    </a:lnTo>
                    <a:lnTo>
                      <a:pt x="9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4118" y="-1068"/>
                <a:ext cx="25" cy="22"/>
              </a:xfrm>
              <a:custGeom>
                <a:avLst/>
                <a:gdLst>
                  <a:gd name="T0" fmla="*/ 51 w 51"/>
                  <a:gd name="T1" fmla="*/ 4 h 43"/>
                  <a:gd name="T2" fmla="*/ 46 w 51"/>
                  <a:gd name="T3" fmla="*/ 4 h 43"/>
                  <a:gd name="T4" fmla="*/ 41 w 51"/>
                  <a:gd name="T5" fmla="*/ 3 h 43"/>
                  <a:gd name="T6" fmla="*/ 36 w 51"/>
                  <a:gd name="T7" fmla="*/ 3 h 43"/>
                  <a:gd name="T8" fmla="*/ 31 w 51"/>
                  <a:gd name="T9" fmla="*/ 2 h 43"/>
                  <a:gd name="T10" fmla="*/ 25 w 51"/>
                  <a:gd name="T11" fmla="*/ 3 h 43"/>
                  <a:gd name="T12" fmla="*/ 21 w 51"/>
                  <a:gd name="T13" fmla="*/ 4 h 43"/>
                  <a:gd name="T14" fmla="*/ 17 w 51"/>
                  <a:gd name="T15" fmla="*/ 7 h 43"/>
                  <a:gd name="T16" fmla="*/ 14 w 51"/>
                  <a:gd name="T17" fmla="*/ 10 h 43"/>
                  <a:gd name="T18" fmla="*/ 15 w 51"/>
                  <a:gd name="T19" fmla="*/ 11 h 43"/>
                  <a:gd name="T20" fmla="*/ 16 w 51"/>
                  <a:gd name="T21" fmla="*/ 13 h 43"/>
                  <a:gd name="T22" fmla="*/ 18 w 51"/>
                  <a:gd name="T23" fmla="*/ 15 h 43"/>
                  <a:gd name="T24" fmla="*/ 20 w 51"/>
                  <a:gd name="T25" fmla="*/ 17 h 43"/>
                  <a:gd name="T26" fmla="*/ 23 w 51"/>
                  <a:gd name="T27" fmla="*/ 17 h 43"/>
                  <a:gd name="T28" fmla="*/ 28 w 51"/>
                  <a:gd name="T29" fmla="*/ 17 h 43"/>
                  <a:gd name="T30" fmla="*/ 30 w 51"/>
                  <a:gd name="T31" fmla="*/ 17 h 43"/>
                  <a:gd name="T32" fmla="*/ 32 w 51"/>
                  <a:gd name="T33" fmla="*/ 20 h 43"/>
                  <a:gd name="T34" fmla="*/ 29 w 51"/>
                  <a:gd name="T35" fmla="*/ 23 h 43"/>
                  <a:gd name="T36" fmla="*/ 23 w 51"/>
                  <a:gd name="T37" fmla="*/ 23 h 43"/>
                  <a:gd name="T38" fmla="*/ 18 w 51"/>
                  <a:gd name="T39" fmla="*/ 24 h 43"/>
                  <a:gd name="T40" fmla="*/ 16 w 51"/>
                  <a:gd name="T41" fmla="*/ 30 h 43"/>
                  <a:gd name="T42" fmla="*/ 24 w 51"/>
                  <a:gd name="T43" fmla="*/ 37 h 43"/>
                  <a:gd name="T44" fmla="*/ 18 w 51"/>
                  <a:gd name="T45" fmla="*/ 38 h 43"/>
                  <a:gd name="T46" fmla="*/ 14 w 51"/>
                  <a:gd name="T47" fmla="*/ 41 h 43"/>
                  <a:gd name="T48" fmla="*/ 8 w 51"/>
                  <a:gd name="T49" fmla="*/ 43 h 43"/>
                  <a:gd name="T50" fmla="*/ 1 w 51"/>
                  <a:gd name="T51" fmla="*/ 42 h 43"/>
                  <a:gd name="T52" fmla="*/ 0 w 51"/>
                  <a:gd name="T53" fmla="*/ 32 h 43"/>
                  <a:gd name="T54" fmla="*/ 3 w 51"/>
                  <a:gd name="T55" fmla="*/ 23 h 43"/>
                  <a:gd name="T56" fmla="*/ 6 w 51"/>
                  <a:gd name="T57" fmla="*/ 12 h 43"/>
                  <a:gd name="T58" fmla="*/ 5 w 51"/>
                  <a:gd name="T59" fmla="*/ 2 h 43"/>
                  <a:gd name="T60" fmla="*/ 11 w 51"/>
                  <a:gd name="T61" fmla="*/ 0 h 43"/>
                  <a:gd name="T62" fmla="*/ 16 w 51"/>
                  <a:gd name="T63" fmla="*/ 0 h 43"/>
                  <a:gd name="T64" fmla="*/ 22 w 51"/>
                  <a:gd name="T65" fmla="*/ 1 h 43"/>
                  <a:gd name="T66" fmla="*/ 26 w 51"/>
                  <a:gd name="T67" fmla="*/ 1 h 43"/>
                  <a:gd name="T68" fmla="*/ 32 w 51"/>
                  <a:gd name="T69" fmla="*/ 0 h 43"/>
                  <a:gd name="T70" fmla="*/ 37 w 51"/>
                  <a:gd name="T71" fmla="*/ 1 h 43"/>
                  <a:gd name="T72" fmla="*/ 41 w 51"/>
                  <a:gd name="T73" fmla="*/ 1 h 43"/>
                  <a:gd name="T74" fmla="*/ 46 w 51"/>
                  <a:gd name="T75" fmla="*/ 2 h 43"/>
                  <a:gd name="T76" fmla="*/ 51 w 51"/>
                  <a:gd name="T77" fmla="*/ 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" h="43">
                    <a:moveTo>
                      <a:pt x="51" y="4"/>
                    </a:moveTo>
                    <a:lnTo>
                      <a:pt x="46" y="4"/>
                    </a:lnTo>
                    <a:lnTo>
                      <a:pt x="41" y="3"/>
                    </a:lnTo>
                    <a:lnTo>
                      <a:pt x="36" y="3"/>
                    </a:lnTo>
                    <a:lnTo>
                      <a:pt x="31" y="2"/>
                    </a:lnTo>
                    <a:lnTo>
                      <a:pt x="25" y="3"/>
                    </a:lnTo>
                    <a:lnTo>
                      <a:pt x="21" y="4"/>
                    </a:lnTo>
                    <a:lnTo>
                      <a:pt x="17" y="7"/>
                    </a:lnTo>
                    <a:lnTo>
                      <a:pt x="14" y="10"/>
                    </a:lnTo>
                    <a:lnTo>
                      <a:pt x="15" y="11"/>
                    </a:lnTo>
                    <a:lnTo>
                      <a:pt x="16" y="13"/>
                    </a:lnTo>
                    <a:lnTo>
                      <a:pt x="18" y="15"/>
                    </a:lnTo>
                    <a:lnTo>
                      <a:pt x="20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30" y="17"/>
                    </a:lnTo>
                    <a:lnTo>
                      <a:pt x="32" y="20"/>
                    </a:lnTo>
                    <a:lnTo>
                      <a:pt x="29" y="23"/>
                    </a:lnTo>
                    <a:lnTo>
                      <a:pt x="23" y="23"/>
                    </a:lnTo>
                    <a:lnTo>
                      <a:pt x="18" y="24"/>
                    </a:lnTo>
                    <a:lnTo>
                      <a:pt x="16" y="30"/>
                    </a:lnTo>
                    <a:lnTo>
                      <a:pt x="24" y="37"/>
                    </a:lnTo>
                    <a:lnTo>
                      <a:pt x="18" y="38"/>
                    </a:lnTo>
                    <a:lnTo>
                      <a:pt x="14" y="41"/>
                    </a:lnTo>
                    <a:lnTo>
                      <a:pt x="8" y="43"/>
                    </a:lnTo>
                    <a:lnTo>
                      <a:pt x="1" y="42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6" y="12"/>
                    </a:lnTo>
                    <a:lnTo>
                      <a:pt x="5" y="2"/>
                    </a:lnTo>
                    <a:lnTo>
                      <a:pt x="11" y="0"/>
                    </a:lnTo>
                    <a:lnTo>
                      <a:pt x="16" y="0"/>
                    </a:lnTo>
                    <a:lnTo>
                      <a:pt x="22" y="1"/>
                    </a:lnTo>
                    <a:lnTo>
                      <a:pt x="26" y="1"/>
                    </a:lnTo>
                    <a:lnTo>
                      <a:pt x="32" y="0"/>
                    </a:lnTo>
                    <a:lnTo>
                      <a:pt x="37" y="1"/>
                    </a:lnTo>
                    <a:lnTo>
                      <a:pt x="41" y="1"/>
                    </a:lnTo>
                    <a:lnTo>
                      <a:pt x="46" y="2"/>
                    </a:lnTo>
                    <a:lnTo>
                      <a:pt x="51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4312" y="-1066"/>
                <a:ext cx="45" cy="49"/>
              </a:xfrm>
              <a:custGeom>
                <a:avLst/>
                <a:gdLst>
                  <a:gd name="T0" fmla="*/ 74 w 90"/>
                  <a:gd name="T1" fmla="*/ 8 h 98"/>
                  <a:gd name="T2" fmla="*/ 87 w 90"/>
                  <a:gd name="T3" fmla="*/ 25 h 98"/>
                  <a:gd name="T4" fmla="*/ 90 w 90"/>
                  <a:gd name="T5" fmla="*/ 45 h 98"/>
                  <a:gd name="T6" fmla="*/ 90 w 90"/>
                  <a:gd name="T7" fmla="*/ 66 h 98"/>
                  <a:gd name="T8" fmla="*/ 88 w 90"/>
                  <a:gd name="T9" fmla="*/ 88 h 98"/>
                  <a:gd name="T10" fmla="*/ 81 w 90"/>
                  <a:gd name="T11" fmla="*/ 95 h 98"/>
                  <a:gd name="T12" fmla="*/ 73 w 90"/>
                  <a:gd name="T13" fmla="*/ 98 h 98"/>
                  <a:gd name="T14" fmla="*/ 65 w 90"/>
                  <a:gd name="T15" fmla="*/ 98 h 98"/>
                  <a:gd name="T16" fmla="*/ 57 w 90"/>
                  <a:gd name="T17" fmla="*/ 98 h 98"/>
                  <a:gd name="T18" fmla="*/ 47 w 90"/>
                  <a:gd name="T19" fmla="*/ 97 h 98"/>
                  <a:gd name="T20" fmla="*/ 38 w 90"/>
                  <a:gd name="T21" fmla="*/ 95 h 98"/>
                  <a:gd name="T22" fmla="*/ 29 w 90"/>
                  <a:gd name="T23" fmla="*/ 95 h 98"/>
                  <a:gd name="T24" fmla="*/ 20 w 90"/>
                  <a:gd name="T25" fmla="*/ 95 h 98"/>
                  <a:gd name="T26" fmla="*/ 4 w 90"/>
                  <a:gd name="T27" fmla="*/ 81 h 98"/>
                  <a:gd name="T28" fmla="*/ 0 w 90"/>
                  <a:gd name="T29" fmla="*/ 61 h 98"/>
                  <a:gd name="T30" fmla="*/ 1 w 90"/>
                  <a:gd name="T31" fmla="*/ 38 h 98"/>
                  <a:gd name="T32" fmla="*/ 4 w 90"/>
                  <a:gd name="T33" fmla="*/ 17 h 98"/>
                  <a:gd name="T34" fmla="*/ 5 w 90"/>
                  <a:gd name="T35" fmla="*/ 13 h 98"/>
                  <a:gd name="T36" fmla="*/ 7 w 90"/>
                  <a:gd name="T37" fmla="*/ 7 h 98"/>
                  <a:gd name="T38" fmla="*/ 11 w 90"/>
                  <a:gd name="T39" fmla="*/ 2 h 98"/>
                  <a:gd name="T40" fmla="*/ 16 w 90"/>
                  <a:gd name="T41" fmla="*/ 1 h 98"/>
                  <a:gd name="T42" fmla="*/ 23 w 90"/>
                  <a:gd name="T43" fmla="*/ 1 h 98"/>
                  <a:gd name="T44" fmla="*/ 31 w 90"/>
                  <a:gd name="T45" fmla="*/ 0 h 98"/>
                  <a:gd name="T46" fmla="*/ 39 w 90"/>
                  <a:gd name="T47" fmla="*/ 0 h 98"/>
                  <a:gd name="T48" fmla="*/ 47 w 90"/>
                  <a:gd name="T49" fmla="*/ 0 h 98"/>
                  <a:gd name="T50" fmla="*/ 54 w 90"/>
                  <a:gd name="T51" fmla="*/ 1 h 98"/>
                  <a:gd name="T52" fmla="*/ 61 w 90"/>
                  <a:gd name="T53" fmla="*/ 2 h 98"/>
                  <a:gd name="T54" fmla="*/ 68 w 90"/>
                  <a:gd name="T55" fmla="*/ 5 h 98"/>
                  <a:gd name="T56" fmla="*/ 74 w 90"/>
                  <a:gd name="T57" fmla="*/ 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98">
                    <a:moveTo>
                      <a:pt x="74" y="8"/>
                    </a:moveTo>
                    <a:lnTo>
                      <a:pt x="87" y="25"/>
                    </a:lnTo>
                    <a:lnTo>
                      <a:pt x="90" y="45"/>
                    </a:lnTo>
                    <a:lnTo>
                      <a:pt x="90" y="66"/>
                    </a:lnTo>
                    <a:lnTo>
                      <a:pt x="88" y="88"/>
                    </a:lnTo>
                    <a:lnTo>
                      <a:pt x="81" y="95"/>
                    </a:lnTo>
                    <a:lnTo>
                      <a:pt x="73" y="98"/>
                    </a:lnTo>
                    <a:lnTo>
                      <a:pt x="65" y="98"/>
                    </a:lnTo>
                    <a:lnTo>
                      <a:pt x="57" y="98"/>
                    </a:lnTo>
                    <a:lnTo>
                      <a:pt x="47" y="97"/>
                    </a:lnTo>
                    <a:lnTo>
                      <a:pt x="38" y="95"/>
                    </a:lnTo>
                    <a:lnTo>
                      <a:pt x="29" y="95"/>
                    </a:lnTo>
                    <a:lnTo>
                      <a:pt x="20" y="95"/>
                    </a:lnTo>
                    <a:lnTo>
                      <a:pt x="4" y="81"/>
                    </a:lnTo>
                    <a:lnTo>
                      <a:pt x="0" y="61"/>
                    </a:lnTo>
                    <a:lnTo>
                      <a:pt x="1" y="38"/>
                    </a:lnTo>
                    <a:lnTo>
                      <a:pt x="4" y="17"/>
                    </a:lnTo>
                    <a:lnTo>
                      <a:pt x="5" y="13"/>
                    </a:lnTo>
                    <a:lnTo>
                      <a:pt x="7" y="7"/>
                    </a:lnTo>
                    <a:lnTo>
                      <a:pt x="11" y="2"/>
                    </a:lnTo>
                    <a:lnTo>
                      <a:pt x="16" y="1"/>
                    </a:lnTo>
                    <a:lnTo>
                      <a:pt x="23" y="1"/>
                    </a:lnTo>
                    <a:lnTo>
                      <a:pt x="31" y="0"/>
                    </a:lnTo>
                    <a:lnTo>
                      <a:pt x="39" y="0"/>
                    </a:lnTo>
                    <a:lnTo>
                      <a:pt x="47" y="0"/>
                    </a:lnTo>
                    <a:lnTo>
                      <a:pt x="54" y="1"/>
                    </a:lnTo>
                    <a:lnTo>
                      <a:pt x="61" y="2"/>
                    </a:lnTo>
                    <a:lnTo>
                      <a:pt x="68" y="5"/>
                    </a:lnTo>
                    <a:lnTo>
                      <a:pt x="74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4226" y="-1064"/>
                <a:ext cx="50" cy="27"/>
              </a:xfrm>
              <a:custGeom>
                <a:avLst/>
                <a:gdLst>
                  <a:gd name="T0" fmla="*/ 93 w 99"/>
                  <a:gd name="T1" fmla="*/ 4 h 53"/>
                  <a:gd name="T2" fmla="*/ 97 w 99"/>
                  <a:gd name="T3" fmla="*/ 15 h 53"/>
                  <a:gd name="T4" fmla="*/ 99 w 99"/>
                  <a:gd name="T5" fmla="*/ 26 h 53"/>
                  <a:gd name="T6" fmla="*/ 97 w 99"/>
                  <a:gd name="T7" fmla="*/ 38 h 53"/>
                  <a:gd name="T8" fmla="*/ 96 w 99"/>
                  <a:gd name="T9" fmla="*/ 49 h 53"/>
                  <a:gd name="T10" fmla="*/ 86 w 99"/>
                  <a:gd name="T11" fmla="*/ 51 h 53"/>
                  <a:gd name="T12" fmla="*/ 77 w 99"/>
                  <a:gd name="T13" fmla="*/ 52 h 53"/>
                  <a:gd name="T14" fmla="*/ 65 w 99"/>
                  <a:gd name="T15" fmla="*/ 53 h 53"/>
                  <a:gd name="T16" fmla="*/ 55 w 99"/>
                  <a:gd name="T17" fmla="*/ 53 h 53"/>
                  <a:gd name="T18" fmla="*/ 43 w 99"/>
                  <a:gd name="T19" fmla="*/ 53 h 53"/>
                  <a:gd name="T20" fmla="*/ 33 w 99"/>
                  <a:gd name="T21" fmla="*/ 53 h 53"/>
                  <a:gd name="T22" fmla="*/ 21 w 99"/>
                  <a:gd name="T23" fmla="*/ 52 h 53"/>
                  <a:gd name="T24" fmla="*/ 11 w 99"/>
                  <a:gd name="T25" fmla="*/ 51 h 53"/>
                  <a:gd name="T26" fmla="*/ 2 w 99"/>
                  <a:gd name="T27" fmla="*/ 41 h 53"/>
                  <a:gd name="T28" fmla="*/ 0 w 99"/>
                  <a:gd name="T29" fmla="*/ 29 h 53"/>
                  <a:gd name="T30" fmla="*/ 1 w 99"/>
                  <a:gd name="T31" fmla="*/ 15 h 53"/>
                  <a:gd name="T32" fmla="*/ 2 w 99"/>
                  <a:gd name="T33" fmla="*/ 2 h 53"/>
                  <a:gd name="T34" fmla="*/ 13 w 99"/>
                  <a:gd name="T35" fmla="*/ 0 h 53"/>
                  <a:gd name="T36" fmla="*/ 24 w 99"/>
                  <a:gd name="T37" fmla="*/ 0 h 53"/>
                  <a:gd name="T38" fmla="*/ 35 w 99"/>
                  <a:gd name="T39" fmla="*/ 0 h 53"/>
                  <a:gd name="T40" fmla="*/ 47 w 99"/>
                  <a:gd name="T41" fmla="*/ 0 h 53"/>
                  <a:gd name="T42" fmla="*/ 58 w 99"/>
                  <a:gd name="T43" fmla="*/ 1 h 53"/>
                  <a:gd name="T44" fmla="*/ 70 w 99"/>
                  <a:gd name="T45" fmla="*/ 2 h 53"/>
                  <a:gd name="T46" fmla="*/ 81 w 99"/>
                  <a:gd name="T47" fmla="*/ 3 h 53"/>
                  <a:gd name="T48" fmla="*/ 93 w 99"/>
                  <a:gd name="T49" fmla="*/ 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9" h="53">
                    <a:moveTo>
                      <a:pt x="93" y="4"/>
                    </a:moveTo>
                    <a:lnTo>
                      <a:pt x="97" y="15"/>
                    </a:lnTo>
                    <a:lnTo>
                      <a:pt x="99" y="26"/>
                    </a:lnTo>
                    <a:lnTo>
                      <a:pt x="97" y="38"/>
                    </a:lnTo>
                    <a:lnTo>
                      <a:pt x="96" y="49"/>
                    </a:lnTo>
                    <a:lnTo>
                      <a:pt x="86" y="51"/>
                    </a:lnTo>
                    <a:lnTo>
                      <a:pt x="77" y="52"/>
                    </a:lnTo>
                    <a:lnTo>
                      <a:pt x="65" y="53"/>
                    </a:lnTo>
                    <a:lnTo>
                      <a:pt x="55" y="53"/>
                    </a:lnTo>
                    <a:lnTo>
                      <a:pt x="43" y="53"/>
                    </a:lnTo>
                    <a:lnTo>
                      <a:pt x="33" y="53"/>
                    </a:lnTo>
                    <a:lnTo>
                      <a:pt x="21" y="52"/>
                    </a:lnTo>
                    <a:lnTo>
                      <a:pt x="11" y="51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1" y="15"/>
                    </a:lnTo>
                    <a:lnTo>
                      <a:pt x="2" y="2"/>
                    </a:lnTo>
                    <a:lnTo>
                      <a:pt x="13" y="0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58" y="1"/>
                    </a:lnTo>
                    <a:lnTo>
                      <a:pt x="70" y="2"/>
                    </a:lnTo>
                    <a:lnTo>
                      <a:pt x="81" y="3"/>
                    </a:lnTo>
                    <a:lnTo>
                      <a:pt x="9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4359" y="-1063"/>
                <a:ext cx="36" cy="48"/>
              </a:xfrm>
              <a:custGeom>
                <a:avLst/>
                <a:gdLst>
                  <a:gd name="T0" fmla="*/ 66 w 72"/>
                  <a:gd name="T1" fmla="*/ 16 h 96"/>
                  <a:gd name="T2" fmla="*/ 72 w 72"/>
                  <a:gd name="T3" fmla="*/ 36 h 96"/>
                  <a:gd name="T4" fmla="*/ 71 w 72"/>
                  <a:gd name="T5" fmla="*/ 58 h 96"/>
                  <a:gd name="T6" fmla="*/ 65 w 72"/>
                  <a:gd name="T7" fmla="*/ 78 h 96"/>
                  <a:gd name="T8" fmla="*/ 55 w 72"/>
                  <a:gd name="T9" fmla="*/ 96 h 96"/>
                  <a:gd name="T10" fmla="*/ 49 w 72"/>
                  <a:gd name="T11" fmla="*/ 93 h 96"/>
                  <a:gd name="T12" fmla="*/ 42 w 72"/>
                  <a:gd name="T13" fmla="*/ 92 h 96"/>
                  <a:gd name="T14" fmla="*/ 36 w 72"/>
                  <a:gd name="T15" fmla="*/ 92 h 96"/>
                  <a:gd name="T16" fmla="*/ 29 w 72"/>
                  <a:gd name="T17" fmla="*/ 91 h 96"/>
                  <a:gd name="T18" fmla="*/ 23 w 72"/>
                  <a:gd name="T19" fmla="*/ 91 h 96"/>
                  <a:gd name="T20" fmla="*/ 17 w 72"/>
                  <a:gd name="T21" fmla="*/ 90 h 96"/>
                  <a:gd name="T22" fmla="*/ 11 w 72"/>
                  <a:gd name="T23" fmla="*/ 89 h 96"/>
                  <a:gd name="T24" fmla="*/ 5 w 72"/>
                  <a:gd name="T25" fmla="*/ 86 h 96"/>
                  <a:gd name="T26" fmla="*/ 1 w 72"/>
                  <a:gd name="T27" fmla="*/ 69 h 96"/>
                  <a:gd name="T28" fmla="*/ 0 w 72"/>
                  <a:gd name="T29" fmla="*/ 52 h 96"/>
                  <a:gd name="T30" fmla="*/ 1 w 72"/>
                  <a:gd name="T31" fmla="*/ 32 h 96"/>
                  <a:gd name="T32" fmla="*/ 1 w 72"/>
                  <a:gd name="T33" fmla="*/ 14 h 96"/>
                  <a:gd name="T34" fmla="*/ 5 w 72"/>
                  <a:gd name="T35" fmla="*/ 7 h 96"/>
                  <a:gd name="T36" fmla="*/ 11 w 72"/>
                  <a:gd name="T37" fmla="*/ 2 h 96"/>
                  <a:gd name="T38" fmla="*/ 18 w 72"/>
                  <a:gd name="T39" fmla="*/ 1 h 96"/>
                  <a:gd name="T40" fmla="*/ 25 w 72"/>
                  <a:gd name="T41" fmla="*/ 0 h 96"/>
                  <a:gd name="T42" fmla="*/ 33 w 72"/>
                  <a:gd name="T43" fmla="*/ 1 h 96"/>
                  <a:gd name="T44" fmla="*/ 41 w 72"/>
                  <a:gd name="T45" fmla="*/ 3 h 96"/>
                  <a:gd name="T46" fmla="*/ 49 w 72"/>
                  <a:gd name="T47" fmla="*/ 5 h 96"/>
                  <a:gd name="T48" fmla="*/ 56 w 72"/>
                  <a:gd name="T49" fmla="*/ 5 h 96"/>
                  <a:gd name="T50" fmla="*/ 66 w 72"/>
                  <a:gd name="T51" fmla="*/ 1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96">
                    <a:moveTo>
                      <a:pt x="66" y="16"/>
                    </a:moveTo>
                    <a:lnTo>
                      <a:pt x="72" y="36"/>
                    </a:lnTo>
                    <a:lnTo>
                      <a:pt x="71" y="58"/>
                    </a:lnTo>
                    <a:lnTo>
                      <a:pt x="65" y="78"/>
                    </a:lnTo>
                    <a:lnTo>
                      <a:pt x="55" y="96"/>
                    </a:lnTo>
                    <a:lnTo>
                      <a:pt x="49" y="93"/>
                    </a:lnTo>
                    <a:lnTo>
                      <a:pt x="42" y="92"/>
                    </a:lnTo>
                    <a:lnTo>
                      <a:pt x="36" y="92"/>
                    </a:lnTo>
                    <a:lnTo>
                      <a:pt x="29" y="91"/>
                    </a:lnTo>
                    <a:lnTo>
                      <a:pt x="23" y="91"/>
                    </a:lnTo>
                    <a:lnTo>
                      <a:pt x="17" y="90"/>
                    </a:lnTo>
                    <a:lnTo>
                      <a:pt x="11" y="89"/>
                    </a:lnTo>
                    <a:lnTo>
                      <a:pt x="5" y="86"/>
                    </a:lnTo>
                    <a:lnTo>
                      <a:pt x="1" y="69"/>
                    </a:lnTo>
                    <a:lnTo>
                      <a:pt x="0" y="52"/>
                    </a:lnTo>
                    <a:lnTo>
                      <a:pt x="1" y="32"/>
                    </a:lnTo>
                    <a:lnTo>
                      <a:pt x="1" y="14"/>
                    </a:lnTo>
                    <a:lnTo>
                      <a:pt x="5" y="7"/>
                    </a:lnTo>
                    <a:lnTo>
                      <a:pt x="11" y="2"/>
                    </a:lnTo>
                    <a:lnTo>
                      <a:pt x="18" y="1"/>
                    </a:lnTo>
                    <a:lnTo>
                      <a:pt x="25" y="0"/>
                    </a:lnTo>
                    <a:lnTo>
                      <a:pt x="33" y="1"/>
                    </a:lnTo>
                    <a:lnTo>
                      <a:pt x="41" y="3"/>
                    </a:lnTo>
                    <a:lnTo>
                      <a:pt x="49" y="5"/>
                    </a:lnTo>
                    <a:lnTo>
                      <a:pt x="56" y="5"/>
                    </a:lnTo>
                    <a:lnTo>
                      <a:pt x="66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4001" y="-1062"/>
                <a:ext cx="5" cy="1"/>
              </a:xfrm>
              <a:custGeom>
                <a:avLst/>
                <a:gdLst>
                  <a:gd name="T0" fmla="*/ 10 w 10"/>
                  <a:gd name="T1" fmla="*/ 0 h 4"/>
                  <a:gd name="T2" fmla="*/ 10 w 10"/>
                  <a:gd name="T3" fmla="*/ 2 h 4"/>
                  <a:gd name="T4" fmla="*/ 9 w 10"/>
                  <a:gd name="T5" fmla="*/ 4 h 4"/>
                  <a:gd name="T6" fmla="*/ 7 w 10"/>
                  <a:gd name="T7" fmla="*/ 4 h 4"/>
                  <a:gd name="T8" fmla="*/ 5 w 10"/>
                  <a:gd name="T9" fmla="*/ 4 h 4"/>
                  <a:gd name="T10" fmla="*/ 0 w 10"/>
                  <a:gd name="T11" fmla="*/ 4 h 4"/>
                  <a:gd name="T12" fmla="*/ 2 w 10"/>
                  <a:gd name="T13" fmla="*/ 2 h 4"/>
                  <a:gd name="T14" fmla="*/ 6 w 10"/>
                  <a:gd name="T15" fmla="*/ 1 h 4"/>
                  <a:gd name="T16" fmla="*/ 8 w 10"/>
                  <a:gd name="T17" fmla="*/ 1 h 4"/>
                  <a:gd name="T18" fmla="*/ 10 w 10"/>
                  <a:gd name="T1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4">
                    <a:moveTo>
                      <a:pt x="10" y="0"/>
                    </a:moveTo>
                    <a:lnTo>
                      <a:pt x="10" y="2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5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3988" y="-1058"/>
                <a:ext cx="10" cy="11"/>
              </a:xfrm>
              <a:custGeom>
                <a:avLst/>
                <a:gdLst>
                  <a:gd name="T0" fmla="*/ 14 w 19"/>
                  <a:gd name="T1" fmla="*/ 0 h 22"/>
                  <a:gd name="T2" fmla="*/ 14 w 19"/>
                  <a:gd name="T3" fmla="*/ 5 h 22"/>
                  <a:gd name="T4" fmla="*/ 15 w 19"/>
                  <a:gd name="T5" fmla="*/ 8 h 22"/>
                  <a:gd name="T6" fmla="*/ 18 w 19"/>
                  <a:gd name="T7" fmla="*/ 13 h 22"/>
                  <a:gd name="T8" fmla="*/ 19 w 19"/>
                  <a:gd name="T9" fmla="*/ 18 h 22"/>
                  <a:gd name="T10" fmla="*/ 15 w 19"/>
                  <a:gd name="T11" fmla="*/ 19 h 22"/>
                  <a:gd name="T12" fmla="*/ 10 w 19"/>
                  <a:gd name="T13" fmla="*/ 20 h 22"/>
                  <a:gd name="T14" fmla="*/ 4 w 19"/>
                  <a:gd name="T15" fmla="*/ 21 h 22"/>
                  <a:gd name="T16" fmla="*/ 0 w 19"/>
                  <a:gd name="T17" fmla="*/ 22 h 22"/>
                  <a:gd name="T18" fmla="*/ 1 w 19"/>
                  <a:gd name="T19" fmla="*/ 15 h 22"/>
                  <a:gd name="T20" fmla="*/ 2 w 19"/>
                  <a:gd name="T21" fmla="*/ 8 h 22"/>
                  <a:gd name="T22" fmla="*/ 7 w 19"/>
                  <a:gd name="T23" fmla="*/ 3 h 22"/>
                  <a:gd name="T24" fmla="*/ 14 w 19"/>
                  <a:gd name="T2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2">
                    <a:moveTo>
                      <a:pt x="14" y="0"/>
                    </a:moveTo>
                    <a:lnTo>
                      <a:pt x="14" y="5"/>
                    </a:lnTo>
                    <a:lnTo>
                      <a:pt x="15" y="8"/>
                    </a:lnTo>
                    <a:lnTo>
                      <a:pt x="18" y="13"/>
                    </a:lnTo>
                    <a:lnTo>
                      <a:pt x="19" y="18"/>
                    </a:lnTo>
                    <a:lnTo>
                      <a:pt x="15" y="19"/>
                    </a:lnTo>
                    <a:lnTo>
                      <a:pt x="10" y="20"/>
                    </a:lnTo>
                    <a:lnTo>
                      <a:pt x="4" y="21"/>
                    </a:lnTo>
                    <a:lnTo>
                      <a:pt x="0" y="22"/>
                    </a:lnTo>
                    <a:lnTo>
                      <a:pt x="1" y="15"/>
                    </a:lnTo>
                    <a:lnTo>
                      <a:pt x="2" y="8"/>
                    </a:lnTo>
                    <a:lnTo>
                      <a:pt x="7" y="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22"/>
              <p:cNvSpPr>
                <a:spLocks/>
              </p:cNvSpPr>
              <p:nvPr/>
            </p:nvSpPr>
            <p:spPr bwMode="auto">
              <a:xfrm>
                <a:off x="4143" y="-1058"/>
                <a:ext cx="3" cy="2"/>
              </a:xfrm>
              <a:custGeom>
                <a:avLst/>
                <a:gdLst>
                  <a:gd name="T0" fmla="*/ 5 w 5"/>
                  <a:gd name="T1" fmla="*/ 3 h 4"/>
                  <a:gd name="T2" fmla="*/ 5 w 5"/>
                  <a:gd name="T3" fmla="*/ 4 h 4"/>
                  <a:gd name="T4" fmla="*/ 3 w 5"/>
                  <a:gd name="T5" fmla="*/ 4 h 4"/>
                  <a:gd name="T6" fmla="*/ 2 w 5"/>
                  <a:gd name="T7" fmla="*/ 4 h 4"/>
                  <a:gd name="T8" fmla="*/ 0 w 5"/>
                  <a:gd name="T9" fmla="*/ 4 h 4"/>
                  <a:gd name="T10" fmla="*/ 0 w 5"/>
                  <a:gd name="T11" fmla="*/ 0 h 4"/>
                  <a:gd name="T12" fmla="*/ 1 w 5"/>
                  <a:gd name="T13" fmla="*/ 0 h 4"/>
                  <a:gd name="T14" fmla="*/ 3 w 5"/>
                  <a:gd name="T15" fmla="*/ 0 h 4"/>
                  <a:gd name="T16" fmla="*/ 4 w 5"/>
                  <a:gd name="T17" fmla="*/ 2 h 4"/>
                  <a:gd name="T18" fmla="*/ 5 w 5"/>
                  <a:gd name="T1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4">
                    <a:moveTo>
                      <a:pt x="5" y="3"/>
                    </a:moveTo>
                    <a:lnTo>
                      <a:pt x="5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23"/>
              <p:cNvSpPr>
                <a:spLocks/>
              </p:cNvSpPr>
              <p:nvPr/>
            </p:nvSpPr>
            <p:spPr bwMode="auto">
              <a:xfrm>
                <a:off x="4231" y="-1058"/>
                <a:ext cx="36" cy="16"/>
              </a:xfrm>
              <a:custGeom>
                <a:avLst/>
                <a:gdLst>
                  <a:gd name="T0" fmla="*/ 68 w 71"/>
                  <a:gd name="T1" fmla="*/ 4 h 31"/>
                  <a:gd name="T2" fmla="*/ 71 w 71"/>
                  <a:gd name="T3" fmla="*/ 10 h 31"/>
                  <a:gd name="T4" fmla="*/ 71 w 71"/>
                  <a:gd name="T5" fmla="*/ 17 h 31"/>
                  <a:gd name="T6" fmla="*/ 70 w 71"/>
                  <a:gd name="T7" fmla="*/ 22 h 31"/>
                  <a:gd name="T8" fmla="*/ 70 w 71"/>
                  <a:gd name="T9" fmla="*/ 29 h 31"/>
                  <a:gd name="T10" fmla="*/ 63 w 71"/>
                  <a:gd name="T11" fmla="*/ 31 h 31"/>
                  <a:gd name="T12" fmla="*/ 55 w 71"/>
                  <a:gd name="T13" fmla="*/ 31 h 31"/>
                  <a:gd name="T14" fmla="*/ 48 w 71"/>
                  <a:gd name="T15" fmla="*/ 31 h 31"/>
                  <a:gd name="T16" fmla="*/ 40 w 71"/>
                  <a:gd name="T17" fmla="*/ 30 h 31"/>
                  <a:gd name="T18" fmla="*/ 32 w 71"/>
                  <a:gd name="T19" fmla="*/ 29 h 31"/>
                  <a:gd name="T20" fmla="*/ 25 w 71"/>
                  <a:gd name="T21" fmla="*/ 29 h 31"/>
                  <a:gd name="T22" fmla="*/ 17 w 71"/>
                  <a:gd name="T23" fmla="*/ 28 h 31"/>
                  <a:gd name="T24" fmla="*/ 10 w 71"/>
                  <a:gd name="T25" fmla="*/ 29 h 31"/>
                  <a:gd name="T26" fmla="*/ 4 w 71"/>
                  <a:gd name="T27" fmla="*/ 26 h 31"/>
                  <a:gd name="T28" fmla="*/ 2 w 71"/>
                  <a:gd name="T29" fmla="*/ 20 h 31"/>
                  <a:gd name="T30" fmla="*/ 1 w 71"/>
                  <a:gd name="T31" fmla="*/ 13 h 31"/>
                  <a:gd name="T32" fmla="*/ 0 w 71"/>
                  <a:gd name="T33" fmla="*/ 8 h 31"/>
                  <a:gd name="T34" fmla="*/ 1 w 71"/>
                  <a:gd name="T35" fmla="*/ 3 h 31"/>
                  <a:gd name="T36" fmla="*/ 6 w 71"/>
                  <a:gd name="T37" fmla="*/ 0 h 31"/>
                  <a:gd name="T38" fmla="*/ 9 w 71"/>
                  <a:gd name="T39" fmla="*/ 0 h 31"/>
                  <a:gd name="T40" fmla="*/ 14 w 71"/>
                  <a:gd name="T41" fmla="*/ 3 h 31"/>
                  <a:gd name="T42" fmla="*/ 20 w 71"/>
                  <a:gd name="T43" fmla="*/ 3 h 31"/>
                  <a:gd name="T44" fmla="*/ 27 w 71"/>
                  <a:gd name="T45" fmla="*/ 2 h 31"/>
                  <a:gd name="T46" fmla="*/ 34 w 71"/>
                  <a:gd name="T47" fmla="*/ 2 h 31"/>
                  <a:gd name="T48" fmla="*/ 41 w 71"/>
                  <a:gd name="T49" fmla="*/ 2 h 31"/>
                  <a:gd name="T50" fmla="*/ 48 w 71"/>
                  <a:gd name="T51" fmla="*/ 2 h 31"/>
                  <a:gd name="T52" fmla="*/ 55 w 71"/>
                  <a:gd name="T53" fmla="*/ 2 h 31"/>
                  <a:gd name="T54" fmla="*/ 62 w 71"/>
                  <a:gd name="T55" fmla="*/ 3 h 31"/>
                  <a:gd name="T56" fmla="*/ 68 w 71"/>
                  <a:gd name="T5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" h="31">
                    <a:moveTo>
                      <a:pt x="68" y="4"/>
                    </a:moveTo>
                    <a:lnTo>
                      <a:pt x="71" y="10"/>
                    </a:lnTo>
                    <a:lnTo>
                      <a:pt x="71" y="17"/>
                    </a:lnTo>
                    <a:lnTo>
                      <a:pt x="70" y="22"/>
                    </a:lnTo>
                    <a:lnTo>
                      <a:pt x="70" y="29"/>
                    </a:lnTo>
                    <a:lnTo>
                      <a:pt x="63" y="31"/>
                    </a:lnTo>
                    <a:lnTo>
                      <a:pt x="55" y="31"/>
                    </a:lnTo>
                    <a:lnTo>
                      <a:pt x="48" y="31"/>
                    </a:lnTo>
                    <a:lnTo>
                      <a:pt x="40" y="30"/>
                    </a:lnTo>
                    <a:lnTo>
                      <a:pt x="32" y="29"/>
                    </a:lnTo>
                    <a:lnTo>
                      <a:pt x="25" y="29"/>
                    </a:lnTo>
                    <a:lnTo>
                      <a:pt x="17" y="28"/>
                    </a:lnTo>
                    <a:lnTo>
                      <a:pt x="10" y="29"/>
                    </a:lnTo>
                    <a:lnTo>
                      <a:pt x="4" y="26"/>
                    </a:lnTo>
                    <a:lnTo>
                      <a:pt x="2" y="20"/>
                    </a:lnTo>
                    <a:lnTo>
                      <a:pt x="1" y="13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4" y="3"/>
                    </a:lnTo>
                    <a:lnTo>
                      <a:pt x="20" y="3"/>
                    </a:lnTo>
                    <a:lnTo>
                      <a:pt x="27" y="2"/>
                    </a:lnTo>
                    <a:lnTo>
                      <a:pt x="34" y="2"/>
                    </a:lnTo>
                    <a:lnTo>
                      <a:pt x="41" y="2"/>
                    </a:lnTo>
                    <a:lnTo>
                      <a:pt x="48" y="2"/>
                    </a:lnTo>
                    <a:lnTo>
                      <a:pt x="55" y="2"/>
                    </a:lnTo>
                    <a:lnTo>
                      <a:pt x="62" y="3"/>
                    </a:lnTo>
                    <a:lnTo>
                      <a:pt x="68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3931" y="-1057"/>
                <a:ext cx="43" cy="44"/>
              </a:xfrm>
              <a:custGeom>
                <a:avLst/>
                <a:gdLst>
                  <a:gd name="T0" fmla="*/ 86 w 86"/>
                  <a:gd name="T1" fmla="*/ 10 h 87"/>
                  <a:gd name="T2" fmla="*/ 82 w 86"/>
                  <a:gd name="T3" fmla="*/ 28 h 87"/>
                  <a:gd name="T4" fmla="*/ 80 w 86"/>
                  <a:gd name="T5" fmla="*/ 49 h 87"/>
                  <a:gd name="T6" fmla="*/ 72 w 86"/>
                  <a:gd name="T7" fmla="*/ 65 h 87"/>
                  <a:gd name="T8" fmla="*/ 57 w 86"/>
                  <a:gd name="T9" fmla="*/ 76 h 87"/>
                  <a:gd name="T10" fmla="*/ 50 w 86"/>
                  <a:gd name="T11" fmla="*/ 77 h 87"/>
                  <a:gd name="T12" fmla="*/ 44 w 86"/>
                  <a:gd name="T13" fmla="*/ 79 h 87"/>
                  <a:gd name="T14" fmla="*/ 38 w 86"/>
                  <a:gd name="T15" fmla="*/ 81 h 87"/>
                  <a:gd name="T16" fmla="*/ 32 w 86"/>
                  <a:gd name="T17" fmla="*/ 84 h 87"/>
                  <a:gd name="T18" fmla="*/ 25 w 86"/>
                  <a:gd name="T19" fmla="*/ 86 h 87"/>
                  <a:gd name="T20" fmla="*/ 18 w 86"/>
                  <a:gd name="T21" fmla="*/ 87 h 87"/>
                  <a:gd name="T22" fmla="*/ 11 w 86"/>
                  <a:gd name="T23" fmla="*/ 87 h 87"/>
                  <a:gd name="T24" fmla="*/ 4 w 86"/>
                  <a:gd name="T25" fmla="*/ 86 h 87"/>
                  <a:gd name="T26" fmla="*/ 0 w 86"/>
                  <a:gd name="T27" fmla="*/ 69 h 87"/>
                  <a:gd name="T28" fmla="*/ 2 w 86"/>
                  <a:gd name="T29" fmla="*/ 51 h 87"/>
                  <a:gd name="T30" fmla="*/ 8 w 86"/>
                  <a:gd name="T31" fmla="*/ 34 h 87"/>
                  <a:gd name="T32" fmla="*/ 11 w 86"/>
                  <a:gd name="T33" fmla="*/ 17 h 87"/>
                  <a:gd name="T34" fmla="*/ 16 w 86"/>
                  <a:gd name="T35" fmla="*/ 15 h 87"/>
                  <a:gd name="T36" fmla="*/ 20 w 86"/>
                  <a:gd name="T37" fmla="*/ 12 h 87"/>
                  <a:gd name="T38" fmla="*/ 25 w 86"/>
                  <a:gd name="T39" fmla="*/ 10 h 87"/>
                  <a:gd name="T40" fmla="*/ 31 w 86"/>
                  <a:gd name="T41" fmla="*/ 8 h 87"/>
                  <a:gd name="T42" fmla="*/ 35 w 86"/>
                  <a:gd name="T43" fmla="*/ 5 h 87"/>
                  <a:gd name="T44" fmla="*/ 41 w 86"/>
                  <a:gd name="T45" fmla="*/ 4 h 87"/>
                  <a:gd name="T46" fmla="*/ 46 w 86"/>
                  <a:gd name="T47" fmla="*/ 4 h 87"/>
                  <a:gd name="T48" fmla="*/ 51 w 86"/>
                  <a:gd name="T49" fmla="*/ 5 h 87"/>
                  <a:gd name="T50" fmla="*/ 56 w 86"/>
                  <a:gd name="T51" fmla="*/ 4 h 87"/>
                  <a:gd name="T52" fmla="*/ 61 w 86"/>
                  <a:gd name="T53" fmla="*/ 2 h 87"/>
                  <a:gd name="T54" fmla="*/ 66 w 86"/>
                  <a:gd name="T55" fmla="*/ 1 h 87"/>
                  <a:gd name="T56" fmla="*/ 71 w 86"/>
                  <a:gd name="T57" fmla="*/ 0 h 87"/>
                  <a:gd name="T58" fmla="*/ 77 w 86"/>
                  <a:gd name="T59" fmla="*/ 0 h 87"/>
                  <a:gd name="T60" fmla="*/ 80 w 86"/>
                  <a:gd name="T61" fmla="*/ 1 h 87"/>
                  <a:gd name="T62" fmla="*/ 84 w 86"/>
                  <a:gd name="T63" fmla="*/ 4 h 87"/>
                  <a:gd name="T64" fmla="*/ 86 w 86"/>
                  <a:gd name="T65" fmla="*/ 1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6" h="87">
                    <a:moveTo>
                      <a:pt x="86" y="10"/>
                    </a:moveTo>
                    <a:lnTo>
                      <a:pt x="82" y="28"/>
                    </a:lnTo>
                    <a:lnTo>
                      <a:pt x="80" y="49"/>
                    </a:lnTo>
                    <a:lnTo>
                      <a:pt x="72" y="65"/>
                    </a:lnTo>
                    <a:lnTo>
                      <a:pt x="57" y="76"/>
                    </a:lnTo>
                    <a:lnTo>
                      <a:pt x="50" y="77"/>
                    </a:lnTo>
                    <a:lnTo>
                      <a:pt x="44" y="79"/>
                    </a:lnTo>
                    <a:lnTo>
                      <a:pt x="38" y="81"/>
                    </a:lnTo>
                    <a:lnTo>
                      <a:pt x="32" y="84"/>
                    </a:lnTo>
                    <a:lnTo>
                      <a:pt x="25" y="86"/>
                    </a:lnTo>
                    <a:lnTo>
                      <a:pt x="18" y="87"/>
                    </a:lnTo>
                    <a:lnTo>
                      <a:pt x="11" y="87"/>
                    </a:lnTo>
                    <a:lnTo>
                      <a:pt x="4" y="86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8" y="34"/>
                    </a:lnTo>
                    <a:lnTo>
                      <a:pt x="11" y="17"/>
                    </a:lnTo>
                    <a:lnTo>
                      <a:pt x="16" y="15"/>
                    </a:lnTo>
                    <a:lnTo>
                      <a:pt x="20" y="12"/>
                    </a:lnTo>
                    <a:lnTo>
                      <a:pt x="25" y="10"/>
                    </a:lnTo>
                    <a:lnTo>
                      <a:pt x="31" y="8"/>
                    </a:lnTo>
                    <a:lnTo>
                      <a:pt x="35" y="5"/>
                    </a:lnTo>
                    <a:lnTo>
                      <a:pt x="41" y="4"/>
                    </a:lnTo>
                    <a:lnTo>
                      <a:pt x="46" y="4"/>
                    </a:lnTo>
                    <a:lnTo>
                      <a:pt x="51" y="5"/>
                    </a:lnTo>
                    <a:lnTo>
                      <a:pt x="56" y="4"/>
                    </a:lnTo>
                    <a:lnTo>
                      <a:pt x="61" y="2"/>
                    </a:lnTo>
                    <a:lnTo>
                      <a:pt x="66" y="1"/>
                    </a:lnTo>
                    <a:lnTo>
                      <a:pt x="71" y="0"/>
                    </a:lnTo>
                    <a:lnTo>
                      <a:pt x="77" y="0"/>
                    </a:lnTo>
                    <a:lnTo>
                      <a:pt x="80" y="1"/>
                    </a:lnTo>
                    <a:lnTo>
                      <a:pt x="84" y="4"/>
                    </a:lnTo>
                    <a:lnTo>
                      <a:pt x="8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4319" y="-1057"/>
                <a:ext cx="17" cy="22"/>
              </a:xfrm>
              <a:custGeom>
                <a:avLst/>
                <a:gdLst>
                  <a:gd name="T0" fmla="*/ 35 w 35"/>
                  <a:gd name="T1" fmla="*/ 12 h 43"/>
                  <a:gd name="T2" fmla="*/ 30 w 35"/>
                  <a:gd name="T3" fmla="*/ 16 h 43"/>
                  <a:gd name="T4" fmla="*/ 24 w 35"/>
                  <a:gd name="T5" fmla="*/ 17 h 43"/>
                  <a:gd name="T6" fmla="*/ 20 w 35"/>
                  <a:gd name="T7" fmla="*/ 19 h 43"/>
                  <a:gd name="T8" fmla="*/ 21 w 35"/>
                  <a:gd name="T9" fmla="*/ 26 h 43"/>
                  <a:gd name="T10" fmla="*/ 28 w 35"/>
                  <a:gd name="T11" fmla="*/ 31 h 43"/>
                  <a:gd name="T12" fmla="*/ 23 w 35"/>
                  <a:gd name="T13" fmla="*/ 36 h 43"/>
                  <a:gd name="T14" fmla="*/ 17 w 35"/>
                  <a:gd name="T15" fmla="*/ 41 h 43"/>
                  <a:gd name="T16" fmla="*/ 12 w 35"/>
                  <a:gd name="T17" fmla="*/ 43 h 43"/>
                  <a:gd name="T18" fmla="*/ 3 w 35"/>
                  <a:gd name="T19" fmla="*/ 42 h 43"/>
                  <a:gd name="T20" fmla="*/ 0 w 35"/>
                  <a:gd name="T21" fmla="*/ 33 h 43"/>
                  <a:gd name="T22" fmla="*/ 0 w 35"/>
                  <a:gd name="T23" fmla="*/ 23 h 43"/>
                  <a:gd name="T24" fmla="*/ 2 w 35"/>
                  <a:gd name="T25" fmla="*/ 12 h 43"/>
                  <a:gd name="T26" fmla="*/ 5 w 35"/>
                  <a:gd name="T27" fmla="*/ 2 h 43"/>
                  <a:gd name="T28" fmla="*/ 8 w 35"/>
                  <a:gd name="T29" fmla="*/ 0 h 43"/>
                  <a:gd name="T30" fmla="*/ 12 w 35"/>
                  <a:gd name="T31" fmla="*/ 0 h 43"/>
                  <a:gd name="T32" fmla="*/ 16 w 35"/>
                  <a:gd name="T33" fmla="*/ 0 h 43"/>
                  <a:gd name="T34" fmla="*/ 20 w 35"/>
                  <a:gd name="T35" fmla="*/ 0 h 43"/>
                  <a:gd name="T36" fmla="*/ 20 w 35"/>
                  <a:gd name="T37" fmla="*/ 5 h 43"/>
                  <a:gd name="T38" fmla="*/ 23 w 35"/>
                  <a:gd name="T39" fmla="*/ 9 h 43"/>
                  <a:gd name="T40" fmla="*/ 29 w 35"/>
                  <a:gd name="T41" fmla="*/ 10 h 43"/>
                  <a:gd name="T42" fmla="*/ 35 w 35"/>
                  <a:gd name="T43" fmla="*/ 1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" h="43">
                    <a:moveTo>
                      <a:pt x="35" y="12"/>
                    </a:moveTo>
                    <a:lnTo>
                      <a:pt x="30" y="16"/>
                    </a:lnTo>
                    <a:lnTo>
                      <a:pt x="24" y="17"/>
                    </a:lnTo>
                    <a:lnTo>
                      <a:pt x="20" y="19"/>
                    </a:lnTo>
                    <a:lnTo>
                      <a:pt x="21" y="26"/>
                    </a:lnTo>
                    <a:lnTo>
                      <a:pt x="28" y="31"/>
                    </a:lnTo>
                    <a:lnTo>
                      <a:pt x="23" y="36"/>
                    </a:lnTo>
                    <a:lnTo>
                      <a:pt x="17" y="41"/>
                    </a:lnTo>
                    <a:lnTo>
                      <a:pt x="12" y="43"/>
                    </a:lnTo>
                    <a:lnTo>
                      <a:pt x="3" y="42"/>
                    </a:lnTo>
                    <a:lnTo>
                      <a:pt x="0" y="33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0" y="5"/>
                    </a:lnTo>
                    <a:lnTo>
                      <a:pt x="23" y="9"/>
                    </a:lnTo>
                    <a:lnTo>
                      <a:pt x="29" y="10"/>
                    </a:lnTo>
                    <a:lnTo>
                      <a:pt x="35" y="1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26"/>
              <p:cNvSpPr>
                <a:spLocks/>
              </p:cNvSpPr>
              <p:nvPr/>
            </p:nvSpPr>
            <p:spPr bwMode="auto">
              <a:xfrm>
                <a:off x="4343" y="-1051"/>
                <a:ext cx="4" cy="2"/>
              </a:xfrm>
              <a:custGeom>
                <a:avLst/>
                <a:gdLst>
                  <a:gd name="T0" fmla="*/ 7 w 7"/>
                  <a:gd name="T1" fmla="*/ 3 h 4"/>
                  <a:gd name="T2" fmla="*/ 6 w 7"/>
                  <a:gd name="T3" fmla="*/ 4 h 4"/>
                  <a:gd name="T4" fmla="*/ 5 w 7"/>
                  <a:gd name="T5" fmla="*/ 4 h 4"/>
                  <a:gd name="T6" fmla="*/ 3 w 7"/>
                  <a:gd name="T7" fmla="*/ 4 h 4"/>
                  <a:gd name="T8" fmla="*/ 2 w 7"/>
                  <a:gd name="T9" fmla="*/ 4 h 4"/>
                  <a:gd name="T10" fmla="*/ 0 w 7"/>
                  <a:gd name="T11" fmla="*/ 0 h 4"/>
                  <a:gd name="T12" fmla="*/ 3 w 7"/>
                  <a:gd name="T13" fmla="*/ 0 h 4"/>
                  <a:gd name="T14" fmla="*/ 4 w 7"/>
                  <a:gd name="T15" fmla="*/ 0 h 4"/>
                  <a:gd name="T16" fmla="*/ 6 w 7"/>
                  <a:gd name="T17" fmla="*/ 1 h 4"/>
                  <a:gd name="T18" fmla="*/ 7 w 7"/>
                  <a:gd name="T1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4">
                    <a:moveTo>
                      <a:pt x="7" y="3"/>
                    </a:moveTo>
                    <a:lnTo>
                      <a:pt x="6" y="4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27"/>
              <p:cNvSpPr>
                <a:spLocks/>
              </p:cNvSpPr>
              <p:nvPr/>
            </p:nvSpPr>
            <p:spPr bwMode="auto">
              <a:xfrm>
                <a:off x="3939" y="-1049"/>
                <a:ext cx="22" cy="16"/>
              </a:xfrm>
              <a:custGeom>
                <a:avLst/>
                <a:gdLst>
                  <a:gd name="T0" fmla="*/ 43 w 43"/>
                  <a:gd name="T1" fmla="*/ 0 h 31"/>
                  <a:gd name="T2" fmla="*/ 37 w 43"/>
                  <a:gd name="T3" fmla="*/ 3 h 31"/>
                  <a:gd name="T4" fmla="*/ 27 w 43"/>
                  <a:gd name="T5" fmla="*/ 6 h 31"/>
                  <a:gd name="T6" fmla="*/ 22 w 43"/>
                  <a:gd name="T7" fmla="*/ 9 h 31"/>
                  <a:gd name="T8" fmla="*/ 22 w 43"/>
                  <a:gd name="T9" fmla="*/ 17 h 31"/>
                  <a:gd name="T10" fmla="*/ 27 w 43"/>
                  <a:gd name="T11" fmla="*/ 17 h 31"/>
                  <a:gd name="T12" fmla="*/ 34 w 43"/>
                  <a:gd name="T13" fmla="*/ 16 h 31"/>
                  <a:gd name="T14" fmla="*/ 39 w 43"/>
                  <a:gd name="T15" fmla="*/ 15 h 31"/>
                  <a:gd name="T16" fmla="*/ 42 w 43"/>
                  <a:gd name="T17" fmla="*/ 18 h 31"/>
                  <a:gd name="T18" fmla="*/ 38 w 43"/>
                  <a:gd name="T19" fmla="*/ 21 h 31"/>
                  <a:gd name="T20" fmla="*/ 32 w 43"/>
                  <a:gd name="T21" fmla="*/ 22 h 31"/>
                  <a:gd name="T22" fmla="*/ 27 w 43"/>
                  <a:gd name="T23" fmla="*/ 24 h 31"/>
                  <a:gd name="T24" fmla="*/ 22 w 43"/>
                  <a:gd name="T25" fmla="*/ 25 h 31"/>
                  <a:gd name="T26" fmla="*/ 17 w 43"/>
                  <a:gd name="T27" fmla="*/ 26 h 31"/>
                  <a:gd name="T28" fmla="*/ 11 w 43"/>
                  <a:gd name="T29" fmla="*/ 27 h 31"/>
                  <a:gd name="T30" fmla="*/ 5 w 43"/>
                  <a:gd name="T31" fmla="*/ 30 h 31"/>
                  <a:gd name="T32" fmla="*/ 0 w 43"/>
                  <a:gd name="T33" fmla="*/ 31 h 31"/>
                  <a:gd name="T34" fmla="*/ 3 w 43"/>
                  <a:gd name="T35" fmla="*/ 25 h 31"/>
                  <a:gd name="T36" fmla="*/ 5 w 43"/>
                  <a:gd name="T37" fmla="*/ 18 h 31"/>
                  <a:gd name="T38" fmla="*/ 9 w 43"/>
                  <a:gd name="T39" fmla="*/ 11 h 31"/>
                  <a:gd name="T40" fmla="*/ 13 w 43"/>
                  <a:gd name="T41" fmla="*/ 6 h 31"/>
                  <a:gd name="T42" fmla="*/ 20 w 43"/>
                  <a:gd name="T43" fmla="*/ 3 h 31"/>
                  <a:gd name="T44" fmla="*/ 28 w 43"/>
                  <a:gd name="T45" fmla="*/ 1 h 31"/>
                  <a:gd name="T46" fmla="*/ 35 w 43"/>
                  <a:gd name="T47" fmla="*/ 0 h 31"/>
                  <a:gd name="T48" fmla="*/ 43 w 43"/>
                  <a:gd name="T4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31">
                    <a:moveTo>
                      <a:pt x="43" y="0"/>
                    </a:moveTo>
                    <a:lnTo>
                      <a:pt x="37" y="3"/>
                    </a:lnTo>
                    <a:lnTo>
                      <a:pt x="27" y="6"/>
                    </a:lnTo>
                    <a:lnTo>
                      <a:pt x="22" y="9"/>
                    </a:lnTo>
                    <a:lnTo>
                      <a:pt x="22" y="17"/>
                    </a:lnTo>
                    <a:lnTo>
                      <a:pt x="27" y="17"/>
                    </a:lnTo>
                    <a:lnTo>
                      <a:pt x="34" y="16"/>
                    </a:lnTo>
                    <a:lnTo>
                      <a:pt x="39" y="15"/>
                    </a:lnTo>
                    <a:lnTo>
                      <a:pt x="42" y="18"/>
                    </a:lnTo>
                    <a:lnTo>
                      <a:pt x="38" y="21"/>
                    </a:lnTo>
                    <a:lnTo>
                      <a:pt x="32" y="22"/>
                    </a:lnTo>
                    <a:lnTo>
                      <a:pt x="27" y="24"/>
                    </a:lnTo>
                    <a:lnTo>
                      <a:pt x="22" y="25"/>
                    </a:lnTo>
                    <a:lnTo>
                      <a:pt x="17" y="26"/>
                    </a:lnTo>
                    <a:lnTo>
                      <a:pt x="11" y="27"/>
                    </a:lnTo>
                    <a:lnTo>
                      <a:pt x="5" y="30"/>
                    </a:lnTo>
                    <a:lnTo>
                      <a:pt x="0" y="31"/>
                    </a:lnTo>
                    <a:lnTo>
                      <a:pt x="3" y="25"/>
                    </a:lnTo>
                    <a:lnTo>
                      <a:pt x="5" y="18"/>
                    </a:lnTo>
                    <a:lnTo>
                      <a:pt x="9" y="11"/>
                    </a:lnTo>
                    <a:lnTo>
                      <a:pt x="13" y="6"/>
                    </a:lnTo>
                    <a:lnTo>
                      <a:pt x="20" y="3"/>
                    </a:lnTo>
                    <a:lnTo>
                      <a:pt x="28" y="1"/>
                    </a:lnTo>
                    <a:lnTo>
                      <a:pt x="35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28"/>
              <p:cNvSpPr>
                <a:spLocks/>
              </p:cNvSpPr>
              <p:nvPr/>
            </p:nvSpPr>
            <p:spPr bwMode="auto">
              <a:xfrm>
                <a:off x="4144" y="-1047"/>
                <a:ext cx="3" cy="1"/>
              </a:xfrm>
              <a:custGeom>
                <a:avLst/>
                <a:gdLst>
                  <a:gd name="T0" fmla="*/ 6 w 6"/>
                  <a:gd name="T1" fmla="*/ 4 h 4"/>
                  <a:gd name="T2" fmla="*/ 0 w 6"/>
                  <a:gd name="T3" fmla="*/ 4 h 4"/>
                  <a:gd name="T4" fmla="*/ 0 w 6"/>
                  <a:gd name="T5" fmla="*/ 1 h 4"/>
                  <a:gd name="T6" fmla="*/ 1 w 6"/>
                  <a:gd name="T7" fmla="*/ 0 h 4"/>
                  <a:gd name="T8" fmla="*/ 3 w 6"/>
                  <a:gd name="T9" fmla="*/ 0 h 4"/>
                  <a:gd name="T10" fmla="*/ 6 w 6"/>
                  <a:gd name="T11" fmla="*/ 0 h 4"/>
                  <a:gd name="T12" fmla="*/ 6 w 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29"/>
              <p:cNvSpPr>
                <a:spLocks/>
              </p:cNvSpPr>
              <p:nvPr/>
            </p:nvSpPr>
            <p:spPr bwMode="auto">
              <a:xfrm>
                <a:off x="4073" y="-1046"/>
                <a:ext cx="6" cy="1"/>
              </a:xfrm>
              <a:custGeom>
                <a:avLst/>
                <a:gdLst>
                  <a:gd name="T0" fmla="*/ 12 w 12"/>
                  <a:gd name="T1" fmla="*/ 0 h 4"/>
                  <a:gd name="T2" fmla="*/ 9 w 12"/>
                  <a:gd name="T3" fmla="*/ 2 h 4"/>
                  <a:gd name="T4" fmla="*/ 6 w 12"/>
                  <a:gd name="T5" fmla="*/ 3 h 4"/>
                  <a:gd name="T6" fmla="*/ 2 w 12"/>
                  <a:gd name="T7" fmla="*/ 4 h 4"/>
                  <a:gd name="T8" fmla="*/ 0 w 12"/>
                  <a:gd name="T9" fmla="*/ 4 h 4"/>
                  <a:gd name="T10" fmla="*/ 2 w 12"/>
                  <a:gd name="T11" fmla="*/ 2 h 4"/>
                  <a:gd name="T12" fmla="*/ 5 w 12"/>
                  <a:gd name="T13" fmla="*/ 0 h 4"/>
                  <a:gd name="T14" fmla="*/ 8 w 12"/>
                  <a:gd name="T15" fmla="*/ 0 h 4"/>
                  <a:gd name="T16" fmla="*/ 12 w 12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">
                    <a:moveTo>
                      <a:pt x="12" y="0"/>
                    </a:moveTo>
                    <a:lnTo>
                      <a:pt x="9" y="2"/>
                    </a:lnTo>
                    <a:lnTo>
                      <a:pt x="6" y="3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4369" y="-1042"/>
                <a:ext cx="6" cy="1"/>
              </a:xfrm>
              <a:custGeom>
                <a:avLst/>
                <a:gdLst>
                  <a:gd name="T0" fmla="*/ 0 w 12"/>
                  <a:gd name="T1" fmla="*/ 3 h 3"/>
                  <a:gd name="T2" fmla="*/ 1 w 12"/>
                  <a:gd name="T3" fmla="*/ 0 h 3"/>
                  <a:gd name="T4" fmla="*/ 12 w 12"/>
                  <a:gd name="T5" fmla="*/ 3 h 3"/>
                  <a:gd name="T6" fmla="*/ 0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1" y="0"/>
                    </a:lnTo>
                    <a:lnTo>
                      <a:pt x="12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31"/>
              <p:cNvSpPr>
                <a:spLocks/>
              </p:cNvSpPr>
              <p:nvPr/>
            </p:nvSpPr>
            <p:spPr bwMode="auto">
              <a:xfrm>
                <a:off x="4128" y="-1039"/>
                <a:ext cx="11" cy="2"/>
              </a:xfrm>
              <a:custGeom>
                <a:avLst/>
                <a:gdLst>
                  <a:gd name="T0" fmla="*/ 21 w 21"/>
                  <a:gd name="T1" fmla="*/ 3 h 4"/>
                  <a:gd name="T2" fmla="*/ 16 w 21"/>
                  <a:gd name="T3" fmla="*/ 4 h 4"/>
                  <a:gd name="T4" fmla="*/ 9 w 21"/>
                  <a:gd name="T5" fmla="*/ 4 h 4"/>
                  <a:gd name="T6" fmla="*/ 3 w 21"/>
                  <a:gd name="T7" fmla="*/ 3 h 4"/>
                  <a:gd name="T8" fmla="*/ 0 w 21"/>
                  <a:gd name="T9" fmla="*/ 0 h 4"/>
                  <a:gd name="T10" fmla="*/ 21 w 21"/>
                  <a:gd name="T1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4">
                    <a:moveTo>
                      <a:pt x="21" y="3"/>
                    </a:moveTo>
                    <a:lnTo>
                      <a:pt x="16" y="4"/>
                    </a:lnTo>
                    <a:lnTo>
                      <a:pt x="9" y="4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21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32"/>
              <p:cNvSpPr>
                <a:spLocks/>
              </p:cNvSpPr>
              <p:nvPr/>
            </p:nvSpPr>
            <p:spPr bwMode="auto">
              <a:xfrm>
                <a:off x="3988" y="-1038"/>
                <a:ext cx="10" cy="2"/>
              </a:xfrm>
              <a:custGeom>
                <a:avLst/>
                <a:gdLst>
                  <a:gd name="T0" fmla="*/ 18 w 18"/>
                  <a:gd name="T1" fmla="*/ 0 h 3"/>
                  <a:gd name="T2" fmla="*/ 14 w 18"/>
                  <a:gd name="T3" fmla="*/ 2 h 3"/>
                  <a:gd name="T4" fmla="*/ 9 w 18"/>
                  <a:gd name="T5" fmla="*/ 3 h 3"/>
                  <a:gd name="T6" fmla="*/ 4 w 18"/>
                  <a:gd name="T7" fmla="*/ 3 h 3"/>
                  <a:gd name="T8" fmla="*/ 0 w 18"/>
                  <a:gd name="T9" fmla="*/ 3 h 3"/>
                  <a:gd name="T10" fmla="*/ 0 w 18"/>
                  <a:gd name="T11" fmla="*/ 1 h 3"/>
                  <a:gd name="T12" fmla="*/ 4 w 18"/>
                  <a:gd name="T13" fmla="*/ 1 h 3"/>
                  <a:gd name="T14" fmla="*/ 9 w 18"/>
                  <a:gd name="T15" fmla="*/ 1 h 3"/>
                  <a:gd name="T16" fmla="*/ 14 w 18"/>
                  <a:gd name="T17" fmla="*/ 1 h 3"/>
                  <a:gd name="T18" fmla="*/ 18 w 18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">
                    <a:moveTo>
                      <a:pt x="18" y="0"/>
                    </a:moveTo>
                    <a:lnTo>
                      <a:pt x="14" y="2"/>
                    </a:lnTo>
                    <a:lnTo>
                      <a:pt x="9" y="3"/>
                    </a:lnTo>
                    <a:lnTo>
                      <a:pt x="4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4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33"/>
              <p:cNvSpPr>
                <a:spLocks/>
              </p:cNvSpPr>
              <p:nvPr/>
            </p:nvSpPr>
            <p:spPr bwMode="auto">
              <a:xfrm>
                <a:off x="3937" y="-1029"/>
                <a:ext cx="19" cy="7"/>
              </a:xfrm>
              <a:custGeom>
                <a:avLst/>
                <a:gdLst>
                  <a:gd name="T0" fmla="*/ 39 w 39"/>
                  <a:gd name="T1" fmla="*/ 0 h 15"/>
                  <a:gd name="T2" fmla="*/ 37 w 39"/>
                  <a:gd name="T3" fmla="*/ 3 h 15"/>
                  <a:gd name="T4" fmla="*/ 32 w 39"/>
                  <a:gd name="T5" fmla="*/ 7 h 15"/>
                  <a:gd name="T6" fmla="*/ 28 w 39"/>
                  <a:gd name="T7" fmla="*/ 8 h 15"/>
                  <a:gd name="T8" fmla="*/ 23 w 39"/>
                  <a:gd name="T9" fmla="*/ 9 h 15"/>
                  <a:gd name="T10" fmla="*/ 17 w 39"/>
                  <a:gd name="T11" fmla="*/ 10 h 15"/>
                  <a:gd name="T12" fmla="*/ 13 w 39"/>
                  <a:gd name="T13" fmla="*/ 11 h 15"/>
                  <a:gd name="T14" fmla="*/ 7 w 39"/>
                  <a:gd name="T15" fmla="*/ 13 h 15"/>
                  <a:gd name="T16" fmla="*/ 2 w 39"/>
                  <a:gd name="T17" fmla="*/ 15 h 15"/>
                  <a:gd name="T18" fmla="*/ 1 w 39"/>
                  <a:gd name="T19" fmla="*/ 14 h 15"/>
                  <a:gd name="T20" fmla="*/ 0 w 39"/>
                  <a:gd name="T21" fmla="*/ 11 h 15"/>
                  <a:gd name="T22" fmla="*/ 0 w 39"/>
                  <a:gd name="T23" fmla="*/ 10 h 15"/>
                  <a:gd name="T24" fmla="*/ 0 w 39"/>
                  <a:gd name="T25" fmla="*/ 9 h 15"/>
                  <a:gd name="T26" fmla="*/ 5 w 39"/>
                  <a:gd name="T27" fmla="*/ 8 h 15"/>
                  <a:gd name="T28" fmla="*/ 10 w 39"/>
                  <a:gd name="T29" fmla="*/ 7 h 15"/>
                  <a:gd name="T30" fmla="*/ 15 w 39"/>
                  <a:gd name="T31" fmla="*/ 5 h 15"/>
                  <a:gd name="T32" fmla="*/ 20 w 39"/>
                  <a:gd name="T33" fmla="*/ 3 h 15"/>
                  <a:gd name="T34" fmla="*/ 25 w 39"/>
                  <a:gd name="T35" fmla="*/ 2 h 15"/>
                  <a:gd name="T36" fmla="*/ 30 w 39"/>
                  <a:gd name="T37" fmla="*/ 1 h 15"/>
                  <a:gd name="T38" fmla="*/ 35 w 39"/>
                  <a:gd name="T39" fmla="*/ 0 h 15"/>
                  <a:gd name="T40" fmla="*/ 39 w 39"/>
                  <a:gd name="T4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9" h="15">
                    <a:moveTo>
                      <a:pt x="39" y="0"/>
                    </a:moveTo>
                    <a:lnTo>
                      <a:pt x="37" y="3"/>
                    </a:lnTo>
                    <a:lnTo>
                      <a:pt x="32" y="7"/>
                    </a:lnTo>
                    <a:lnTo>
                      <a:pt x="28" y="8"/>
                    </a:lnTo>
                    <a:lnTo>
                      <a:pt x="23" y="9"/>
                    </a:lnTo>
                    <a:lnTo>
                      <a:pt x="17" y="10"/>
                    </a:lnTo>
                    <a:lnTo>
                      <a:pt x="13" y="11"/>
                    </a:lnTo>
                    <a:lnTo>
                      <a:pt x="7" y="13"/>
                    </a:lnTo>
                    <a:lnTo>
                      <a:pt x="2" y="15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5" y="8"/>
                    </a:lnTo>
                    <a:lnTo>
                      <a:pt x="10" y="7"/>
                    </a:lnTo>
                    <a:lnTo>
                      <a:pt x="15" y="5"/>
                    </a:lnTo>
                    <a:lnTo>
                      <a:pt x="20" y="3"/>
                    </a:lnTo>
                    <a:lnTo>
                      <a:pt x="25" y="2"/>
                    </a:lnTo>
                    <a:lnTo>
                      <a:pt x="30" y="1"/>
                    </a:lnTo>
                    <a:lnTo>
                      <a:pt x="35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34"/>
              <p:cNvSpPr>
                <a:spLocks/>
              </p:cNvSpPr>
              <p:nvPr/>
            </p:nvSpPr>
            <p:spPr bwMode="auto">
              <a:xfrm>
                <a:off x="4324" y="-1028"/>
                <a:ext cx="19" cy="2"/>
              </a:xfrm>
              <a:custGeom>
                <a:avLst/>
                <a:gdLst>
                  <a:gd name="T0" fmla="*/ 38 w 38"/>
                  <a:gd name="T1" fmla="*/ 4 h 5"/>
                  <a:gd name="T2" fmla="*/ 34 w 38"/>
                  <a:gd name="T3" fmla="*/ 3 h 5"/>
                  <a:gd name="T4" fmla="*/ 28 w 38"/>
                  <a:gd name="T5" fmla="*/ 3 h 5"/>
                  <a:gd name="T6" fmla="*/ 23 w 38"/>
                  <a:gd name="T7" fmla="*/ 4 h 5"/>
                  <a:gd name="T8" fmla="*/ 19 w 38"/>
                  <a:gd name="T9" fmla="*/ 4 h 5"/>
                  <a:gd name="T10" fmla="*/ 14 w 38"/>
                  <a:gd name="T11" fmla="*/ 5 h 5"/>
                  <a:gd name="T12" fmla="*/ 10 w 38"/>
                  <a:gd name="T13" fmla="*/ 4 h 5"/>
                  <a:gd name="T14" fmla="*/ 5 w 38"/>
                  <a:gd name="T15" fmla="*/ 3 h 5"/>
                  <a:gd name="T16" fmla="*/ 0 w 38"/>
                  <a:gd name="T17" fmla="*/ 0 h 5"/>
                  <a:gd name="T18" fmla="*/ 7 w 38"/>
                  <a:gd name="T19" fmla="*/ 0 h 5"/>
                  <a:gd name="T20" fmla="*/ 15 w 38"/>
                  <a:gd name="T21" fmla="*/ 0 h 5"/>
                  <a:gd name="T22" fmla="*/ 23 w 38"/>
                  <a:gd name="T23" fmla="*/ 0 h 5"/>
                  <a:gd name="T24" fmla="*/ 31 w 38"/>
                  <a:gd name="T25" fmla="*/ 0 h 5"/>
                  <a:gd name="T26" fmla="*/ 34 w 38"/>
                  <a:gd name="T27" fmla="*/ 0 h 5"/>
                  <a:gd name="T28" fmla="*/ 35 w 38"/>
                  <a:gd name="T29" fmla="*/ 1 h 5"/>
                  <a:gd name="T30" fmla="*/ 37 w 38"/>
                  <a:gd name="T31" fmla="*/ 3 h 5"/>
                  <a:gd name="T32" fmla="*/ 38 w 38"/>
                  <a:gd name="T3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5">
                    <a:moveTo>
                      <a:pt x="38" y="4"/>
                    </a:moveTo>
                    <a:lnTo>
                      <a:pt x="34" y="3"/>
                    </a:lnTo>
                    <a:lnTo>
                      <a:pt x="28" y="3"/>
                    </a:lnTo>
                    <a:lnTo>
                      <a:pt x="23" y="4"/>
                    </a:lnTo>
                    <a:lnTo>
                      <a:pt x="19" y="4"/>
                    </a:lnTo>
                    <a:lnTo>
                      <a:pt x="14" y="5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5" y="1"/>
                    </a:lnTo>
                    <a:lnTo>
                      <a:pt x="37" y="3"/>
                    </a:lnTo>
                    <a:lnTo>
                      <a:pt x="38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3797" y="-1018"/>
                <a:ext cx="39" cy="32"/>
              </a:xfrm>
              <a:custGeom>
                <a:avLst/>
                <a:gdLst>
                  <a:gd name="T0" fmla="*/ 78 w 78"/>
                  <a:gd name="T1" fmla="*/ 13 h 63"/>
                  <a:gd name="T2" fmla="*/ 75 w 78"/>
                  <a:gd name="T3" fmla="*/ 23 h 63"/>
                  <a:gd name="T4" fmla="*/ 74 w 78"/>
                  <a:gd name="T5" fmla="*/ 34 h 63"/>
                  <a:gd name="T6" fmla="*/ 69 w 78"/>
                  <a:gd name="T7" fmla="*/ 45 h 63"/>
                  <a:gd name="T8" fmla="*/ 59 w 78"/>
                  <a:gd name="T9" fmla="*/ 51 h 63"/>
                  <a:gd name="T10" fmla="*/ 52 w 78"/>
                  <a:gd name="T11" fmla="*/ 53 h 63"/>
                  <a:gd name="T12" fmla="*/ 45 w 78"/>
                  <a:gd name="T13" fmla="*/ 56 h 63"/>
                  <a:gd name="T14" fmla="*/ 37 w 78"/>
                  <a:gd name="T15" fmla="*/ 59 h 63"/>
                  <a:gd name="T16" fmla="*/ 30 w 78"/>
                  <a:gd name="T17" fmla="*/ 61 h 63"/>
                  <a:gd name="T18" fmla="*/ 22 w 78"/>
                  <a:gd name="T19" fmla="*/ 63 h 63"/>
                  <a:gd name="T20" fmla="*/ 15 w 78"/>
                  <a:gd name="T21" fmla="*/ 63 h 63"/>
                  <a:gd name="T22" fmla="*/ 7 w 78"/>
                  <a:gd name="T23" fmla="*/ 62 h 63"/>
                  <a:gd name="T24" fmla="*/ 0 w 78"/>
                  <a:gd name="T25" fmla="*/ 59 h 63"/>
                  <a:gd name="T26" fmla="*/ 0 w 78"/>
                  <a:gd name="T27" fmla="*/ 48 h 63"/>
                  <a:gd name="T28" fmla="*/ 6 w 78"/>
                  <a:gd name="T29" fmla="*/ 46 h 63"/>
                  <a:gd name="T30" fmla="*/ 14 w 78"/>
                  <a:gd name="T31" fmla="*/ 46 h 63"/>
                  <a:gd name="T32" fmla="*/ 22 w 78"/>
                  <a:gd name="T33" fmla="*/ 44 h 63"/>
                  <a:gd name="T34" fmla="*/ 28 w 78"/>
                  <a:gd name="T35" fmla="*/ 41 h 63"/>
                  <a:gd name="T36" fmla="*/ 34 w 78"/>
                  <a:gd name="T37" fmla="*/ 39 h 63"/>
                  <a:gd name="T38" fmla="*/ 40 w 78"/>
                  <a:gd name="T39" fmla="*/ 38 h 63"/>
                  <a:gd name="T40" fmla="*/ 47 w 78"/>
                  <a:gd name="T41" fmla="*/ 37 h 63"/>
                  <a:gd name="T42" fmla="*/ 53 w 78"/>
                  <a:gd name="T43" fmla="*/ 36 h 63"/>
                  <a:gd name="T44" fmla="*/ 58 w 78"/>
                  <a:gd name="T45" fmla="*/ 32 h 63"/>
                  <a:gd name="T46" fmla="*/ 60 w 78"/>
                  <a:gd name="T47" fmla="*/ 26 h 63"/>
                  <a:gd name="T48" fmla="*/ 61 w 78"/>
                  <a:gd name="T49" fmla="*/ 18 h 63"/>
                  <a:gd name="T50" fmla="*/ 61 w 78"/>
                  <a:gd name="T51" fmla="*/ 17 h 63"/>
                  <a:gd name="T52" fmla="*/ 61 w 78"/>
                  <a:gd name="T53" fmla="*/ 15 h 63"/>
                  <a:gd name="T54" fmla="*/ 59 w 78"/>
                  <a:gd name="T55" fmla="*/ 14 h 63"/>
                  <a:gd name="T56" fmla="*/ 57 w 78"/>
                  <a:gd name="T57" fmla="*/ 13 h 63"/>
                  <a:gd name="T58" fmla="*/ 50 w 78"/>
                  <a:gd name="T59" fmla="*/ 14 h 63"/>
                  <a:gd name="T60" fmla="*/ 43 w 78"/>
                  <a:gd name="T61" fmla="*/ 16 h 63"/>
                  <a:gd name="T62" fmla="*/ 36 w 78"/>
                  <a:gd name="T63" fmla="*/ 18 h 63"/>
                  <a:gd name="T64" fmla="*/ 29 w 78"/>
                  <a:gd name="T65" fmla="*/ 21 h 63"/>
                  <a:gd name="T66" fmla="*/ 22 w 78"/>
                  <a:gd name="T67" fmla="*/ 23 h 63"/>
                  <a:gd name="T68" fmla="*/ 15 w 78"/>
                  <a:gd name="T69" fmla="*/ 24 h 63"/>
                  <a:gd name="T70" fmla="*/ 8 w 78"/>
                  <a:gd name="T71" fmla="*/ 24 h 63"/>
                  <a:gd name="T72" fmla="*/ 1 w 78"/>
                  <a:gd name="T73" fmla="*/ 24 h 63"/>
                  <a:gd name="T74" fmla="*/ 1 w 78"/>
                  <a:gd name="T75" fmla="*/ 22 h 63"/>
                  <a:gd name="T76" fmla="*/ 8 w 78"/>
                  <a:gd name="T77" fmla="*/ 18 h 63"/>
                  <a:gd name="T78" fmla="*/ 15 w 78"/>
                  <a:gd name="T79" fmla="*/ 15 h 63"/>
                  <a:gd name="T80" fmla="*/ 23 w 78"/>
                  <a:gd name="T81" fmla="*/ 13 h 63"/>
                  <a:gd name="T82" fmla="*/ 30 w 78"/>
                  <a:gd name="T83" fmla="*/ 10 h 63"/>
                  <a:gd name="T84" fmla="*/ 37 w 78"/>
                  <a:gd name="T85" fmla="*/ 8 h 63"/>
                  <a:gd name="T86" fmla="*/ 45 w 78"/>
                  <a:gd name="T87" fmla="*/ 4 h 63"/>
                  <a:gd name="T88" fmla="*/ 52 w 78"/>
                  <a:gd name="T89" fmla="*/ 2 h 63"/>
                  <a:gd name="T90" fmla="*/ 59 w 78"/>
                  <a:gd name="T91" fmla="*/ 0 h 63"/>
                  <a:gd name="T92" fmla="*/ 65 w 78"/>
                  <a:gd name="T93" fmla="*/ 1 h 63"/>
                  <a:gd name="T94" fmla="*/ 70 w 78"/>
                  <a:gd name="T95" fmla="*/ 3 h 63"/>
                  <a:gd name="T96" fmla="*/ 75 w 78"/>
                  <a:gd name="T97" fmla="*/ 8 h 63"/>
                  <a:gd name="T98" fmla="*/ 78 w 78"/>
                  <a:gd name="T99" fmla="*/ 1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8" h="63">
                    <a:moveTo>
                      <a:pt x="78" y="13"/>
                    </a:moveTo>
                    <a:lnTo>
                      <a:pt x="75" y="23"/>
                    </a:lnTo>
                    <a:lnTo>
                      <a:pt x="74" y="34"/>
                    </a:lnTo>
                    <a:lnTo>
                      <a:pt x="69" y="45"/>
                    </a:lnTo>
                    <a:lnTo>
                      <a:pt x="59" y="51"/>
                    </a:lnTo>
                    <a:lnTo>
                      <a:pt x="52" y="53"/>
                    </a:lnTo>
                    <a:lnTo>
                      <a:pt x="45" y="56"/>
                    </a:lnTo>
                    <a:lnTo>
                      <a:pt x="37" y="59"/>
                    </a:lnTo>
                    <a:lnTo>
                      <a:pt x="30" y="61"/>
                    </a:lnTo>
                    <a:lnTo>
                      <a:pt x="22" y="63"/>
                    </a:lnTo>
                    <a:lnTo>
                      <a:pt x="15" y="63"/>
                    </a:lnTo>
                    <a:lnTo>
                      <a:pt x="7" y="62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6" y="46"/>
                    </a:lnTo>
                    <a:lnTo>
                      <a:pt x="14" y="46"/>
                    </a:lnTo>
                    <a:lnTo>
                      <a:pt x="22" y="44"/>
                    </a:lnTo>
                    <a:lnTo>
                      <a:pt x="28" y="41"/>
                    </a:lnTo>
                    <a:lnTo>
                      <a:pt x="34" y="39"/>
                    </a:lnTo>
                    <a:lnTo>
                      <a:pt x="40" y="38"/>
                    </a:lnTo>
                    <a:lnTo>
                      <a:pt x="47" y="37"/>
                    </a:lnTo>
                    <a:lnTo>
                      <a:pt x="53" y="36"/>
                    </a:lnTo>
                    <a:lnTo>
                      <a:pt x="58" y="32"/>
                    </a:lnTo>
                    <a:lnTo>
                      <a:pt x="60" y="26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7" y="13"/>
                    </a:lnTo>
                    <a:lnTo>
                      <a:pt x="50" y="14"/>
                    </a:lnTo>
                    <a:lnTo>
                      <a:pt x="43" y="16"/>
                    </a:lnTo>
                    <a:lnTo>
                      <a:pt x="36" y="18"/>
                    </a:lnTo>
                    <a:lnTo>
                      <a:pt x="29" y="21"/>
                    </a:lnTo>
                    <a:lnTo>
                      <a:pt x="22" y="23"/>
                    </a:lnTo>
                    <a:lnTo>
                      <a:pt x="15" y="24"/>
                    </a:lnTo>
                    <a:lnTo>
                      <a:pt x="8" y="24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8" y="18"/>
                    </a:lnTo>
                    <a:lnTo>
                      <a:pt x="15" y="15"/>
                    </a:lnTo>
                    <a:lnTo>
                      <a:pt x="23" y="13"/>
                    </a:lnTo>
                    <a:lnTo>
                      <a:pt x="30" y="10"/>
                    </a:lnTo>
                    <a:lnTo>
                      <a:pt x="37" y="8"/>
                    </a:lnTo>
                    <a:lnTo>
                      <a:pt x="45" y="4"/>
                    </a:lnTo>
                    <a:lnTo>
                      <a:pt x="52" y="2"/>
                    </a:lnTo>
                    <a:lnTo>
                      <a:pt x="59" y="0"/>
                    </a:lnTo>
                    <a:lnTo>
                      <a:pt x="65" y="1"/>
                    </a:lnTo>
                    <a:lnTo>
                      <a:pt x="70" y="3"/>
                    </a:lnTo>
                    <a:lnTo>
                      <a:pt x="75" y="8"/>
                    </a:lnTo>
                    <a:lnTo>
                      <a:pt x="7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36"/>
              <p:cNvSpPr>
                <a:spLocks/>
              </p:cNvSpPr>
              <p:nvPr/>
            </p:nvSpPr>
            <p:spPr bwMode="auto">
              <a:xfrm>
                <a:off x="3574" y="-1009"/>
                <a:ext cx="504" cy="215"/>
              </a:xfrm>
              <a:custGeom>
                <a:avLst/>
                <a:gdLst>
                  <a:gd name="T0" fmla="*/ 997 w 1008"/>
                  <a:gd name="T1" fmla="*/ 5 h 432"/>
                  <a:gd name="T2" fmla="*/ 1003 w 1008"/>
                  <a:gd name="T3" fmla="*/ 8 h 432"/>
                  <a:gd name="T4" fmla="*/ 1006 w 1008"/>
                  <a:gd name="T5" fmla="*/ 91 h 432"/>
                  <a:gd name="T6" fmla="*/ 1006 w 1008"/>
                  <a:gd name="T7" fmla="*/ 253 h 432"/>
                  <a:gd name="T8" fmla="*/ 1006 w 1008"/>
                  <a:gd name="T9" fmla="*/ 336 h 432"/>
                  <a:gd name="T10" fmla="*/ 974 w 1008"/>
                  <a:gd name="T11" fmla="*/ 335 h 432"/>
                  <a:gd name="T12" fmla="*/ 942 w 1008"/>
                  <a:gd name="T13" fmla="*/ 333 h 432"/>
                  <a:gd name="T14" fmla="*/ 908 w 1008"/>
                  <a:gd name="T15" fmla="*/ 331 h 432"/>
                  <a:gd name="T16" fmla="*/ 876 w 1008"/>
                  <a:gd name="T17" fmla="*/ 328 h 432"/>
                  <a:gd name="T18" fmla="*/ 843 w 1008"/>
                  <a:gd name="T19" fmla="*/ 327 h 432"/>
                  <a:gd name="T20" fmla="*/ 810 w 1008"/>
                  <a:gd name="T21" fmla="*/ 328 h 432"/>
                  <a:gd name="T22" fmla="*/ 778 w 1008"/>
                  <a:gd name="T23" fmla="*/ 331 h 432"/>
                  <a:gd name="T24" fmla="*/ 747 w 1008"/>
                  <a:gd name="T25" fmla="*/ 336 h 432"/>
                  <a:gd name="T26" fmla="*/ 677 w 1008"/>
                  <a:gd name="T27" fmla="*/ 343 h 432"/>
                  <a:gd name="T28" fmla="*/ 606 w 1008"/>
                  <a:gd name="T29" fmla="*/ 350 h 432"/>
                  <a:gd name="T30" fmla="*/ 536 w 1008"/>
                  <a:gd name="T31" fmla="*/ 358 h 432"/>
                  <a:gd name="T32" fmla="*/ 466 w 1008"/>
                  <a:gd name="T33" fmla="*/ 366 h 432"/>
                  <a:gd name="T34" fmla="*/ 396 w 1008"/>
                  <a:gd name="T35" fmla="*/ 374 h 432"/>
                  <a:gd name="T36" fmla="*/ 326 w 1008"/>
                  <a:gd name="T37" fmla="*/ 384 h 432"/>
                  <a:gd name="T38" fmla="*/ 256 w 1008"/>
                  <a:gd name="T39" fmla="*/ 393 h 432"/>
                  <a:gd name="T40" fmla="*/ 186 w 1008"/>
                  <a:gd name="T41" fmla="*/ 402 h 432"/>
                  <a:gd name="T42" fmla="*/ 219 w 1008"/>
                  <a:gd name="T43" fmla="*/ 173 h 432"/>
                  <a:gd name="T44" fmla="*/ 215 w 1008"/>
                  <a:gd name="T45" fmla="*/ 169 h 432"/>
                  <a:gd name="T46" fmla="*/ 210 w 1008"/>
                  <a:gd name="T47" fmla="*/ 169 h 432"/>
                  <a:gd name="T48" fmla="*/ 201 w 1008"/>
                  <a:gd name="T49" fmla="*/ 203 h 432"/>
                  <a:gd name="T50" fmla="*/ 193 w 1008"/>
                  <a:gd name="T51" fmla="*/ 259 h 432"/>
                  <a:gd name="T52" fmla="*/ 185 w 1008"/>
                  <a:gd name="T53" fmla="*/ 317 h 432"/>
                  <a:gd name="T54" fmla="*/ 177 w 1008"/>
                  <a:gd name="T55" fmla="*/ 374 h 432"/>
                  <a:gd name="T56" fmla="*/ 165 w 1008"/>
                  <a:gd name="T57" fmla="*/ 408 h 432"/>
                  <a:gd name="T58" fmla="*/ 124 w 1008"/>
                  <a:gd name="T59" fmla="*/ 412 h 432"/>
                  <a:gd name="T60" fmla="*/ 83 w 1008"/>
                  <a:gd name="T61" fmla="*/ 418 h 432"/>
                  <a:gd name="T62" fmla="*/ 43 w 1008"/>
                  <a:gd name="T63" fmla="*/ 426 h 432"/>
                  <a:gd name="T64" fmla="*/ 2 w 1008"/>
                  <a:gd name="T65" fmla="*/ 432 h 432"/>
                  <a:gd name="T66" fmla="*/ 0 w 1008"/>
                  <a:gd name="T67" fmla="*/ 428 h 432"/>
                  <a:gd name="T68" fmla="*/ 0 w 1008"/>
                  <a:gd name="T69" fmla="*/ 425 h 432"/>
                  <a:gd name="T70" fmla="*/ 13 w 1008"/>
                  <a:gd name="T71" fmla="*/ 392 h 432"/>
                  <a:gd name="T72" fmla="*/ 28 w 1008"/>
                  <a:gd name="T73" fmla="*/ 335 h 432"/>
                  <a:gd name="T74" fmla="*/ 44 w 1008"/>
                  <a:gd name="T75" fmla="*/ 280 h 432"/>
                  <a:gd name="T76" fmla="*/ 61 w 1008"/>
                  <a:gd name="T77" fmla="*/ 225 h 432"/>
                  <a:gd name="T78" fmla="*/ 79 w 1008"/>
                  <a:gd name="T79" fmla="*/ 191 h 432"/>
                  <a:gd name="T80" fmla="*/ 96 w 1008"/>
                  <a:gd name="T81" fmla="*/ 181 h 432"/>
                  <a:gd name="T82" fmla="*/ 116 w 1008"/>
                  <a:gd name="T83" fmla="*/ 174 h 432"/>
                  <a:gd name="T84" fmla="*/ 136 w 1008"/>
                  <a:gd name="T85" fmla="*/ 169 h 432"/>
                  <a:gd name="T86" fmla="*/ 169 w 1008"/>
                  <a:gd name="T87" fmla="*/ 161 h 432"/>
                  <a:gd name="T88" fmla="*/ 214 w 1008"/>
                  <a:gd name="T89" fmla="*/ 151 h 432"/>
                  <a:gd name="T90" fmla="*/ 258 w 1008"/>
                  <a:gd name="T91" fmla="*/ 141 h 432"/>
                  <a:gd name="T92" fmla="*/ 302 w 1008"/>
                  <a:gd name="T93" fmla="*/ 129 h 432"/>
                  <a:gd name="T94" fmla="*/ 347 w 1008"/>
                  <a:gd name="T95" fmla="*/ 119 h 432"/>
                  <a:gd name="T96" fmla="*/ 391 w 1008"/>
                  <a:gd name="T97" fmla="*/ 108 h 432"/>
                  <a:gd name="T98" fmla="*/ 436 w 1008"/>
                  <a:gd name="T99" fmla="*/ 98 h 432"/>
                  <a:gd name="T100" fmla="*/ 481 w 1008"/>
                  <a:gd name="T101" fmla="*/ 88 h 432"/>
                  <a:gd name="T102" fmla="*/ 519 w 1008"/>
                  <a:gd name="T103" fmla="*/ 77 h 432"/>
                  <a:gd name="T104" fmla="*/ 552 w 1008"/>
                  <a:gd name="T105" fmla="*/ 68 h 432"/>
                  <a:gd name="T106" fmla="*/ 586 w 1008"/>
                  <a:gd name="T107" fmla="*/ 61 h 432"/>
                  <a:gd name="T108" fmla="*/ 619 w 1008"/>
                  <a:gd name="T109" fmla="*/ 52 h 432"/>
                  <a:gd name="T110" fmla="*/ 657 w 1008"/>
                  <a:gd name="T111" fmla="*/ 44 h 432"/>
                  <a:gd name="T112" fmla="*/ 702 w 1008"/>
                  <a:gd name="T113" fmla="*/ 36 h 432"/>
                  <a:gd name="T114" fmla="*/ 746 w 1008"/>
                  <a:gd name="T115" fmla="*/ 27 h 432"/>
                  <a:gd name="T116" fmla="*/ 791 w 1008"/>
                  <a:gd name="T117" fmla="*/ 19 h 432"/>
                  <a:gd name="T118" fmla="*/ 834 w 1008"/>
                  <a:gd name="T119" fmla="*/ 10 h 432"/>
                  <a:gd name="T120" fmla="*/ 879 w 1008"/>
                  <a:gd name="T121" fmla="*/ 5 h 432"/>
                  <a:gd name="T122" fmla="*/ 926 w 1008"/>
                  <a:gd name="T123" fmla="*/ 1 h 432"/>
                  <a:gd name="T124" fmla="*/ 972 w 1008"/>
                  <a:gd name="T125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8" h="432">
                    <a:moveTo>
                      <a:pt x="996" y="1"/>
                    </a:moveTo>
                    <a:lnTo>
                      <a:pt x="997" y="5"/>
                    </a:lnTo>
                    <a:lnTo>
                      <a:pt x="999" y="7"/>
                    </a:lnTo>
                    <a:lnTo>
                      <a:pt x="1003" y="8"/>
                    </a:lnTo>
                    <a:lnTo>
                      <a:pt x="1006" y="9"/>
                    </a:lnTo>
                    <a:lnTo>
                      <a:pt x="1006" y="91"/>
                    </a:lnTo>
                    <a:lnTo>
                      <a:pt x="1006" y="172"/>
                    </a:lnTo>
                    <a:lnTo>
                      <a:pt x="1006" y="253"/>
                    </a:lnTo>
                    <a:lnTo>
                      <a:pt x="1008" y="334"/>
                    </a:lnTo>
                    <a:lnTo>
                      <a:pt x="1006" y="336"/>
                    </a:lnTo>
                    <a:lnTo>
                      <a:pt x="990" y="335"/>
                    </a:lnTo>
                    <a:lnTo>
                      <a:pt x="974" y="335"/>
                    </a:lnTo>
                    <a:lnTo>
                      <a:pt x="958" y="334"/>
                    </a:lnTo>
                    <a:lnTo>
                      <a:pt x="942" y="333"/>
                    </a:lnTo>
                    <a:lnTo>
                      <a:pt x="926" y="332"/>
                    </a:lnTo>
                    <a:lnTo>
                      <a:pt x="908" y="331"/>
                    </a:lnTo>
                    <a:lnTo>
                      <a:pt x="892" y="329"/>
                    </a:lnTo>
                    <a:lnTo>
                      <a:pt x="876" y="328"/>
                    </a:lnTo>
                    <a:lnTo>
                      <a:pt x="860" y="327"/>
                    </a:lnTo>
                    <a:lnTo>
                      <a:pt x="843" y="327"/>
                    </a:lnTo>
                    <a:lnTo>
                      <a:pt x="826" y="327"/>
                    </a:lnTo>
                    <a:lnTo>
                      <a:pt x="810" y="328"/>
                    </a:lnTo>
                    <a:lnTo>
                      <a:pt x="794" y="329"/>
                    </a:lnTo>
                    <a:lnTo>
                      <a:pt x="778" y="331"/>
                    </a:lnTo>
                    <a:lnTo>
                      <a:pt x="763" y="333"/>
                    </a:lnTo>
                    <a:lnTo>
                      <a:pt x="747" y="336"/>
                    </a:lnTo>
                    <a:lnTo>
                      <a:pt x="711" y="340"/>
                    </a:lnTo>
                    <a:lnTo>
                      <a:pt x="677" y="343"/>
                    </a:lnTo>
                    <a:lnTo>
                      <a:pt x="641" y="347"/>
                    </a:lnTo>
                    <a:lnTo>
                      <a:pt x="606" y="350"/>
                    </a:lnTo>
                    <a:lnTo>
                      <a:pt x="571" y="354"/>
                    </a:lnTo>
                    <a:lnTo>
                      <a:pt x="536" y="358"/>
                    </a:lnTo>
                    <a:lnTo>
                      <a:pt x="500" y="362"/>
                    </a:lnTo>
                    <a:lnTo>
                      <a:pt x="466" y="366"/>
                    </a:lnTo>
                    <a:lnTo>
                      <a:pt x="431" y="371"/>
                    </a:lnTo>
                    <a:lnTo>
                      <a:pt x="396" y="374"/>
                    </a:lnTo>
                    <a:lnTo>
                      <a:pt x="361" y="379"/>
                    </a:lnTo>
                    <a:lnTo>
                      <a:pt x="326" y="384"/>
                    </a:lnTo>
                    <a:lnTo>
                      <a:pt x="291" y="388"/>
                    </a:lnTo>
                    <a:lnTo>
                      <a:pt x="256" y="393"/>
                    </a:lnTo>
                    <a:lnTo>
                      <a:pt x="222" y="397"/>
                    </a:lnTo>
                    <a:lnTo>
                      <a:pt x="186" y="402"/>
                    </a:lnTo>
                    <a:lnTo>
                      <a:pt x="182" y="398"/>
                    </a:lnTo>
                    <a:lnTo>
                      <a:pt x="219" y="173"/>
                    </a:lnTo>
                    <a:lnTo>
                      <a:pt x="217" y="171"/>
                    </a:lnTo>
                    <a:lnTo>
                      <a:pt x="215" y="169"/>
                    </a:lnTo>
                    <a:lnTo>
                      <a:pt x="212" y="168"/>
                    </a:lnTo>
                    <a:lnTo>
                      <a:pt x="210" y="169"/>
                    </a:lnTo>
                    <a:lnTo>
                      <a:pt x="207" y="174"/>
                    </a:lnTo>
                    <a:lnTo>
                      <a:pt x="201" y="203"/>
                    </a:lnTo>
                    <a:lnTo>
                      <a:pt x="197" y="230"/>
                    </a:lnTo>
                    <a:lnTo>
                      <a:pt x="193" y="259"/>
                    </a:lnTo>
                    <a:lnTo>
                      <a:pt x="189" y="288"/>
                    </a:lnTo>
                    <a:lnTo>
                      <a:pt x="185" y="317"/>
                    </a:lnTo>
                    <a:lnTo>
                      <a:pt x="181" y="346"/>
                    </a:lnTo>
                    <a:lnTo>
                      <a:pt x="177" y="374"/>
                    </a:lnTo>
                    <a:lnTo>
                      <a:pt x="171" y="402"/>
                    </a:lnTo>
                    <a:lnTo>
                      <a:pt x="165" y="408"/>
                    </a:lnTo>
                    <a:lnTo>
                      <a:pt x="144" y="410"/>
                    </a:lnTo>
                    <a:lnTo>
                      <a:pt x="124" y="412"/>
                    </a:lnTo>
                    <a:lnTo>
                      <a:pt x="103" y="415"/>
                    </a:lnTo>
                    <a:lnTo>
                      <a:pt x="83" y="418"/>
                    </a:lnTo>
                    <a:lnTo>
                      <a:pt x="64" y="423"/>
                    </a:lnTo>
                    <a:lnTo>
                      <a:pt x="43" y="426"/>
                    </a:lnTo>
                    <a:lnTo>
                      <a:pt x="22" y="428"/>
                    </a:lnTo>
                    <a:lnTo>
                      <a:pt x="2" y="432"/>
                    </a:lnTo>
                    <a:lnTo>
                      <a:pt x="0" y="430"/>
                    </a:lnTo>
                    <a:lnTo>
                      <a:pt x="0" y="428"/>
                    </a:lnTo>
                    <a:lnTo>
                      <a:pt x="0" y="426"/>
                    </a:lnTo>
                    <a:lnTo>
                      <a:pt x="0" y="425"/>
                    </a:lnTo>
                    <a:lnTo>
                      <a:pt x="6" y="419"/>
                    </a:lnTo>
                    <a:lnTo>
                      <a:pt x="13" y="392"/>
                    </a:lnTo>
                    <a:lnTo>
                      <a:pt x="21" y="363"/>
                    </a:lnTo>
                    <a:lnTo>
                      <a:pt x="28" y="335"/>
                    </a:lnTo>
                    <a:lnTo>
                      <a:pt x="36" y="308"/>
                    </a:lnTo>
                    <a:lnTo>
                      <a:pt x="44" y="280"/>
                    </a:lnTo>
                    <a:lnTo>
                      <a:pt x="53" y="252"/>
                    </a:lnTo>
                    <a:lnTo>
                      <a:pt x="61" y="225"/>
                    </a:lnTo>
                    <a:lnTo>
                      <a:pt x="71" y="197"/>
                    </a:lnTo>
                    <a:lnTo>
                      <a:pt x="79" y="191"/>
                    </a:lnTo>
                    <a:lnTo>
                      <a:pt x="87" y="185"/>
                    </a:lnTo>
                    <a:lnTo>
                      <a:pt x="96" y="181"/>
                    </a:lnTo>
                    <a:lnTo>
                      <a:pt x="106" y="177"/>
                    </a:lnTo>
                    <a:lnTo>
                      <a:pt x="116" y="174"/>
                    </a:lnTo>
                    <a:lnTo>
                      <a:pt x="126" y="172"/>
                    </a:lnTo>
                    <a:lnTo>
                      <a:pt x="136" y="169"/>
                    </a:lnTo>
                    <a:lnTo>
                      <a:pt x="147" y="166"/>
                    </a:lnTo>
                    <a:lnTo>
                      <a:pt x="169" y="161"/>
                    </a:lnTo>
                    <a:lnTo>
                      <a:pt x="192" y="156"/>
                    </a:lnTo>
                    <a:lnTo>
                      <a:pt x="214" y="151"/>
                    </a:lnTo>
                    <a:lnTo>
                      <a:pt x="237" y="145"/>
                    </a:lnTo>
                    <a:lnTo>
                      <a:pt x="258" y="141"/>
                    </a:lnTo>
                    <a:lnTo>
                      <a:pt x="280" y="135"/>
                    </a:lnTo>
                    <a:lnTo>
                      <a:pt x="302" y="129"/>
                    </a:lnTo>
                    <a:lnTo>
                      <a:pt x="325" y="124"/>
                    </a:lnTo>
                    <a:lnTo>
                      <a:pt x="347" y="119"/>
                    </a:lnTo>
                    <a:lnTo>
                      <a:pt x="369" y="113"/>
                    </a:lnTo>
                    <a:lnTo>
                      <a:pt x="391" y="108"/>
                    </a:lnTo>
                    <a:lnTo>
                      <a:pt x="413" y="103"/>
                    </a:lnTo>
                    <a:lnTo>
                      <a:pt x="436" y="98"/>
                    </a:lnTo>
                    <a:lnTo>
                      <a:pt x="458" y="92"/>
                    </a:lnTo>
                    <a:lnTo>
                      <a:pt x="481" y="88"/>
                    </a:lnTo>
                    <a:lnTo>
                      <a:pt x="503" y="83"/>
                    </a:lnTo>
                    <a:lnTo>
                      <a:pt x="519" y="77"/>
                    </a:lnTo>
                    <a:lnTo>
                      <a:pt x="535" y="73"/>
                    </a:lnTo>
                    <a:lnTo>
                      <a:pt x="552" y="68"/>
                    </a:lnTo>
                    <a:lnTo>
                      <a:pt x="570" y="65"/>
                    </a:lnTo>
                    <a:lnTo>
                      <a:pt x="586" y="61"/>
                    </a:lnTo>
                    <a:lnTo>
                      <a:pt x="603" y="57"/>
                    </a:lnTo>
                    <a:lnTo>
                      <a:pt x="619" y="52"/>
                    </a:lnTo>
                    <a:lnTo>
                      <a:pt x="635" y="47"/>
                    </a:lnTo>
                    <a:lnTo>
                      <a:pt x="657" y="44"/>
                    </a:lnTo>
                    <a:lnTo>
                      <a:pt x="680" y="39"/>
                    </a:lnTo>
                    <a:lnTo>
                      <a:pt x="702" y="36"/>
                    </a:lnTo>
                    <a:lnTo>
                      <a:pt x="724" y="31"/>
                    </a:lnTo>
                    <a:lnTo>
                      <a:pt x="746" y="27"/>
                    </a:lnTo>
                    <a:lnTo>
                      <a:pt x="768" y="22"/>
                    </a:lnTo>
                    <a:lnTo>
                      <a:pt x="791" y="19"/>
                    </a:lnTo>
                    <a:lnTo>
                      <a:pt x="813" y="14"/>
                    </a:lnTo>
                    <a:lnTo>
                      <a:pt x="834" y="10"/>
                    </a:lnTo>
                    <a:lnTo>
                      <a:pt x="858" y="7"/>
                    </a:lnTo>
                    <a:lnTo>
                      <a:pt x="879" y="5"/>
                    </a:lnTo>
                    <a:lnTo>
                      <a:pt x="902" y="2"/>
                    </a:lnTo>
                    <a:lnTo>
                      <a:pt x="926" y="1"/>
                    </a:lnTo>
                    <a:lnTo>
                      <a:pt x="949" y="0"/>
                    </a:lnTo>
                    <a:lnTo>
                      <a:pt x="972" y="0"/>
                    </a:lnTo>
                    <a:lnTo>
                      <a:pt x="996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3506" y="-1010"/>
                <a:ext cx="893" cy="474"/>
              </a:xfrm>
              <a:custGeom>
                <a:avLst/>
                <a:gdLst>
                  <a:gd name="T0" fmla="*/ 1438 w 1786"/>
                  <a:gd name="T1" fmla="*/ 350 h 949"/>
                  <a:gd name="T2" fmla="*/ 1265 w 1786"/>
                  <a:gd name="T3" fmla="*/ 343 h 949"/>
                  <a:gd name="T4" fmla="*/ 1190 w 1786"/>
                  <a:gd name="T5" fmla="*/ 362 h 949"/>
                  <a:gd name="T6" fmla="*/ 1443 w 1786"/>
                  <a:gd name="T7" fmla="*/ 373 h 949"/>
                  <a:gd name="T8" fmla="*/ 1349 w 1786"/>
                  <a:gd name="T9" fmla="*/ 370 h 949"/>
                  <a:gd name="T10" fmla="*/ 1194 w 1786"/>
                  <a:gd name="T11" fmla="*/ 365 h 949"/>
                  <a:gd name="T12" fmla="*/ 1248 w 1786"/>
                  <a:gd name="T13" fmla="*/ 391 h 949"/>
                  <a:gd name="T14" fmla="*/ 1483 w 1786"/>
                  <a:gd name="T15" fmla="*/ 399 h 949"/>
                  <a:gd name="T16" fmla="*/ 1351 w 1786"/>
                  <a:gd name="T17" fmla="*/ 398 h 949"/>
                  <a:gd name="T18" fmla="*/ 1195 w 1786"/>
                  <a:gd name="T19" fmla="*/ 393 h 949"/>
                  <a:gd name="T20" fmla="*/ 1250 w 1786"/>
                  <a:gd name="T21" fmla="*/ 418 h 949"/>
                  <a:gd name="T22" fmla="*/ 1486 w 1786"/>
                  <a:gd name="T23" fmla="*/ 434 h 949"/>
                  <a:gd name="T24" fmla="*/ 1240 w 1786"/>
                  <a:gd name="T25" fmla="*/ 424 h 949"/>
                  <a:gd name="T26" fmla="*/ 1310 w 1786"/>
                  <a:gd name="T27" fmla="*/ 448 h 949"/>
                  <a:gd name="T28" fmla="*/ 1489 w 1786"/>
                  <a:gd name="T29" fmla="*/ 702 h 949"/>
                  <a:gd name="T30" fmla="*/ 1528 w 1786"/>
                  <a:gd name="T31" fmla="*/ 631 h 949"/>
                  <a:gd name="T32" fmla="*/ 1589 w 1786"/>
                  <a:gd name="T33" fmla="*/ 634 h 949"/>
                  <a:gd name="T34" fmla="*/ 1673 w 1786"/>
                  <a:gd name="T35" fmla="*/ 640 h 949"/>
                  <a:gd name="T36" fmla="*/ 1647 w 1786"/>
                  <a:gd name="T37" fmla="*/ 568 h 949"/>
                  <a:gd name="T38" fmla="*/ 1602 w 1786"/>
                  <a:gd name="T39" fmla="*/ 599 h 949"/>
                  <a:gd name="T40" fmla="*/ 1530 w 1786"/>
                  <a:gd name="T41" fmla="*/ 594 h 949"/>
                  <a:gd name="T42" fmla="*/ 1477 w 1786"/>
                  <a:gd name="T43" fmla="*/ 79 h 949"/>
                  <a:gd name="T44" fmla="*/ 1534 w 1786"/>
                  <a:gd name="T45" fmla="*/ 14 h 949"/>
                  <a:gd name="T46" fmla="*/ 1749 w 1786"/>
                  <a:gd name="T47" fmla="*/ 37 h 949"/>
                  <a:gd name="T48" fmla="*/ 1695 w 1786"/>
                  <a:gd name="T49" fmla="*/ 363 h 949"/>
                  <a:gd name="T50" fmla="*/ 1500 w 1786"/>
                  <a:gd name="T51" fmla="*/ 363 h 949"/>
                  <a:gd name="T52" fmla="*/ 1650 w 1786"/>
                  <a:gd name="T53" fmla="*/ 386 h 949"/>
                  <a:gd name="T54" fmla="*/ 1688 w 1786"/>
                  <a:gd name="T55" fmla="*/ 413 h 949"/>
                  <a:gd name="T56" fmla="*/ 1633 w 1786"/>
                  <a:gd name="T57" fmla="*/ 417 h 949"/>
                  <a:gd name="T58" fmla="*/ 1507 w 1786"/>
                  <a:gd name="T59" fmla="*/ 431 h 949"/>
                  <a:gd name="T60" fmla="*/ 1628 w 1786"/>
                  <a:gd name="T61" fmla="*/ 463 h 949"/>
                  <a:gd name="T62" fmla="*/ 1777 w 1786"/>
                  <a:gd name="T63" fmla="*/ 769 h 949"/>
                  <a:gd name="T64" fmla="*/ 1512 w 1786"/>
                  <a:gd name="T65" fmla="*/ 766 h 949"/>
                  <a:gd name="T66" fmla="*/ 1163 w 1786"/>
                  <a:gd name="T67" fmla="*/ 766 h 949"/>
                  <a:gd name="T68" fmla="*/ 886 w 1786"/>
                  <a:gd name="T69" fmla="*/ 779 h 949"/>
                  <a:gd name="T70" fmla="*/ 853 w 1786"/>
                  <a:gd name="T71" fmla="*/ 912 h 949"/>
                  <a:gd name="T72" fmla="*/ 885 w 1786"/>
                  <a:gd name="T73" fmla="*/ 944 h 949"/>
                  <a:gd name="T74" fmla="*/ 750 w 1786"/>
                  <a:gd name="T75" fmla="*/ 905 h 949"/>
                  <a:gd name="T76" fmla="*/ 659 w 1786"/>
                  <a:gd name="T77" fmla="*/ 677 h 949"/>
                  <a:gd name="T78" fmla="*/ 546 w 1786"/>
                  <a:gd name="T79" fmla="*/ 701 h 949"/>
                  <a:gd name="T80" fmla="*/ 442 w 1786"/>
                  <a:gd name="T81" fmla="*/ 898 h 949"/>
                  <a:gd name="T82" fmla="*/ 212 w 1786"/>
                  <a:gd name="T83" fmla="*/ 858 h 949"/>
                  <a:gd name="T84" fmla="*/ 140 w 1786"/>
                  <a:gd name="T85" fmla="*/ 669 h 949"/>
                  <a:gd name="T86" fmla="*/ 50 w 1786"/>
                  <a:gd name="T87" fmla="*/ 736 h 949"/>
                  <a:gd name="T88" fmla="*/ 11 w 1786"/>
                  <a:gd name="T89" fmla="*/ 851 h 949"/>
                  <a:gd name="T90" fmla="*/ 36 w 1786"/>
                  <a:gd name="T91" fmla="*/ 550 h 949"/>
                  <a:gd name="T92" fmla="*/ 103 w 1786"/>
                  <a:gd name="T93" fmla="*/ 550 h 949"/>
                  <a:gd name="T94" fmla="*/ 172 w 1786"/>
                  <a:gd name="T95" fmla="*/ 703 h 949"/>
                  <a:gd name="T96" fmla="*/ 225 w 1786"/>
                  <a:gd name="T97" fmla="*/ 853 h 949"/>
                  <a:gd name="T98" fmla="*/ 325 w 1786"/>
                  <a:gd name="T99" fmla="*/ 870 h 949"/>
                  <a:gd name="T100" fmla="*/ 326 w 1786"/>
                  <a:gd name="T101" fmla="*/ 492 h 949"/>
                  <a:gd name="T102" fmla="*/ 490 w 1786"/>
                  <a:gd name="T103" fmla="*/ 473 h 949"/>
                  <a:gd name="T104" fmla="*/ 796 w 1786"/>
                  <a:gd name="T105" fmla="*/ 448 h 949"/>
                  <a:gd name="T106" fmla="*/ 961 w 1786"/>
                  <a:gd name="T107" fmla="*/ 442 h 949"/>
                  <a:gd name="T108" fmla="*/ 980 w 1786"/>
                  <a:gd name="T109" fmla="*/ 413 h 949"/>
                  <a:gd name="T110" fmla="*/ 1023 w 1786"/>
                  <a:gd name="T111" fmla="*/ 387 h 949"/>
                  <a:gd name="T112" fmla="*/ 1113 w 1786"/>
                  <a:gd name="T113" fmla="*/ 390 h 949"/>
                  <a:gd name="T114" fmla="*/ 1124 w 1786"/>
                  <a:gd name="T115" fmla="*/ 420 h 949"/>
                  <a:gd name="T116" fmla="*/ 1147 w 1786"/>
                  <a:gd name="T117" fmla="*/ 451 h 949"/>
                  <a:gd name="T118" fmla="*/ 1159 w 1786"/>
                  <a:gd name="T119" fmla="*/ 393 h 949"/>
                  <a:gd name="T120" fmla="*/ 1174 w 1786"/>
                  <a:gd name="T121" fmla="*/ 0 h 949"/>
                  <a:gd name="T122" fmla="*/ 1422 w 1786"/>
                  <a:gd name="T123" fmla="*/ 10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86" h="949">
                    <a:moveTo>
                      <a:pt x="1459" y="10"/>
                    </a:moveTo>
                    <a:lnTo>
                      <a:pt x="1465" y="66"/>
                    </a:lnTo>
                    <a:lnTo>
                      <a:pt x="1467" y="119"/>
                    </a:lnTo>
                    <a:lnTo>
                      <a:pt x="1469" y="173"/>
                    </a:lnTo>
                    <a:lnTo>
                      <a:pt x="1475" y="227"/>
                    </a:lnTo>
                    <a:lnTo>
                      <a:pt x="1476" y="257"/>
                    </a:lnTo>
                    <a:lnTo>
                      <a:pt x="1478" y="288"/>
                    </a:lnTo>
                    <a:lnTo>
                      <a:pt x="1480" y="319"/>
                    </a:lnTo>
                    <a:lnTo>
                      <a:pt x="1481" y="349"/>
                    </a:lnTo>
                    <a:lnTo>
                      <a:pt x="1470" y="350"/>
                    </a:lnTo>
                    <a:lnTo>
                      <a:pt x="1460" y="350"/>
                    </a:lnTo>
                    <a:lnTo>
                      <a:pt x="1450" y="350"/>
                    </a:lnTo>
                    <a:lnTo>
                      <a:pt x="1438" y="350"/>
                    </a:lnTo>
                    <a:lnTo>
                      <a:pt x="1427" y="350"/>
                    </a:lnTo>
                    <a:lnTo>
                      <a:pt x="1416" y="349"/>
                    </a:lnTo>
                    <a:lnTo>
                      <a:pt x="1405" y="348"/>
                    </a:lnTo>
                    <a:lnTo>
                      <a:pt x="1394" y="347"/>
                    </a:lnTo>
                    <a:lnTo>
                      <a:pt x="1380" y="347"/>
                    </a:lnTo>
                    <a:lnTo>
                      <a:pt x="1367" y="347"/>
                    </a:lnTo>
                    <a:lnTo>
                      <a:pt x="1353" y="347"/>
                    </a:lnTo>
                    <a:lnTo>
                      <a:pt x="1338" y="347"/>
                    </a:lnTo>
                    <a:lnTo>
                      <a:pt x="1324" y="345"/>
                    </a:lnTo>
                    <a:lnTo>
                      <a:pt x="1309" y="345"/>
                    </a:lnTo>
                    <a:lnTo>
                      <a:pt x="1294" y="344"/>
                    </a:lnTo>
                    <a:lnTo>
                      <a:pt x="1280" y="343"/>
                    </a:lnTo>
                    <a:lnTo>
                      <a:pt x="1265" y="343"/>
                    </a:lnTo>
                    <a:lnTo>
                      <a:pt x="1250" y="342"/>
                    </a:lnTo>
                    <a:lnTo>
                      <a:pt x="1236" y="341"/>
                    </a:lnTo>
                    <a:lnTo>
                      <a:pt x="1221" y="341"/>
                    </a:lnTo>
                    <a:lnTo>
                      <a:pt x="1208" y="340"/>
                    </a:lnTo>
                    <a:lnTo>
                      <a:pt x="1194" y="338"/>
                    </a:lnTo>
                    <a:lnTo>
                      <a:pt x="1180" y="338"/>
                    </a:lnTo>
                    <a:lnTo>
                      <a:pt x="1166" y="337"/>
                    </a:lnTo>
                    <a:lnTo>
                      <a:pt x="1165" y="341"/>
                    </a:lnTo>
                    <a:lnTo>
                      <a:pt x="1164" y="345"/>
                    </a:lnTo>
                    <a:lnTo>
                      <a:pt x="1164" y="350"/>
                    </a:lnTo>
                    <a:lnTo>
                      <a:pt x="1164" y="355"/>
                    </a:lnTo>
                    <a:lnTo>
                      <a:pt x="1171" y="360"/>
                    </a:lnTo>
                    <a:lnTo>
                      <a:pt x="1190" y="362"/>
                    </a:lnTo>
                    <a:lnTo>
                      <a:pt x="1210" y="362"/>
                    </a:lnTo>
                    <a:lnTo>
                      <a:pt x="1230" y="363"/>
                    </a:lnTo>
                    <a:lnTo>
                      <a:pt x="1249" y="363"/>
                    </a:lnTo>
                    <a:lnTo>
                      <a:pt x="1269" y="364"/>
                    </a:lnTo>
                    <a:lnTo>
                      <a:pt x="1287" y="365"/>
                    </a:lnTo>
                    <a:lnTo>
                      <a:pt x="1307" y="366"/>
                    </a:lnTo>
                    <a:lnTo>
                      <a:pt x="1326" y="366"/>
                    </a:lnTo>
                    <a:lnTo>
                      <a:pt x="1346" y="367"/>
                    </a:lnTo>
                    <a:lnTo>
                      <a:pt x="1366" y="368"/>
                    </a:lnTo>
                    <a:lnTo>
                      <a:pt x="1384" y="370"/>
                    </a:lnTo>
                    <a:lnTo>
                      <a:pt x="1404" y="371"/>
                    </a:lnTo>
                    <a:lnTo>
                      <a:pt x="1423" y="372"/>
                    </a:lnTo>
                    <a:lnTo>
                      <a:pt x="1443" y="373"/>
                    </a:lnTo>
                    <a:lnTo>
                      <a:pt x="1462" y="374"/>
                    </a:lnTo>
                    <a:lnTo>
                      <a:pt x="1482" y="375"/>
                    </a:lnTo>
                    <a:lnTo>
                      <a:pt x="1482" y="378"/>
                    </a:lnTo>
                    <a:lnTo>
                      <a:pt x="1468" y="378"/>
                    </a:lnTo>
                    <a:lnTo>
                      <a:pt x="1455" y="378"/>
                    </a:lnTo>
                    <a:lnTo>
                      <a:pt x="1442" y="376"/>
                    </a:lnTo>
                    <a:lnTo>
                      <a:pt x="1429" y="376"/>
                    </a:lnTo>
                    <a:lnTo>
                      <a:pt x="1415" y="375"/>
                    </a:lnTo>
                    <a:lnTo>
                      <a:pt x="1402" y="374"/>
                    </a:lnTo>
                    <a:lnTo>
                      <a:pt x="1389" y="373"/>
                    </a:lnTo>
                    <a:lnTo>
                      <a:pt x="1376" y="372"/>
                    </a:lnTo>
                    <a:lnTo>
                      <a:pt x="1362" y="371"/>
                    </a:lnTo>
                    <a:lnTo>
                      <a:pt x="1349" y="370"/>
                    </a:lnTo>
                    <a:lnTo>
                      <a:pt x="1336" y="368"/>
                    </a:lnTo>
                    <a:lnTo>
                      <a:pt x="1322" y="368"/>
                    </a:lnTo>
                    <a:lnTo>
                      <a:pt x="1309" y="367"/>
                    </a:lnTo>
                    <a:lnTo>
                      <a:pt x="1295" y="367"/>
                    </a:lnTo>
                    <a:lnTo>
                      <a:pt x="1281" y="367"/>
                    </a:lnTo>
                    <a:lnTo>
                      <a:pt x="1268" y="368"/>
                    </a:lnTo>
                    <a:lnTo>
                      <a:pt x="1257" y="366"/>
                    </a:lnTo>
                    <a:lnTo>
                      <a:pt x="1248" y="365"/>
                    </a:lnTo>
                    <a:lnTo>
                      <a:pt x="1236" y="365"/>
                    </a:lnTo>
                    <a:lnTo>
                      <a:pt x="1226" y="366"/>
                    </a:lnTo>
                    <a:lnTo>
                      <a:pt x="1215" y="366"/>
                    </a:lnTo>
                    <a:lnTo>
                      <a:pt x="1204" y="366"/>
                    </a:lnTo>
                    <a:lnTo>
                      <a:pt x="1194" y="365"/>
                    </a:lnTo>
                    <a:lnTo>
                      <a:pt x="1183" y="362"/>
                    </a:lnTo>
                    <a:lnTo>
                      <a:pt x="1178" y="362"/>
                    </a:lnTo>
                    <a:lnTo>
                      <a:pt x="1171" y="360"/>
                    </a:lnTo>
                    <a:lnTo>
                      <a:pt x="1166" y="362"/>
                    </a:lnTo>
                    <a:lnTo>
                      <a:pt x="1164" y="367"/>
                    </a:lnTo>
                    <a:lnTo>
                      <a:pt x="1164" y="373"/>
                    </a:lnTo>
                    <a:lnTo>
                      <a:pt x="1164" y="380"/>
                    </a:lnTo>
                    <a:lnTo>
                      <a:pt x="1165" y="385"/>
                    </a:lnTo>
                    <a:lnTo>
                      <a:pt x="1168" y="389"/>
                    </a:lnTo>
                    <a:lnTo>
                      <a:pt x="1188" y="389"/>
                    </a:lnTo>
                    <a:lnTo>
                      <a:pt x="1209" y="390"/>
                    </a:lnTo>
                    <a:lnTo>
                      <a:pt x="1228" y="390"/>
                    </a:lnTo>
                    <a:lnTo>
                      <a:pt x="1248" y="391"/>
                    </a:lnTo>
                    <a:lnTo>
                      <a:pt x="1268" y="391"/>
                    </a:lnTo>
                    <a:lnTo>
                      <a:pt x="1287" y="393"/>
                    </a:lnTo>
                    <a:lnTo>
                      <a:pt x="1307" y="393"/>
                    </a:lnTo>
                    <a:lnTo>
                      <a:pt x="1325" y="394"/>
                    </a:lnTo>
                    <a:lnTo>
                      <a:pt x="1345" y="395"/>
                    </a:lnTo>
                    <a:lnTo>
                      <a:pt x="1364" y="395"/>
                    </a:lnTo>
                    <a:lnTo>
                      <a:pt x="1384" y="396"/>
                    </a:lnTo>
                    <a:lnTo>
                      <a:pt x="1404" y="396"/>
                    </a:lnTo>
                    <a:lnTo>
                      <a:pt x="1423" y="397"/>
                    </a:lnTo>
                    <a:lnTo>
                      <a:pt x="1443" y="397"/>
                    </a:lnTo>
                    <a:lnTo>
                      <a:pt x="1462" y="398"/>
                    </a:lnTo>
                    <a:lnTo>
                      <a:pt x="1482" y="398"/>
                    </a:lnTo>
                    <a:lnTo>
                      <a:pt x="1483" y="399"/>
                    </a:lnTo>
                    <a:lnTo>
                      <a:pt x="1484" y="401"/>
                    </a:lnTo>
                    <a:lnTo>
                      <a:pt x="1485" y="402"/>
                    </a:lnTo>
                    <a:lnTo>
                      <a:pt x="1484" y="403"/>
                    </a:lnTo>
                    <a:lnTo>
                      <a:pt x="1471" y="403"/>
                    </a:lnTo>
                    <a:lnTo>
                      <a:pt x="1459" y="402"/>
                    </a:lnTo>
                    <a:lnTo>
                      <a:pt x="1445" y="402"/>
                    </a:lnTo>
                    <a:lnTo>
                      <a:pt x="1432" y="401"/>
                    </a:lnTo>
                    <a:lnTo>
                      <a:pt x="1418" y="401"/>
                    </a:lnTo>
                    <a:lnTo>
                      <a:pt x="1405" y="401"/>
                    </a:lnTo>
                    <a:lnTo>
                      <a:pt x="1391" y="399"/>
                    </a:lnTo>
                    <a:lnTo>
                      <a:pt x="1378" y="399"/>
                    </a:lnTo>
                    <a:lnTo>
                      <a:pt x="1364" y="398"/>
                    </a:lnTo>
                    <a:lnTo>
                      <a:pt x="1351" y="398"/>
                    </a:lnTo>
                    <a:lnTo>
                      <a:pt x="1337" y="398"/>
                    </a:lnTo>
                    <a:lnTo>
                      <a:pt x="1323" y="397"/>
                    </a:lnTo>
                    <a:lnTo>
                      <a:pt x="1309" y="397"/>
                    </a:lnTo>
                    <a:lnTo>
                      <a:pt x="1295" y="397"/>
                    </a:lnTo>
                    <a:lnTo>
                      <a:pt x="1283" y="397"/>
                    </a:lnTo>
                    <a:lnTo>
                      <a:pt x="1269" y="397"/>
                    </a:lnTo>
                    <a:lnTo>
                      <a:pt x="1257" y="396"/>
                    </a:lnTo>
                    <a:lnTo>
                      <a:pt x="1247" y="396"/>
                    </a:lnTo>
                    <a:lnTo>
                      <a:pt x="1236" y="395"/>
                    </a:lnTo>
                    <a:lnTo>
                      <a:pt x="1226" y="395"/>
                    </a:lnTo>
                    <a:lnTo>
                      <a:pt x="1216" y="394"/>
                    </a:lnTo>
                    <a:lnTo>
                      <a:pt x="1205" y="394"/>
                    </a:lnTo>
                    <a:lnTo>
                      <a:pt x="1195" y="393"/>
                    </a:lnTo>
                    <a:lnTo>
                      <a:pt x="1183" y="391"/>
                    </a:lnTo>
                    <a:lnTo>
                      <a:pt x="1180" y="393"/>
                    </a:lnTo>
                    <a:lnTo>
                      <a:pt x="1175" y="393"/>
                    </a:lnTo>
                    <a:lnTo>
                      <a:pt x="1170" y="393"/>
                    </a:lnTo>
                    <a:lnTo>
                      <a:pt x="1166" y="395"/>
                    </a:lnTo>
                    <a:lnTo>
                      <a:pt x="1166" y="401"/>
                    </a:lnTo>
                    <a:lnTo>
                      <a:pt x="1167" y="405"/>
                    </a:lnTo>
                    <a:lnTo>
                      <a:pt x="1168" y="410"/>
                    </a:lnTo>
                    <a:lnTo>
                      <a:pt x="1171" y="414"/>
                    </a:lnTo>
                    <a:lnTo>
                      <a:pt x="1190" y="416"/>
                    </a:lnTo>
                    <a:lnTo>
                      <a:pt x="1210" y="417"/>
                    </a:lnTo>
                    <a:lnTo>
                      <a:pt x="1231" y="418"/>
                    </a:lnTo>
                    <a:lnTo>
                      <a:pt x="1250" y="418"/>
                    </a:lnTo>
                    <a:lnTo>
                      <a:pt x="1270" y="419"/>
                    </a:lnTo>
                    <a:lnTo>
                      <a:pt x="1291" y="420"/>
                    </a:lnTo>
                    <a:lnTo>
                      <a:pt x="1310" y="420"/>
                    </a:lnTo>
                    <a:lnTo>
                      <a:pt x="1331" y="421"/>
                    </a:lnTo>
                    <a:lnTo>
                      <a:pt x="1351" y="421"/>
                    </a:lnTo>
                    <a:lnTo>
                      <a:pt x="1370" y="423"/>
                    </a:lnTo>
                    <a:lnTo>
                      <a:pt x="1390" y="424"/>
                    </a:lnTo>
                    <a:lnTo>
                      <a:pt x="1409" y="425"/>
                    </a:lnTo>
                    <a:lnTo>
                      <a:pt x="1429" y="427"/>
                    </a:lnTo>
                    <a:lnTo>
                      <a:pt x="1448" y="428"/>
                    </a:lnTo>
                    <a:lnTo>
                      <a:pt x="1468" y="431"/>
                    </a:lnTo>
                    <a:lnTo>
                      <a:pt x="1486" y="433"/>
                    </a:lnTo>
                    <a:lnTo>
                      <a:pt x="1486" y="434"/>
                    </a:lnTo>
                    <a:lnTo>
                      <a:pt x="1468" y="434"/>
                    </a:lnTo>
                    <a:lnTo>
                      <a:pt x="1448" y="433"/>
                    </a:lnTo>
                    <a:lnTo>
                      <a:pt x="1430" y="433"/>
                    </a:lnTo>
                    <a:lnTo>
                      <a:pt x="1412" y="432"/>
                    </a:lnTo>
                    <a:lnTo>
                      <a:pt x="1392" y="431"/>
                    </a:lnTo>
                    <a:lnTo>
                      <a:pt x="1374" y="431"/>
                    </a:lnTo>
                    <a:lnTo>
                      <a:pt x="1354" y="429"/>
                    </a:lnTo>
                    <a:lnTo>
                      <a:pt x="1336" y="428"/>
                    </a:lnTo>
                    <a:lnTo>
                      <a:pt x="1316" y="427"/>
                    </a:lnTo>
                    <a:lnTo>
                      <a:pt x="1298" y="426"/>
                    </a:lnTo>
                    <a:lnTo>
                      <a:pt x="1278" y="425"/>
                    </a:lnTo>
                    <a:lnTo>
                      <a:pt x="1260" y="424"/>
                    </a:lnTo>
                    <a:lnTo>
                      <a:pt x="1240" y="424"/>
                    </a:lnTo>
                    <a:lnTo>
                      <a:pt x="1220" y="423"/>
                    </a:lnTo>
                    <a:lnTo>
                      <a:pt x="1202" y="421"/>
                    </a:lnTo>
                    <a:lnTo>
                      <a:pt x="1182" y="421"/>
                    </a:lnTo>
                    <a:lnTo>
                      <a:pt x="1178" y="424"/>
                    </a:lnTo>
                    <a:lnTo>
                      <a:pt x="1172" y="426"/>
                    </a:lnTo>
                    <a:lnTo>
                      <a:pt x="1168" y="429"/>
                    </a:lnTo>
                    <a:lnTo>
                      <a:pt x="1170" y="436"/>
                    </a:lnTo>
                    <a:lnTo>
                      <a:pt x="1170" y="439"/>
                    </a:lnTo>
                    <a:lnTo>
                      <a:pt x="1171" y="441"/>
                    </a:lnTo>
                    <a:lnTo>
                      <a:pt x="1173" y="442"/>
                    </a:lnTo>
                    <a:lnTo>
                      <a:pt x="1175" y="443"/>
                    </a:lnTo>
                    <a:lnTo>
                      <a:pt x="1308" y="446"/>
                    </a:lnTo>
                    <a:lnTo>
                      <a:pt x="1310" y="448"/>
                    </a:lnTo>
                    <a:lnTo>
                      <a:pt x="1332" y="447"/>
                    </a:lnTo>
                    <a:lnTo>
                      <a:pt x="1354" y="448"/>
                    </a:lnTo>
                    <a:lnTo>
                      <a:pt x="1376" y="449"/>
                    </a:lnTo>
                    <a:lnTo>
                      <a:pt x="1398" y="450"/>
                    </a:lnTo>
                    <a:lnTo>
                      <a:pt x="1418" y="451"/>
                    </a:lnTo>
                    <a:lnTo>
                      <a:pt x="1440" y="454"/>
                    </a:lnTo>
                    <a:lnTo>
                      <a:pt x="1462" y="455"/>
                    </a:lnTo>
                    <a:lnTo>
                      <a:pt x="1484" y="455"/>
                    </a:lnTo>
                    <a:lnTo>
                      <a:pt x="1486" y="457"/>
                    </a:lnTo>
                    <a:lnTo>
                      <a:pt x="1486" y="586"/>
                    </a:lnTo>
                    <a:lnTo>
                      <a:pt x="1489" y="623"/>
                    </a:lnTo>
                    <a:lnTo>
                      <a:pt x="1489" y="662"/>
                    </a:lnTo>
                    <a:lnTo>
                      <a:pt x="1489" y="702"/>
                    </a:lnTo>
                    <a:lnTo>
                      <a:pt x="1489" y="743"/>
                    </a:lnTo>
                    <a:lnTo>
                      <a:pt x="1491" y="744"/>
                    </a:lnTo>
                    <a:lnTo>
                      <a:pt x="1493" y="745"/>
                    </a:lnTo>
                    <a:lnTo>
                      <a:pt x="1495" y="746"/>
                    </a:lnTo>
                    <a:lnTo>
                      <a:pt x="1497" y="745"/>
                    </a:lnTo>
                    <a:lnTo>
                      <a:pt x="1500" y="736"/>
                    </a:lnTo>
                    <a:lnTo>
                      <a:pt x="1501" y="724"/>
                    </a:lnTo>
                    <a:lnTo>
                      <a:pt x="1501" y="714"/>
                    </a:lnTo>
                    <a:lnTo>
                      <a:pt x="1504" y="706"/>
                    </a:lnTo>
                    <a:lnTo>
                      <a:pt x="1504" y="633"/>
                    </a:lnTo>
                    <a:lnTo>
                      <a:pt x="1511" y="631"/>
                    </a:lnTo>
                    <a:lnTo>
                      <a:pt x="1519" y="630"/>
                    </a:lnTo>
                    <a:lnTo>
                      <a:pt x="1528" y="631"/>
                    </a:lnTo>
                    <a:lnTo>
                      <a:pt x="1538" y="632"/>
                    </a:lnTo>
                    <a:lnTo>
                      <a:pt x="1548" y="631"/>
                    </a:lnTo>
                    <a:lnTo>
                      <a:pt x="1554" y="629"/>
                    </a:lnTo>
                    <a:lnTo>
                      <a:pt x="1559" y="623"/>
                    </a:lnTo>
                    <a:lnTo>
                      <a:pt x="1560" y="614"/>
                    </a:lnTo>
                    <a:lnTo>
                      <a:pt x="1564" y="609"/>
                    </a:lnTo>
                    <a:lnTo>
                      <a:pt x="1569" y="608"/>
                    </a:lnTo>
                    <a:lnTo>
                      <a:pt x="1575" y="609"/>
                    </a:lnTo>
                    <a:lnTo>
                      <a:pt x="1580" y="610"/>
                    </a:lnTo>
                    <a:lnTo>
                      <a:pt x="1582" y="616"/>
                    </a:lnTo>
                    <a:lnTo>
                      <a:pt x="1584" y="622"/>
                    </a:lnTo>
                    <a:lnTo>
                      <a:pt x="1586" y="629"/>
                    </a:lnTo>
                    <a:lnTo>
                      <a:pt x="1589" y="634"/>
                    </a:lnTo>
                    <a:lnTo>
                      <a:pt x="1633" y="636"/>
                    </a:lnTo>
                    <a:lnTo>
                      <a:pt x="1635" y="627"/>
                    </a:lnTo>
                    <a:lnTo>
                      <a:pt x="1636" y="617"/>
                    </a:lnTo>
                    <a:lnTo>
                      <a:pt x="1636" y="608"/>
                    </a:lnTo>
                    <a:lnTo>
                      <a:pt x="1635" y="598"/>
                    </a:lnTo>
                    <a:lnTo>
                      <a:pt x="1640" y="606"/>
                    </a:lnTo>
                    <a:lnTo>
                      <a:pt x="1644" y="614"/>
                    </a:lnTo>
                    <a:lnTo>
                      <a:pt x="1648" y="623"/>
                    </a:lnTo>
                    <a:lnTo>
                      <a:pt x="1649" y="633"/>
                    </a:lnTo>
                    <a:lnTo>
                      <a:pt x="1654" y="637"/>
                    </a:lnTo>
                    <a:lnTo>
                      <a:pt x="1660" y="638"/>
                    </a:lnTo>
                    <a:lnTo>
                      <a:pt x="1666" y="639"/>
                    </a:lnTo>
                    <a:lnTo>
                      <a:pt x="1673" y="640"/>
                    </a:lnTo>
                    <a:lnTo>
                      <a:pt x="1675" y="637"/>
                    </a:lnTo>
                    <a:lnTo>
                      <a:pt x="1675" y="632"/>
                    </a:lnTo>
                    <a:lnTo>
                      <a:pt x="1674" y="629"/>
                    </a:lnTo>
                    <a:lnTo>
                      <a:pt x="1673" y="624"/>
                    </a:lnTo>
                    <a:lnTo>
                      <a:pt x="1675" y="542"/>
                    </a:lnTo>
                    <a:lnTo>
                      <a:pt x="1670" y="540"/>
                    </a:lnTo>
                    <a:lnTo>
                      <a:pt x="1664" y="539"/>
                    </a:lnTo>
                    <a:lnTo>
                      <a:pt x="1658" y="539"/>
                    </a:lnTo>
                    <a:lnTo>
                      <a:pt x="1652" y="539"/>
                    </a:lnTo>
                    <a:lnTo>
                      <a:pt x="1649" y="546"/>
                    </a:lnTo>
                    <a:lnTo>
                      <a:pt x="1648" y="553"/>
                    </a:lnTo>
                    <a:lnTo>
                      <a:pt x="1648" y="561"/>
                    </a:lnTo>
                    <a:lnTo>
                      <a:pt x="1647" y="568"/>
                    </a:lnTo>
                    <a:lnTo>
                      <a:pt x="1643" y="560"/>
                    </a:lnTo>
                    <a:lnTo>
                      <a:pt x="1641" y="551"/>
                    </a:lnTo>
                    <a:lnTo>
                      <a:pt x="1637" y="542"/>
                    </a:lnTo>
                    <a:lnTo>
                      <a:pt x="1632" y="535"/>
                    </a:lnTo>
                    <a:lnTo>
                      <a:pt x="1625" y="537"/>
                    </a:lnTo>
                    <a:lnTo>
                      <a:pt x="1619" y="535"/>
                    </a:lnTo>
                    <a:lnTo>
                      <a:pt x="1612" y="537"/>
                    </a:lnTo>
                    <a:lnTo>
                      <a:pt x="1607" y="540"/>
                    </a:lnTo>
                    <a:lnTo>
                      <a:pt x="1609" y="561"/>
                    </a:lnTo>
                    <a:lnTo>
                      <a:pt x="1610" y="580"/>
                    </a:lnTo>
                    <a:lnTo>
                      <a:pt x="1610" y="600"/>
                    </a:lnTo>
                    <a:lnTo>
                      <a:pt x="1610" y="618"/>
                    </a:lnTo>
                    <a:lnTo>
                      <a:pt x="1602" y="599"/>
                    </a:lnTo>
                    <a:lnTo>
                      <a:pt x="1595" y="579"/>
                    </a:lnTo>
                    <a:lnTo>
                      <a:pt x="1588" y="560"/>
                    </a:lnTo>
                    <a:lnTo>
                      <a:pt x="1581" y="540"/>
                    </a:lnTo>
                    <a:lnTo>
                      <a:pt x="1576" y="534"/>
                    </a:lnTo>
                    <a:lnTo>
                      <a:pt x="1569" y="533"/>
                    </a:lnTo>
                    <a:lnTo>
                      <a:pt x="1561" y="533"/>
                    </a:lnTo>
                    <a:lnTo>
                      <a:pt x="1554" y="533"/>
                    </a:lnTo>
                    <a:lnTo>
                      <a:pt x="1549" y="547"/>
                    </a:lnTo>
                    <a:lnTo>
                      <a:pt x="1546" y="562"/>
                    </a:lnTo>
                    <a:lnTo>
                      <a:pt x="1543" y="577"/>
                    </a:lnTo>
                    <a:lnTo>
                      <a:pt x="1538" y="591"/>
                    </a:lnTo>
                    <a:lnTo>
                      <a:pt x="1535" y="594"/>
                    </a:lnTo>
                    <a:lnTo>
                      <a:pt x="1530" y="594"/>
                    </a:lnTo>
                    <a:lnTo>
                      <a:pt x="1526" y="593"/>
                    </a:lnTo>
                    <a:lnTo>
                      <a:pt x="1520" y="594"/>
                    </a:lnTo>
                    <a:lnTo>
                      <a:pt x="1518" y="579"/>
                    </a:lnTo>
                    <a:lnTo>
                      <a:pt x="1518" y="563"/>
                    </a:lnTo>
                    <a:lnTo>
                      <a:pt x="1518" y="548"/>
                    </a:lnTo>
                    <a:lnTo>
                      <a:pt x="1515" y="532"/>
                    </a:lnTo>
                    <a:lnTo>
                      <a:pt x="1500" y="528"/>
                    </a:lnTo>
                    <a:lnTo>
                      <a:pt x="1495" y="417"/>
                    </a:lnTo>
                    <a:lnTo>
                      <a:pt x="1490" y="307"/>
                    </a:lnTo>
                    <a:lnTo>
                      <a:pt x="1485" y="197"/>
                    </a:lnTo>
                    <a:lnTo>
                      <a:pt x="1481" y="86"/>
                    </a:lnTo>
                    <a:lnTo>
                      <a:pt x="1477" y="84"/>
                    </a:lnTo>
                    <a:lnTo>
                      <a:pt x="1477" y="79"/>
                    </a:lnTo>
                    <a:lnTo>
                      <a:pt x="1477" y="75"/>
                    </a:lnTo>
                    <a:lnTo>
                      <a:pt x="1478" y="71"/>
                    </a:lnTo>
                    <a:lnTo>
                      <a:pt x="1480" y="59"/>
                    </a:lnTo>
                    <a:lnTo>
                      <a:pt x="1480" y="46"/>
                    </a:lnTo>
                    <a:lnTo>
                      <a:pt x="1478" y="33"/>
                    </a:lnTo>
                    <a:lnTo>
                      <a:pt x="1477" y="21"/>
                    </a:lnTo>
                    <a:lnTo>
                      <a:pt x="1480" y="20"/>
                    </a:lnTo>
                    <a:lnTo>
                      <a:pt x="1481" y="17"/>
                    </a:lnTo>
                    <a:lnTo>
                      <a:pt x="1481" y="15"/>
                    </a:lnTo>
                    <a:lnTo>
                      <a:pt x="1482" y="13"/>
                    </a:lnTo>
                    <a:lnTo>
                      <a:pt x="1499" y="13"/>
                    </a:lnTo>
                    <a:lnTo>
                      <a:pt x="1516" y="13"/>
                    </a:lnTo>
                    <a:lnTo>
                      <a:pt x="1534" y="14"/>
                    </a:lnTo>
                    <a:lnTo>
                      <a:pt x="1550" y="14"/>
                    </a:lnTo>
                    <a:lnTo>
                      <a:pt x="1567" y="16"/>
                    </a:lnTo>
                    <a:lnTo>
                      <a:pt x="1583" y="17"/>
                    </a:lnTo>
                    <a:lnTo>
                      <a:pt x="1601" y="18"/>
                    </a:lnTo>
                    <a:lnTo>
                      <a:pt x="1617" y="21"/>
                    </a:lnTo>
                    <a:lnTo>
                      <a:pt x="1633" y="23"/>
                    </a:lnTo>
                    <a:lnTo>
                      <a:pt x="1650" y="25"/>
                    </a:lnTo>
                    <a:lnTo>
                      <a:pt x="1666" y="28"/>
                    </a:lnTo>
                    <a:lnTo>
                      <a:pt x="1683" y="29"/>
                    </a:lnTo>
                    <a:lnTo>
                      <a:pt x="1700" y="31"/>
                    </a:lnTo>
                    <a:lnTo>
                      <a:pt x="1716" y="33"/>
                    </a:lnTo>
                    <a:lnTo>
                      <a:pt x="1733" y="36"/>
                    </a:lnTo>
                    <a:lnTo>
                      <a:pt x="1749" y="37"/>
                    </a:lnTo>
                    <a:lnTo>
                      <a:pt x="1753" y="58"/>
                    </a:lnTo>
                    <a:lnTo>
                      <a:pt x="1756" y="78"/>
                    </a:lnTo>
                    <a:lnTo>
                      <a:pt x="1761" y="99"/>
                    </a:lnTo>
                    <a:lnTo>
                      <a:pt x="1763" y="121"/>
                    </a:lnTo>
                    <a:lnTo>
                      <a:pt x="1768" y="182"/>
                    </a:lnTo>
                    <a:lnTo>
                      <a:pt x="1773" y="244"/>
                    </a:lnTo>
                    <a:lnTo>
                      <a:pt x="1778" y="305"/>
                    </a:lnTo>
                    <a:lnTo>
                      <a:pt x="1780" y="367"/>
                    </a:lnTo>
                    <a:lnTo>
                      <a:pt x="1763" y="366"/>
                    </a:lnTo>
                    <a:lnTo>
                      <a:pt x="1746" y="365"/>
                    </a:lnTo>
                    <a:lnTo>
                      <a:pt x="1728" y="365"/>
                    </a:lnTo>
                    <a:lnTo>
                      <a:pt x="1712" y="364"/>
                    </a:lnTo>
                    <a:lnTo>
                      <a:pt x="1695" y="363"/>
                    </a:lnTo>
                    <a:lnTo>
                      <a:pt x="1678" y="362"/>
                    </a:lnTo>
                    <a:lnTo>
                      <a:pt x="1660" y="360"/>
                    </a:lnTo>
                    <a:lnTo>
                      <a:pt x="1643" y="360"/>
                    </a:lnTo>
                    <a:lnTo>
                      <a:pt x="1626" y="359"/>
                    </a:lnTo>
                    <a:lnTo>
                      <a:pt x="1609" y="358"/>
                    </a:lnTo>
                    <a:lnTo>
                      <a:pt x="1591" y="357"/>
                    </a:lnTo>
                    <a:lnTo>
                      <a:pt x="1574" y="357"/>
                    </a:lnTo>
                    <a:lnTo>
                      <a:pt x="1556" y="356"/>
                    </a:lnTo>
                    <a:lnTo>
                      <a:pt x="1538" y="355"/>
                    </a:lnTo>
                    <a:lnTo>
                      <a:pt x="1521" y="355"/>
                    </a:lnTo>
                    <a:lnTo>
                      <a:pt x="1504" y="353"/>
                    </a:lnTo>
                    <a:lnTo>
                      <a:pt x="1501" y="358"/>
                    </a:lnTo>
                    <a:lnTo>
                      <a:pt x="1500" y="363"/>
                    </a:lnTo>
                    <a:lnTo>
                      <a:pt x="1501" y="368"/>
                    </a:lnTo>
                    <a:lnTo>
                      <a:pt x="1501" y="373"/>
                    </a:lnTo>
                    <a:lnTo>
                      <a:pt x="1522" y="376"/>
                    </a:lnTo>
                    <a:lnTo>
                      <a:pt x="1542" y="378"/>
                    </a:lnTo>
                    <a:lnTo>
                      <a:pt x="1563" y="379"/>
                    </a:lnTo>
                    <a:lnTo>
                      <a:pt x="1582" y="379"/>
                    </a:lnTo>
                    <a:lnTo>
                      <a:pt x="1602" y="380"/>
                    </a:lnTo>
                    <a:lnTo>
                      <a:pt x="1622" y="380"/>
                    </a:lnTo>
                    <a:lnTo>
                      <a:pt x="1642" y="382"/>
                    </a:lnTo>
                    <a:lnTo>
                      <a:pt x="1663" y="385"/>
                    </a:lnTo>
                    <a:lnTo>
                      <a:pt x="1659" y="385"/>
                    </a:lnTo>
                    <a:lnTo>
                      <a:pt x="1655" y="385"/>
                    </a:lnTo>
                    <a:lnTo>
                      <a:pt x="1650" y="386"/>
                    </a:lnTo>
                    <a:lnTo>
                      <a:pt x="1647" y="386"/>
                    </a:lnTo>
                    <a:lnTo>
                      <a:pt x="1642" y="386"/>
                    </a:lnTo>
                    <a:lnTo>
                      <a:pt x="1637" y="387"/>
                    </a:lnTo>
                    <a:lnTo>
                      <a:pt x="1633" y="387"/>
                    </a:lnTo>
                    <a:lnTo>
                      <a:pt x="1628" y="387"/>
                    </a:lnTo>
                    <a:lnTo>
                      <a:pt x="1624" y="390"/>
                    </a:lnTo>
                    <a:lnTo>
                      <a:pt x="1624" y="395"/>
                    </a:lnTo>
                    <a:lnTo>
                      <a:pt x="1626" y="401"/>
                    </a:lnTo>
                    <a:lnTo>
                      <a:pt x="1627" y="406"/>
                    </a:lnTo>
                    <a:lnTo>
                      <a:pt x="1629" y="409"/>
                    </a:lnTo>
                    <a:lnTo>
                      <a:pt x="1649" y="411"/>
                    </a:lnTo>
                    <a:lnTo>
                      <a:pt x="1668" y="413"/>
                    </a:lnTo>
                    <a:lnTo>
                      <a:pt x="1688" y="413"/>
                    </a:lnTo>
                    <a:lnTo>
                      <a:pt x="1707" y="414"/>
                    </a:lnTo>
                    <a:lnTo>
                      <a:pt x="1725" y="416"/>
                    </a:lnTo>
                    <a:lnTo>
                      <a:pt x="1745" y="417"/>
                    </a:lnTo>
                    <a:lnTo>
                      <a:pt x="1763" y="419"/>
                    </a:lnTo>
                    <a:lnTo>
                      <a:pt x="1781" y="423"/>
                    </a:lnTo>
                    <a:lnTo>
                      <a:pt x="1781" y="426"/>
                    </a:lnTo>
                    <a:lnTo>
                      <a:pt x="1761" y="425"/>
                    </a:lnTo>
                    <a:lnTo>
                      <a:pt x="1739" y="423"/>
                    </a:lnTo>
                    <a:lnTo>
                      <a:pt x="1718" y="419"/>
                    </a:lnTo>
                    <a:lnTo>
                      <a:pt x="1697" y="417"/>
                    </a:lnTo>
                    <a:lnTo>
                      <a:pt x="1675" y="416"/>
                    </a:lnTo>
                    <a:lnTo>
                      <a:pt x="1655" y="414"/>
                    </a:lnTo>
                    <a:lnTo>
                      <a:pt x="1633" y="417"/>
                    </a:lnTo>
                    <a:lnTo>
                      <a:pt x="1612" y="421"/>
                    </a:lnTo>
                    <a:lnTo>
                      <a:pt x="1599" y="423"/>
                    </a:lnTo>
                    <a:lnTo>
                      <a:pt x="1587" y="423"/>
                    </a:lnTo>
                    <a:lnTo>
                      <a:pt x="1574" y="423"/>
                    </a:lnTo>
                    <a:lnTo>
                      <a:pt x="1561" y="421"/>
                    </a:lnTo>
                    <a:lnTo>
                      <a:pt x="1548" y="419"/>
                    </a:lnTo>
                    <a:lnTo>
                      <a:pt x="1535" y="417"/>
                    </a:lnTo>
                    <a:lnTo>
                      <a:pt x="1522" y="416"/>
                    </a:lnTo>
                    <a:lnTo>
                      <a:pt x="1510" y="414"/>
                    </a:lnTo>
                    <a:lnTo>
                      <a:pt x="1507" y="418"/>
                    </a:lnTo>
                    <a:lnTo>
                      <a:pt x="1507" y="423"/>
                    </a:lnTo>
                    <a:lnTo>
                      <a:pt x="1507" y="427"/>
                    </a:lnTo>
                    <a:lnTo>
                      <a:pt x="1507" y="431"/>
                    </a:lnTo>
                    <a:lnTo>
                      <a:pt x="1520" y="436"/>
                    </a:lnTo>
                    <a:lnTo>
                      <a:pt x="1516" y="437"/>
                    </a:lnTo>
                    <a:lnTo>
                      <a:pt x="1513" y="437"/>
                    </a:lnTo>
                    <a:lnTo>
                      <a:pt x="1508" y="437"/>
                    </a:lnTo>
                    <a:lnTo>
                      <a:pt x="1506" y="440"/>
                    </a:lnTo>
                    <a:lnTo>
                      <a:pt x="1507" y="455"/>
                    </a:lnTo>
                    <a:lnTo>
                      <a:pt x="1524" y="456"/>
                    </a:lnTo>
                    <a:lnTo>
                      <a:pt x="1542" y="457"/>
                    </a:lnTo>
                    <a:lnTo>
                      <a:pt x="1559" y="458"/>
                    </a:lnTo>
                    <a:lnTo>
                      <a:pt x="1576" y="459"/>
                    </a:lnTo>
                    <a:lnTo>
                      <a:pt x="1594" y="461"/>
                    </a:lnTo>
                    <a:lnTo>
                      <a:pt x="1611" y="462"/>
                    </a:lnTo>
                    <a:lnTo>
                      <a:pt x="1628" y="463"/>
                    </a:lnTo>
                    <a:lnTo>
                      <a:pt x="1645" y="464"/>
                    </a:lnTo>
                    <a:lnTo>
                      <a:pt x="1663" y="465"/>
                    </a:lnTo>
                    <a:lnTo>
                      <a:pt x="1680" y="467"/>
                    </a:lnTo>
                    <a:lnTo>
                      <a:pt x="1697" y="469"/>
                    </a:lnTo>
                    <a:lnTo>
                      <a:pt x="1715" y="470"/>
                    </a:lnTo>
                    <a:lnTo>
                      <a:pt x="1732" y="471"/>
                    </a:lnTo>
                    <a:lnTo>
                      <a:pt x="1749" y="472"/>
                    </a:lnTo>
                    <a:lnTo>
                      <a:pt x="1768" y="474"/>
                    </a:lnTo>
                    <a:lnTo>
                      <a:pt x="1785" y="475"/>
                    </a:lnTo>
                    <a:lnTo>
                      <a:pt x="1786" y="548"/>
                    </a:lnTo>
                    <a:lnTo>
                      <a:pt x="1784" y="622"/>
                    </a:lnTo>
                    <a:lnTo>
                      <a:pt x="1779" y="695"/>
                    </a:lnTo>
                    <a:lnTo>
                      <a:pt x="1777" y="769"/>
                    </a:lnTo>
                    <a:lnTo>
                      <a:pt x="1757" y="769"/>
                    </a:lnTo>
                    <a:lnTo>
                      <a:pt x="1736" y="768"/>
                    </a:lnTo>
                    <a:lnTo>
                      <a:pt x="1717" y="768"/>
                    </a:lnTo>
                    <a:lnTo>
                      <a:pt x="1696" y="768"/>
                    </a:lnTo>
                    <a:lnTo>
                      <a:pt x="1675" y="768"/>
                    </a:lnTo>
                    <a:lnTo>
                      <a:pt x="1656" y="767"/>
                    </a:lnTo>
                    <a:lnTo>
                      <a:pt x="1635" y="767"/>
                    </a:lnTo>
                    <a:lnTo>
                      <a:pt x="1614" y="767"/>
                    </a:lnTo>
                    <a:lnTo>
                      <a:pt x="1594" y="767"/>
                    </a:lnTo>
                    <a:lnTo>
                      <a:pt x="1573" y="767"/>
                    </a:lnTo>
                    <a:lnTo>
                      <a:pt x="1552" y="766"/>
                    </a:lnTo>
                    <a:lnTo>
                      <a:pt x="1533" y="766"/>
                    </a:lnTo>
                    <a:lnTo>
                      <a:pt x="1512" y="766"/>
                    </a:lnTo>
                    <a:lnTo>
                      <a:pt x="1491" y="766"/>
                    </a:lnTo>
                    <a:lnTo>
                      <a:pt x="1470" y="764"/>
                    </a:lnTo>
                    <a:lnTo>
                      <a:pt x="1451" y="764"/>
                    </a:lnTo>
                    <a:lnTo>
                      <a:pt x="1421" y="764"/>
                    </a:lnTo>
                    <a:lnTo>
                      <a:pt x="1392" y="763"/>
                    </a:lnTo>
                    <a:lnTo>
                      <a:pt x="1363" y="763"/>
                    </a:lnTo>
                    <a:lnTo>
                      <a:pt x="1334" y="763"/>
                    </a:lnTo>
                    <a:lnTo>
                      <a:pt x="1306" y="763"/>
                    </a:lnTo>
                    <a:lnTo>
                      <a:pt x="1277" y="763"/>
                    </a:lnTo>
                    <a:lnTo>
                      <a:pt x="1248" y="764"/>
                    </a:lnTo>
                    <a:lnTo>
                      <a:pt x="1220" y="764"/>
                    </a:lnTo>
                    <a:lnTo>
                      <a:pt x="1192" y="766"/>
                    </a:lnTo>
                    <a:lnTo>
                      <a:pt x="1163" y="766"/>
                    </a:lnTo>
                    <a:lnTo>
                      <a:pt x="1134" y="767"/>
                    </a:lnTo>
                    <a:lnTo>
                      <a:pt x="1105" y="768"/>
                    </a:lnTo>
                    <a:lnTo>
                      <a:pt x="1076" y="768"/>
                    </a:lnTo>
                    <a:lnTo>
                      <a:pt x="1048" y="769"/>
                    </a:lnTo>
                    <a:lnTo>
                      <a:pt x="1019" y="770"/>
                    </a:lnTo>
                    <a:lnTo>
                      <a:pt x="989" y="771"/>
                    </a:lnTo>
                    <a:lnTo>
                      <a:pt x="974" y="771"/>
                    </a:lnTo>
                    <a:lnTo>
                      <a:pt x="959" y="773"/>
                    </a:lnTo>
                    <a:lnTo>
                      <a:pt x="944" y="774"/>
                    </a:lnTo>
                    <a:lnTo>
                      <a:pt x="930" y="775"/>
                    </a:lnTo>
                    <a:lnTo>
                      <a:pt x="915" y="776"/>
                    </a:lnTo>
                    <a:lnTo>
                      <a:pt x="900" y="777"/>
                    </a:lnTo>
                    <a:lnTo>
                      <a:pt x="886" y="779"/>
                    </a:lnTo>
                    <a:lnTo>
                      <a:pt x="871" y="782"/>
                    </a:lnTo>
                    <a:lnTo>
                      <a:pt x="859" y="792"/>
                    </a:lnTo>
                    <a:lnTo>
                      <a:pt x="853" y="806"/>
                    </a:lnTo>
                    <a:lnTo>
                      <a:pt x="851" y="822"/>
                    </a:lnTo>
                    <a:lnTo>
                      <a:pt x="851" y="839"/>
                    </a:lnTo>
                    <a:lnTo>
                      <a:pt x="857" y="846"/>
                    </a:lnTo>
                    <a:lnTo>
                      <a:pt x="860" y="855"/>
                    </a:lnTo>
                    <a:lnTo>
                      <a:pt x="861" y="865"/>
                    </a:lnTo>
                    <a:lnTo>
                      <a:pt x="860" y="874"/>
                    </a:lnTo>
                    <a:lnTo>
                      <a:pt x="854" y="882"/>
                    </a:lnTo>
                    <a:lnTo>
                      <a:pt x="852" y="891"/>
                    </a:lnTo>
                    <a:lnTo>
                      <a:pt x="852" y="901"/>
                    </a:lnTo>
                    <a:lnTo>
                      <a:pt x="853" y="912"/>
                    </a:lnTo>
                    <a:lnTo>
                      <a:pt x="859" y="920"/>
                    </a:lnTo>
                    <a:lnTo>
                      <a:pt x="863" y="928"/>
                    </a:lnTo>
                    <a:lnTo>
                      <a:pt x="870" y="934"/>
                    </a:lnTo>
                    <a:lnTo>
                      <a:pt x="880" y="935"/>
                    </a:lnTo>
                    <a:lnTo>
                      <a:pt x="886" y="934"/>
                    </a:lnTo>
                    <a:lnTo>
                      <a:pt x="892" y="934"/>
                    </a:lnTo>
                    <a:lnTo>
                      <a:pt x="897" y="934"/>
                    </a:lnTo>
                    <a:lnTo>
                      <a:pt x="901" y="936"/>
                    </a:lnTo>
                    <a:lnTo>
                      <a:pt x="900" y="941"/>
                    </a:lnTo>
                    <a:lnTo>
                      <a:pt x="897" y="943"/>
                    </a:lnTo>
                    <a:lnTo>
                      <a:pt x="893" y="944"/>
                    </a:lnTo>
                    <a:lnTo>
                      <a:pt x="889" y="945"/>
                    </a:lnTo>
                    <a:lnTo>
                      <a:pt x="885" y="944"/>
                    </a:lnTo>
                    <a:lnTo>
                      <a:pt x="882" y="944"/>
                    </a:lnTo>
                    <a:lnTo>
                      <a:pt x="878" y="944"/>
                    </a:lnTo>
                    <a:lnTo>
                      <a:pt x="876" y="946"/>
                    </a:lnTo>
                    <a:lnTo>
                      <a:pt x="862" y="948"/>
                    </a:lnTo>
                    <a:lnTo>
                      <a:pt x="849" y="948"/>
                    </a:lnTo>
                    <a:lnTo>
                      <a:pt x="836" y="949"/>
                    </a:lnTo>
                    <a:lnTo>
                      <a:pt x="822" y="949"/>
                    </a:lnTo>
                    <a:lnTo>
                      <a:pt x="808" y="948"/>
                    </a:lnTo>
                    <a:lnTo>
                      <a:pt x="795" y="946"/>
                    </a:lnTo>
                    <a:lnTo>
                      <a:pt x="783" y="944"/>
                    </a:lnTo>
                    <a:lnTo>
                      <a:pt x="771" y="941"/>
                    </a:lnTo>
                    <a:lnTo>
                      <a:pt x="760" y="923"/>
                    </a:lnTo>
                    <a:lnTo>
                      <a:pt x="750" y="905"/>
                    </a:lnTo>
                    <a:lnTo>
                      <a:pt x="742" y="887"/>
                    </a:lnTo>
                    <a:lnTo>
                      <a:pt x="735" y="866"/>
                    </a:lnTo>
                    <a:lnTo>
                      <a:pt x="730" y="846"/>
                    </a:lnTo>
                    <a:lnTo>
                      <a:pt x="725" y="826"/>
                    </a:lnTo>
                    <a:lnTo>
                      <a:pt x="720" y="805"/>
                    </a:lnTo>
                    <a:lnTo>
                      <a:pt x="715" y="784"/>
                    </a:lnTo>
                    <a:lnTo>
                      <a:pt x="712" y="761"/>
                    </a:lnTo>
                    <a:lnTo>
                      <a:pt x="710" y="738"/>
                    </a:lnTo>
                    <a:lnTo>
                      <a:pt x="704" y="716"/>
                    </a:lnTo>
                    <a:lnTo>
                      <a:pt x="695" y="695"/>
                    </a:lnTo>
                    <a:lnTo>
                      <a:pt x="685" y="686"/>
                    </a:lnTo>
                    <a:lnTo>
                      <a:pt x="673" y="680"/>
                    </a:lnTo>
                    <a:lnTo>
                      <a:pt x="659" y="677"/>
                    </a:lnTo>
                    <a:lnTo>
                      <a:pt x="645" y="676"/>
                    </a:lnTo>
                    <a:lnTo>
                      <a:pt x="632" y="676"/>
                    </a:lnTo>
                    <a:lnTo>
                      <a:pt x="618" y="677"/>
                    </a:lnTo>
                    <a:lnTo>
                      <a:pt x="604" y="677"/>
                    </a:lnTo>
                    <a:lnTo>
                      <a:pt x="591" y="676"/>
                    </a:lnTo>
                    <a:lnTo>
                      <a:pt x="584" y="677"/>
                    </a:lnTo>
                    <a:lnTo>
                      <a:pt x="579" y="678"/>
                    </a:lnTo>
                    <a:lnTo>
                      <a:pt x="572" y="680"/>
                    </a:lnTo>
                    <a:lnTo>
                      <a:pt x="566" y="683"/>
                    </a:lnTo>
                    <a:lnTo>
                      <a:pt x="560" y="686"/>
                    </a:lnTo>
                    <a:lnTo>
                      <a:pt x="554" y="691"/>
                    </a:lnTo>
                    <a:lnTo>
                      <a:pt x="550" y="695"/>
                    </a:lnTo>
                    <a:lnTo>
                      <a:pt x="546" y="701"/>
                    </a:lnTo>
                    <a:lnTo>
                      <a:pt x="539" y="740"/>
                    </a:lnTo>
                    <a:lnTo>
                      <a:pt x="542" y="782"/>
                    </a:lnTo>
                    <a:lnTo>
                      <a:pt x="545" y="823"/>
                    </a:lnTo>
                    <a:lnTo>
                      <a:pt x="542" y="865"/>
                    </a:lnTo>
                    <a:lnTo>
                      <a:pt x="542" y="876"/>
                    </a:lnTo>
                    <a:lnTo>
                      <a:pt x="542" y="889"/>
                    </a:lnTo>
                    <a:lnTo>
                      <a:pt x="541" y="900"/>
                    </a:lnTo>
                    <a:lnTo>
                      <a:pt x="537" y="912"/>
                    </a:lnTo>
                    <a:lnTo>
                      <a:pt x="519" y="908"/>
                    </a:lnTo>
                    <a:lnTo>
                      <a:pt x="499" y="906"/>
                    </a:lnTo>
                    <a:lnTo>
                      <a:pt x="481" y="903"/>
                    </a:lnTo>
                    <a:lnTo>
                      <a:pt x="461" y="900"/>
                    </a:lnTo>
                    <a:lnTo>
                      <a:pt x="442" y="898"/>
                    </a:lnTo>
                    <a:lnTo>
                      <a:pt x="422" y="896"/>
                    </a:lnTo>
                    <a:lnTo>
                      <a:pt x="404" y="893"/>
                    </a:lnTo>
                    <a:lnTo>
                      <a:pt x="384" y="892"/>
                    </a:lnTo>
                    <a:lnTo>
                      <a:pt x="364" y="890"/>
                    </a:lnTo>
                    <a:lnTo>
                      <a:pt x="345" y="888"/>
                    </a:lnTo>
                    <a:lnTo>
                      <a:pt x="325" y="887"/>
                    </a:lnTo>
                    <a:lnTo>
                      <a:pt x="307" y="884"/>
                    </a:lnTo>
                    <a:lnTo>
                      <a:pt x="287" y="882"/>
                    </a:lnTo>
                    <a:lnTo>
                      <a:pt x="268" y="880"/>
                    </a:lnTo>
                    <a:lnTo>
                      <a:pt x="249" y="877"/>
                    </a:lnTo>
                    <a:lnTo>
                      <a:pt x="230" y="874"/>
                    </a:lnTo>
                    <a:lnTo>
                      <a:pt x="219" y="868"/>
                    </a:lnTo>
                    <a:lnTo>
                      <a:pt x="212" y="858"/>
                    </a:lnTo>
                    <a:lnTo>
                      <a:pt x="207" y="846"/>
                    </a:lnTo>
                    <a:lnTo>
                      <a:pt x="201" y="835"/>
                    </a:lnTo>
                    <a:lnTo>
                      <a:pt x="194" y="819"/>
                    </a:lnTo>
                    <a:lnTo>
                      <a:pt x="186" y="804"/>
                    </a:lnTo>
                    <a:lnTo>
                      <a:pt x="180" y="788"/>
                    </a:lnTo>
                    <a:lnTo>
                      <a:pt x="173" y="771"/>
                    </a:lnTo>
                    <a:lnTo>
                      <a:pt x="167" y="754"/>
                    </a:lnTo>
                    <a:lnTo>
                      <a:pt x="163" y="738"/>
                    </a:lnTo>
                    <a:lnTo>
                      <a:pt x="158" y="721"/>
                    </a:lnTo>
                    <a:lnTo>
                      <a:pt x="156" y="702"/>
                    </a:lnTo>
                    <a:lnTo>
                      <a:pt x="152" y="691"/>
                    </a:lnTo>
                    <a:lnTo>
                      <a:pt x="148" y="679"/>
                    </a:lnTo>
                    <a:lnTo>
                      <a:pt x="140" y="669"/>
                    </a:lnTo>
                    <a:lnTo>
                      <a:pt x="128" y="661"/>
                    </a:lnTo>
                    <a:lnTo>
                      <a:pt x="119" y="661"/>
                    </a:lnTo>
                    <a:lnTo>
                      <a:pt x="109" y="660"/>
                    </a:lnTo>
                    <a:lnTo>
                      <a:pt x="97" y="657"/>
                    </a:lnTo>
                    <a:lnTo>
                      <a:pt x="86" y="656"/>
                    </a:lnTo>
                    <a:lnTo>
                      <a:pt x="75" y="657"/>
                    </a:lnTo>
                    <a:lnTo>
                      <a:pt x="66" y="661"/>
                    </a:lnTo>
                    <a:lnTo>
                      <a:pt x="59" y="667"/>
                    </a:lnTo>
                    <a:lnTo>
                      <a:pt x="53" y="677"/>
                    </a:lnTo>
                    <a:lnTo>
                      <a:pt x="52" y="692"/>
                    </a:lnTo>
                    <a:lnTo>
                      <a:pt x="50" y="707"/>
                    </a:lnTo>
                    <a:lnTo>
                      <a:pt x="49" y="722"/>
                    </a:lnTo>
                    <a:lnTo>
                      <a:pt x="50" y="736"/>
                    </a:lnTo>
                    <a:lnTo>
                      <a:pt x="52" y="759"/>
                    </a:lnTo>
                    <a:lnTo>
                      <a:pt x="44" y="761"/>
                    </a:lnTo>
                    <a:lnTo>
                      <a:pt x="37" y="764"/>
                    </a:lnTo>
                    <a:lnTo>
                      <a:pt x="31" y="769"/>
                    </a:lnTo>
                    <a:lnTo>
                      <a:pt x="26" y="776"/>
                    </a:lnTo>
                    <a:lnTo>
                      <a:pt x="28" y="794"/>
                    </a:lnTo>
                    <a:lnTo>
                      <a:pt x="29" y="813"/>
                    </a:lnTo>
                    <a:lnTo>
                      <a:pt x="29" y="832"/>
                    </a:lnTo>
                    <a:lnTo>
                      <a:pt x="33" y="850"/>
                    </a:lnTo>
                    <a:lnTo>
                      <a:pt x="28" y="852"/>
                    </a:lnTo>
                    <a:lnTo>
                      <a:pt x="22" y="853"/>
                    </a:lnTo>
                    <a:lnTo>
                      <a:pt x="15" y="852"/>
                    </a:lnTo>
                    <a:lnTo>
                      <a:pt x="11" y="851"/>
                    </a:lnTo>
                    <a:lnTo>
                      <a:pt x="1" y="835"/>
                    </a:lnTo>
                    <a:lnTo>
                      <a:pt x="0" y="816"/>
                    </a:lnTo>
                    <a:lnTo>
                      <a:pt x="1" y="797"/>
                    </a:lnTo>
                    <a:lnTo>
                      <a:pt x="1" y="777"/>
                    </a:lnTo>
                    <a:lnTo>
                      <a:pt x="3" y="773"/>
                    </a:lnTo>
                    <a:lnTo>
                      <a:pt x="6" y="769"/>
                    </a:lnTo>
                    <a:lnTo>
                      <a:pt x="11" y="767"/>
                    </a:lnTo>
                    <a:lnTo>
                      <a:pt x="15" y="764"/>
                    </a:lnTo>
                    <a:lnTo>
                      <a:pt x="24" y="744"/>
                    </a:lnTo>
                    <a:lnTo>
                      <a:pt x="26" y="694"/>
                    </a:lnTo>
                    <a:lnTo>
                      <a:pt x="28" y="646"/>
                    </a:lnTo>
                    <a:lnTo>
                      <a:pt x="31" y="598"/>
                    </a:lnTo>
                    <a:lnTo>
                      <a:pt x="36" y="550"/>
                    </a:lnTo>
                    <a:lnTo>
                      <a:pt x="39" y="542"/>
                    </a:lnTo>
                    <a:lnTo>
                      <a:pt x="45" y="534"/>
                    </a:lnTo>
                    <a:lnTo>
                      <a:pt x="52" y="528"/>
                    </a:lnTo>
                    <a:lnTo>
                      <a:pt x="61" y="526"/>
                    </a:lnTo>
                    <a:lnTo>
                      <a:pt x="67" y="526"/>
                    </a:lnTo>
                    <a:lnTo>
                      <a:pt x="73" y="526"/>
                    </a:lnTo>
                    <a:lnTo>
                      <a:pt x="79" y="526"/>
                    </a:lnTo>
                    <a:lnTo>
                      <a:pt x="83" y="525"/>
                    </a:lnTo>
                    <a:lnTo>
                      <a:pt x="88" y="524"/>
                    </a:lnTo>
                    <a:lnTo>
                      <a:pt x="94" y="523"/>
                    </a:lnTo>
                    <a:lnTo>
                      <a:pt x="98" y="523"/>
                    </a:lnTo>
                    <a:lnTo>
                      <a:pt x="103" y="522"/>
                    </a:lnTo>
                    <a:lnTo>
                      <a:pt x="103" y="550"/>
                    </a:lnTo>
                    <a:lnTo>
                      <a:pt x="103" y="578"/>
                    </a:lnTo>
                    <a:lnTo>
                      <a:pt x="102" y="606"/>
                    </a:lnTo>
                    <a:lnTo>
                      <a:pt x="103" y="633"/>
                    </a:lnTo>
                    <a:lnTo>
                      <a:pt x="112" y="636"/>
                    </a:lnTo>
                    <a:lnTo>
                      <a:pt x="121" y="637"/>
                    </a:lnTo>
                    <a:lnTo>
                      <a:pt x="130" y="639"/>
                    </a:lnTo>
                    <a:lnTo>
                      <a:pt x="140" y="642"/>
                    </a:lnTo>
                    <a:lnTo>
                      <a:pt x="148" y="646"/>
                    </a:lnTo>
                    <a:lnTo>
                      <a:pt x="154" y="652"/>
                    </a:lnTo>
                    <a:lnTo>
                      <a:pt x="159" y="659"/>
                    </a:lnTo>
                    <a:lnTo>
                      <a:pt x="162" y="669"/>
                    </a:lnTo>
                    <a:lnTo>
                      <a:pt x="167" y="685"/>
                    </a:lnTo>
                    <a:lnTo>
                      <a:pt x="172" y="703"/>
                    </a:lnTo>
                    <a:lnTo>
                      <a:pt x="174" y="723"/>
                    </a:lnTo>
                    <a:lnTo>
                      <a:pt x="175" y="741"/>
                    </a:lnTo>
                    <a:lnTo>
                      <a:pt x="182" y="753"/>
                    </a:lnTo>
                    <a:lnTo>
                      <a:pt x="187" y="766"/>
                    </a:lnTo>
                    <a:lnTo>
                      <a:pt x="190" y="778"/>
                    </a:lnTo>
                    <a:lnTo>
                      <a:pt x="195" y="791"/>
                    </a:lnTo>
                    <a:lnTo>
                      <a:pt x="198" y="800"/>
                    </a:lnTo>
                    <a:lnTo>
                      <a:pt x="202" y="809"/>
                    </a:lnTo>
                    <a:lnTo>
                      <a:pt x="207" y="819"/>
                    </a:lnTo>
                    <a:lnTo>
                      <a:pt x="211" y="827"/>
                    </a:lnTo>
                    <a:lnTo>
                      <a:pt x="216" y="836"/>
                    </a:lnTo>
                    <a:lnTo>
                      <a:pt x="220" y="844"/>
                    </a:lnTo>
                    <a:lnTo>
                      <a:pt x="225" y="853"/>
                    </a:lnTo>
                    <a:lnTo>
                      <a:pt x="230" y="861"/>
                    </a:lnTo>
                    <a:lnTo>
                      <a:pt x="238" y="864"/>
                    </a:lnTo>
                    <a:lnTo>
                      <a:pt x="246" y="866"/>
                    </a:lnTo>
                    <a:lnTo>
                      <a:pt x="255" y="868"/>
                    </a:lnTo>
                    <a:lnTo>
                      <a:pt x="263" y="869"/>
                    </a:lnTo>
                    <a:lnTo>
                      <a:pt x="272" y="870"/>
                    </a:lnTo>
                    <a:lnTo>
                      <a:pt x="280" y="872"/>
                    </a:lnTo>
                    <a:lnTo>
                      <a:pt x="289" y="873"/>
                    </a:lnTo>
                    <a:lnTo>
                      <a:pt x="299" y="873"/>
                    </a:lnTo>
                    <a:lnTo>
                      <a:pt x="306" y="872"/>
                    </a:lnTo>
                    <a:lnTo>
                      <a:pt x="313" y="873"/>
                    </a:lnTo>
                    <a:lnTo>
                      <a:pt x="319" y="873"/>
                    </a:lnTo>
                    <a:lnTo>
                      <a:pt x="325" y="870"/>
                    </a:lnTo>
                    <a:lnTo>
                      <a:pt x="311" y="801"/>
                    </a:lnTo>
                    <a:lnTo>
                      <a:pt x="303" y="731"/>
                    </a:lnTo>
                    <a:lnTo>
                      <a:pt x="298" y="659"/>
                    </a:lnTo>
                    <a:lnTo>
                      <a:pt x="294" y="586"/>
                    </a:lnTo>
                    <a:lnTo>
                      <a:pt x="298" y="564"/>
                    </a:lnTo>
                    <a:lnTo>
                      <a:pt x="298" y="542"/>
                    </a:lnTo>
                    <a:lnTo>
                      <a:pt x="299" y="520"/>
                    </a:lnTo>
                    <a:lnTo>
                      <a:pt x="301" y="500"/>
                    </a:lnTo>
                    <a:lnTo>
                      <a:pt x="304" y="496"/>
                    </a:lnTo>
                    <a:lnTo>
                      <a:pt x="309" y="494"/>
                    </a:lnTo>
                    <a:lnTo>
                      <a:pt x="315" y="493"/>
                    </a:lnTo>
                    <a:lnTo>
                      <a:pt x="321" y="492"/>
                    </a:lnTo>
                    <a:lnTo>
                      <a:pt x="326" y="492"/>
                    </a:lnTo>
                    <a:lnTo>
                      <a:pt x="332" y="490"/>
                    </a:lnTo>
                    <a:lnTo>
                      <a:pt x="338" y="490"/>
                    </a:lnTo>
                    <a:lnTo>
                      <a:pt x="344" y="489"/>
                    </a:lnTo>
                    <a:lnTo>
                      <a:pt x="355" y="486"/>
                    </a:lnTo>
                    <a:lnTo>
                      <a:pt x="367" y="484"/>
                    </a:lnTo>
                    <a:lnTo>
                      <a:pt x="379" y="482"/>
                    </a:lnTo>
                    <a:lnTo>
                      <a:pt x="392" y="481"/>
                    </a:lnTo>
                    <a:lnTo>
                      <a:pt x="405" y="481"/>
                    </a:lnTo>
                    <a:lnTo>
                      <a:pt x="417" y="480"/>
                    </a:lnTo>
                    <a:lnTo>
                      <a:pt x="430" y="479"/>
                    </a:lnTo>
                    <a:lnTo>
                      <a:pt x="443" y="477"/>
                    </a:lnTo>
                    <a:lnTo>
                      <a:pt x="466" y="474"/>
                    </a:lnTo>
                    <a:lnTo>
                      <a:pt x="490" y="473"/>
                    </a:lnTo>
                    <a:lnTo>
                      <a:pt x="513" y="471"/>
                    </a:lnTo>
                    <a:lnTo>
                      <a:pt x="536" y="469"/>
                    </a:lnTo>
                    <a:lnTo>
                      <a:pt x="560" y="466"/>
                    </a:lnTo>
                    <a:lnTo>
                      <a:pt x="583" y="464"/>
                    </a:lnTo>
                    <a:lnTo>
                      <a:pt x="606" y="462"/>
                    </a:lnTo>
                    <a:lnTo>
                      <a:pt x="630" y="458"/>
                    </a:lnTo>
                    <a:lnTo>
                      <a:pt x="654" y="457"/>
                    </a:lnTo>
                    <a:lnTo>
                      <a:pt x="677" y="455"/>
                    </a:lnTo>
                    <a:lnTo>
                      <a:pt x="701" y="452"/>
                    </a:lnTo>
                    <a:lnTo>
                      <a:pt x="724" y="451"/>
                    </a:lnTo>
                    <a:lnTo>
                      <a:pt x="748" y="450"/>
                    </a:lnTo>
                    <a:lnTo>
                      <a:pt x="772" y="449"/>
                    </a:lnTo>
                    <a:lnTo>
                      <a:pt x="796" y="448"/>
                    </a:lnTo>
                    <a:lnTo>
                      <a:pt x="821" y="448"/>
                    </a:lnTo>
                    <a:lnTo>
                      <a:pt x="833" y="447"/>
                    </a:lnTo>
                    <a:lnTo>
                      <a:pt x="846" y="446"/>
                    </a:lnTo>
                    <a:lnTo>
                      <a:pt x="859" y="446"/>
                    </a:lnTo>
                    <a:lnTo>
                      <a:pt x="871" y="446"/>
                    </a:lnTo>
                    <a:lnTo>
                      <a:pt x="883" y="446"/>
                    </a:lnTo>
                    <a:lnTo>
                      <a:pt x="895" y="446"/>
                    </a:lnTo>
                    <a:lnTo>
                      <a:pt x="908" y="444"/>
                    </a:lnTo>
                    <a:lnTo>
                      <a:pt x="921" y="443"/>
                    </a:lnTo>
                    <a:lnTo>
                      <a:pt x="931" y="444"/>
                    </a:lnTo>
                    <a:lnTo>
                      <a:pt x="940" y="444"/>
                    </a:lnTo>
                    <a:lnTo>
                      <a:pt x="951" y="444"/>
                    </a:lnTo>
                    <a:lnTo>
                      <a:pt x="961" y="442"/>
                    </a:lnTo>
                    <a:lnTo>
                      <a:pt x="970" y="441"/>
                    </a:lnTo>
                    <a:lnTo>
                      <a:pt x="981" y="440"/>
                    </a:lnTo>
                    <a:lnTo>
                      <a:pt x="991" y="439"/>
                    </a:lnTo>
                    <a:lnTo>
                      <a:pt x="1001" y="440"/>
                    </a:lnTo>
                    <a:lnTo>
                      <a:pt x="1005" y="435"/>
                    </a:lnTo>
                    <a:lnTo>
                      <a:pt x="1006" y="429"/>
                    </a:lnTo>
                    <a:lnTo>
                      <a:pt x="1005" y="424"/>
                    </a:lnTo>
                    <a:lnTo>
                      <a:pt x="1004" y="419"/>
                    </a:lnTo>
                    <a:lnTo>
                      <a:pt x="997" y="417"/>
                    </a:lnTo>
                    <a:lnTo>
                      <a:pt x="990" y="416"/>
                    </a:lnTo>
                    <a:lnTo>
                      <a:pt x="983" y="416"/>
                    </a:lnTo>
                    <a:lnTo>
                      <a:pt x="975" y="414"/>
                    </a:lnTo>
                    <a:lnTo>
                      <a:pt x="980" y="413"/>
                    </a:lnTo>
                    <a:lnTo>
                      <a:pt x="985" y="412"/>
                    </a:lnTo>
                    <a:lnTo>
                      <a:pt x="990" y="411"/>
                    </a:lnTo>
                    <a:lnTo>
                      <a:pt x="996" y="410"/>
                    </a:lnTo>
                    <a:lnTo>
                      <a:pt x="1001" y="408"/>
                    </a:lnTo>
                    <a:lnTo>
                      <a:pt x="1006" y="404"/>
                    </a:lnTo>
                    <a:lnTo>
                      <a:pt x="1011" y="401"/>
                    </a:lnTo>
                    <a:lnTo>
                      <a:pt x="1014" y="395"/>
                    </a:lnTo>
                    <a:lnTo>
                      <a:pt x="1007" y="391"/>
                    </a:lnTo>
                    <a:lnTo>
                      <a:pt x="999" y="391"/>
                    </a:lnTo>
                    <a:lnTo>
                      <a:pt x="991" y="391"/>
                    </a:lnTo>
                    <a:lnTo>
                      <a:pt x="983" y="390"/>
                    </a:lnTo>
                    <a:lnTo>
                      <a:pt x="1004" y="388"/>
                    </a:lnTo>
                    <a:lnTo>
                      <a:pt x="1023" y="387"/>
                    </a:lnTo>
                    <a:lnTo>
                      <a:pt x="1043" y="386"/>
                    </a:lnTo>
                    <a:lnTo>
                      <a:pt x="1064" y="386"/>
                    </a:lnTo>
                    <a:lnTo>
                      <a:pt x="1083" y="387"/>
                    </a:lnTo>
                    <a:lnTo>
                      <a:pt x="1103" y="387"/>
                    </a:lnTo>
                    <a:lnTo>
                      <a:pt x="1122" y="388"/>
                    </a:lnTo>
                    <a:lnTo>
                      <a:pt x="1143" y="388"/>
                    </a:lnTo>
                    <a:lnTo>
                      <a:pt x="1143" y="389"/>
                    </a:lnTo>
                    <a:lnTo>
                      <a:pt x="1139" y="390"/>
                    </a:lnTo>
                    <a:lnTo>
                      <a:pt x="1134" y="390"/>
                    </a:lnTo>
                    <a:lnTo>
                      <a:pt x="1128" y="390"/>
                    </a:lnTo>
                    <a:lnTo>
                      <a:pt x="1124" y="390"/>
                    </a:lnTo>
                    <a:lnTo>
                      <a:pt x="1118" y="390"/>
                    </a:lnTo>
                    <a:lnTo>
                      <a:pt x="1113" y="390"/>
                    </a:lnTo>
                    <a:lnTo>
                      <a:pt x="1109" y="391"/>
                    </a:lnTo>
                    <a:lnTo>
                      <a:pt x="1104" y="394"/>
                    </a:lnTo>
                    <a:lnTo>
                      <a:pt x="1104" y="402"/>
                    </a:lnTo>
                    <a:lnTo>
                      <a:pt x="1105" y="408"/>
                    </a:lnTo>
                    <a:lnTo>
                      <a:pt x="1109" y="413"/>
                    </a:lnTo>
                    <a:lnTo>
                      <a:pt x="1116" y="417"/>
                    </a:lnTo>
                    <a:lnTo>
                      <a:pt x="1122" y="417"/>
                    </a:lnTo>
                    <a:lnTo>
                      <a:pt x="1129" y="416"/>
                    </a:lnTo>
                    <a:lnTo>
                      <a:pt x="1136" y="417"/>
                    </a:lnTo>
                    <a:lnTo>
                      <a:pt x="1143" y="419"/>
                    </a:lnTo>
                    <a:lnTo>
                      <a:pt x="1141" y="421"/>
                    </a:lnTo>
                    <a:lnTo>
                      <a:pt x="1133" y="421"/>
                    </a:lnTo>
                    <a:lnTo>
                      <a:pt x="1124" y="420"/>
                    </a:lnTo>
                    <a:lnTo>
                      <a:pt x="1114" y="421"/>
                    </a:lnTo>
                    <a:lnTo>
                      <a:pt x="1107" y="427"/>
                    </a:lnTo>
                    <a:lnTo>
                      <a:pt x="1107" y="434"/>
                    </a:lnTo>
                    <a:lnTo>
                      <a:pt x="1112" y="437"/>
                    </a:lnTo>
                    <a:lnTo>
                      <a:pt x="1119" y="440"/>
                    </a:lnTo>
                    <a:lnTo>
                      <a:pt x="1124" y="443"/>
                    </a:lnTo>
                    <a:lnTo>
                      <a:pt x="1129" y="443"/>
                    </a:lnTo>
                    <a:lnTo>
                      <a:pt x="1135" y="442"/>
                    </a:lnTo>
                    <a:lnTo>
                      <a:pt x="1140" y="442"/>
                    </a:lnTo>
                    <a:lnTo>
                      <a:pt x="1144" y="444"/>
                    </a:lnTo>
                    <a:lnTo>
                      <a:pt x="1143" y="447"/>
                    </a:lnTo>
                    <a:lnTo>
                      <a:pt x="1144" y="449"/>
                    </a:lnTo>
                    <a:lnTo>
                      <a:pt x="1147" y="451"/>
                    </a:lnTo>
                    <a:lnTo>
                      <a:pt x="1149" y="455"/>
                    </a:lnTo>
                    <a:lnTo>
                      <a:pt x="1150" y="530"/>
                    </a:lnTo>
                    <a:lnTo>
                      <a:pt x="1150" y="602"/>
                    </a:lnTo>
                    <a:lnTo>
                      <a:pt x="1148" y="676"/>
                    </a:lnTo>
                    <a:lnTo>
                      <a:pt x="1144" y="748"/>
                    </a:lnTo>
                    <a:lnTo>
                      <a:pt x="1147" y="751"/>
                    </a:lnTo>
                    <a:lnTo>
                      <a:pt x="1150" y="753"/>
                    </a:lnTo>
                    <a:lnTo>
                      <a:pt x="1152" y="753"/>
                    </a:lnTo>
                    <a:lnTo>
                      <a:pt x="1155" y="752"/>
                    </a:lnTo>
                    <a:lnTo>
                      <a:pt x="1158" y="663"/>
                    </a:lnTo>
                    <a:lnTo>
                      <a:pt x="1160" y="573"/>
                    </a:lnTo>
                    <a:lnTo>
                      <a:pt x="1160" y="484"/>
                    </a:lnTo>
                    <a:lnTo>
                      <a:pt x="1159" y="393"/>
                    </a:lnTo>
                    <a:lnTo>
                      <a:pt x="1159" y="319"/>
                    </a:lnTo>
                    <a:lnTo>
                      <a:pt x="1158" y="245"/>
                    </a:lnTo>
                    <a:lnTo>
                      <a:pt x="1155" y="170"/>
                    </a:lnTo>
                    <a:lnTo>
                      <a:pt x="1154" y="96"/>
                    </a:lnTo>
                    <a:lnTo>
                      <a:pt x="1152" y="92"/>
                    </a:lnTo>
                    <a:lnTo>
                      <a:pt x="1152" y="87"/>
                    </a:lnTo>
                    <a:lnTo>
                      <a:pt x="1154" y="83"/>
                    </a:lnTo>
                    <a:lnTo>
                      <a:pt x="1155" y="79"/>
                    </a:lnTo>
                    <a:lnTo>
                      <a:pt x="1155" y="60"/>
                    </a:lnTo>
                    <a:lnTo>
                      <a:pt x="1154" y="40"/>
                    </a:lnTo>
                    <a:lnTo>
                      <a:pt x="1152" y="20"/>
                    </a:lnTo>
                    <a:lnTo>
                      <a:pt x="1155" y="1"/>
                    </a:lnTo>
                    <a:lnTo>
                      <a:pt x="1174" y="0"/>
                    </a:lnTo>
                    <a:lnTo>
                      <a:pt x="1194" y="0"/>
                    </a:lnTo>
                    <a:lnTo>
                      <a:pt x="1212" y="0"/>
                    </a:lnTo>
                    <a:lnTo>
                      <a:pt x="1232" y="0"/>
                    </a:lnTo>
                    <a:lnTo>
                      <a:pt x="1251" y="1"/>
                    </a:lnTo>
                    <a:lnTo>
                      <a:pt x="1270" y="2"/>
                    </a:lnTo>
                    <a:lnTo>
                      <a:pt x="1289" y="3"/>
                    </a:lnTo>
                    <a:lnTo>
                      <a:pt x="1309" y="5"/>
                    </a:lnTo>
                    <a:lnTo>
                      <a:pt x="1327" y="6"/>
                    </a:lnTo>
                    <a:lnTo>
                      <a:pt x="1346" y="7"/>
                    </a:lnTo>
                    <a:lnTo>
                      <a:pt x="1366" y="8"/>
                    </a:lnTo>
                    <a:lnTo>
                      <a:pt x="1384" y="9"/>
                    </a:lnTo>
                    <a:lnTo>
                      <a:pt x="1402" y="10"/>
                    </a:lnTo>
                    <a:lnTo>
                      <a:pt x="1422" y="10"/>
                    </a:lnTo>
                    <a:lnTo>
                      <a:pt x="1440" y="10"/>
                    </a:lnTo>
                    <a:lnTo>
                      <a:pt x="1459" y="1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38"/>
              <p:cNvSpPr>
                <a:spLocks/>
              </p:cNvSpPr>
              <p:nvPr/>
            </p:nvSpPr>
            <p:spPr bwMode="auto">
              <a:xfrm>
                <a:off x="4029" y="-1004"/>
                <a:ext cx="30" cy="7"/>
              </a:xfrm>
              <a:custGeom>
                <a:avLst/>
                <a:gdLst>
                  <a:gd name="T0" fmla="*/ 58 w 58"/>
                  <a:gd name="T1" fmla="*/ 5 h 12"/>
                  <a:gd name="T2" fmla="*/ 58 w 58"/>
                  <a:gd name="T3" fmla="*/ 7 h 12"/>
                  <a:gd name="T4" fmla="*/ 58 w 58"/>
                  <a:gd name="T5" fmla="*/ 9 h 12"/>
                  <a:gd name="T6" fmla="*/ 57 w 58"/>
                  <a:gd name="T7" fmla="*/ 10 h 12"/>
                  <a:gd name="T8" fmla="*/ 56 w 58"/>
                  <a:gd name="T9" fmla="*/ 11 h 12"/>
                  <a:gd name="T10" fmla="*/ 49 w 58"/>
                  <a:gd name="T11" fmla="*/ 10 h 12"/>
                  <a:gd name="T12" fmla="*/ 42 w 58"/>
                  <a:gd name="T13" fmla="*/ 10 h 12"/>
                  <a:gd name="T14" fmla="*/ 35 w 58"/>
                  <a:gd name="T15" fmla="*/ 10 h 12"/>
                  <a:gd name="T16" fmla="*/ 28 w 58"/>
                  <a:gd name="T17" fmla="*/ 10 h 12"/>
                  <a:gd name="T18" fmla="*/ 20 w 58"/>
                  <a:gd name="T19" fmla="*/ 10 h 12"/>
                  <a:gd name="T20" fmla="*/ 13 w 58"/>
                  <a:gd name="T21" fmla="*/ 11 h 12"/>
                  <a:gd name="T22" fmla="*/ 6 w 58"/>
                  <a:gd name="T23" fmla="*/ 12 h 12"/>
                  <a:gd name="T24" fmla="*/ 0 w 58"/>
                  <a:gd name="T25" fmla="*/ 12 h 12"/>
                  <a:gd name="T26" fmla="*/ 4 w 58"/>
                  <a:gd name="T27" fmla="*/ 0 h 12"/>
                  <a:gd name="T28" fmla="*/ 11 w 58"/>
                  <a:gd name="T29" fmla="*/ 0 h 12"/>
                  <a:gd name="T30" fmla="*/ 18 w 58"/>
                  <a:gd name="T31" fmla="*/ 0 h 12"/>
                  <a:gd name="T32" fmla="*/ 25 w 58"/>
                  <a:gd name="T33" fmla="*/ 1 h 12"/>
                  <a:gd name="T34" fmla="*/ 32 w 58"/>
                  <a:gd name="T35" fmla="*/ 1 h 12"/>
                  <a:gd name="T36" fmla="*/ 39 w 58"/>
                  <a:gd name="T37" fmla="*/ 1 h 12"/>
                  <a:gd name="T38" fmla="*/ 46 w 58"/>
                  <a:gd name="T39" fmla="*/ 2 h 12"/>
                  <a:gd name="T40" fmla="*/ 53 w 58"/>
                  <a:gd name="T41" fmla="*/ 3 h 12"/>
                  <a:gd name="T42" fmla="*/ 58 w 58"/>
                  <a:gd name="T43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8" h="12">
                    <a:moveTo>
                      <a:pt x="58" y="5"/>
                    </a:moveTo>
                    <a:lnTo>
                      <a:pt x="58" y="7"/>
                    </a:lnTo>
                    <a:lnTo>
                      <a:pt x="58" y="9"/>
                    </a:lnTo>
                    <a:lnTo>
                      <a:pt x="57" y="10"/>
                    </a:lnTo>
                    <a:lnTo>
                      <a:pt x="56" y="11"/>
                    </a:lnTo>
                    <a:lnTo>
                      <a:pt x="49" y="10"/>
                    </a:lnTo>
                    <a:lnTo>
                      <a:pt x="42" y="10"/>
                    </a:lnTo>
                    <a:lnTo>
                      <a:pt x="35" y="10"/>
                    </a:lnTo>
                    <a:lnTo>
                      <a:pt x="28" y="10"/>
                    </a:lnTo>
                    <a:lnTo>
                      <a:pt x="20" y="10"/>
                    </a:lnTo>
                    <a:lnTo>
                      <a:pt x="13" y="11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4" y="0"/>
                    </a:lnTo>
                    <a:lnTo>
                      <a:pt x="11" y="0"/>
                    </a:lnTo>
                    <a:lnTo>
                      <a:pt x="18" y="0"/>
                    </a:lnTo>
                    <a:lnTo>
                      <a:pt x="25" y="1"/>
                    </a:lnTo>
                    <a:lnTo>
                      <a:pt x="32" y="1"/>
                    </a:lnTo>
                    <a:lnTo>
                      <a:pt x="39" y="1"/>
                    </a:lnTo>
                    <a:lnTo>
                      <a:pt x="46" y="2"/>
                    </a:lnTo>
                    <a:lnTo>
                      <a:pt x="53" y="3"/>
                    </a:lnTo>
                    <a:lnTo>
                      <a:pt x="5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Freeform 39"/>
              <p:cNvSpPr>
                <a:spLocks/>
              </p:cNvSpPr>
              <p:nvPr/>
            </p:nvSpPr>
            <p:spPr bwMode="auto">
              <a:xfrm>
                <a:off x="4090" y="-1001"/>
                <a:ext cx="147" cy="163"/>
              </a:xfrm>
              <a:custGeom>
                <a:avLst/>
                <a:gdLst>
                  <a:gd name="T0" fmla="*/ 248 w 294"/>
                  <a:gd name="T1" fmla="*/ 13 h 326"/>
                  <a:gd name="T2" fmla="*/ 260 w 294"/>
                  <a:gd name="T3" fmla="*/ 20 h 326"/>
                  <a:gd name="T4" fmla="*/ 270 w 294"/>
                  <a:gd name="T5" fmla="*/ 28 h 326"/>
                  <a:gd name="T6" fmla="*/ 277 w 294"/>
                  <a:gd name="T7" fmla="*/ 38 h 326"/>
                  <a:gd name="T8" fmla="*/ 285 w 294"/>
                  <a:gd name="T9" fmla="*/ 66 h 326"/>
                  <a:gd name="T10" fmla="*/ 286 w 294"/>
                  <a:gd name="T11" fmla="*/ 108 h 326"/>
                  <a:gd name="T12" fmla="*/ 286 w 294"/>
                  <a:gd name="T13" fmla="*/ 135 h 326"/>
                  <a:gd name="T14" fmla="*/ 293 w 294"/>
                  <a:gd name="T15" fmla="*/ 217 h 326"/>
                  <a:gd name="T16" fmla="*/ 293 w 294"/>
                  <a:gd name="T17" fmla="*/ 300 h 326"/>
                  <a:gd name="T18" fmla="*/ 289 w 294"/>
                  <a:gd name="T19" fmla="*/ 312 h 326"/>
                  <a:gd name="T20" fmla="*/ 282 w 294"/>
                  <a:gd name="T21" fmla="*/ 324 h 326"/>
                  <a:gd name="T22" fmla="*/ 262 w 294"/>
                  <a:gd name="T23" fmla="*/ 326 h 326"/>
                  <a:gd name="T24" fmla="*/ 244 w 294"/>
                  <a:gd name="T25" fmla="*/ 326 h 326"/>
                  <a:gd name="T26" fmla="*/ 224 w 294"/>
                  <a:gd name="T27" fmla="*/ 324 h 326"/>
                  <a:gd name="T28" fmla="*/ 206 w 294"/>
                  <a:gd name="T29" fmla="*/ 321 h 326"/>
                  <a:gd name="T30" fmla="*/ 161 w 294"/>
                  <a:gd name="T31" fmla="*/ 318 h 326"/>
                  <a:gd name="T32" fmla="*/ 116 w 294"/>
                  <a:gd name="T33" fmla="*/ 316 h 326"/>
                  <a:gd name="T34" fmla="*/ 72 w 294"/>
                  <a:gd name="T35" fmla="*/ 315 h 326"/>
                  <a:gd name="T36" fmla="*/ 28 w 294"/>
                  <a:gd name="T37" fmla="*/ 310 h 326"/>
                  <a:gd name="T38" fmla="*/ 7 w 294"/>
                  <a:gd name="T39" fmla="*/ 286 h 326"/>
                  <a:gd name="T40" fmla="*/ 0 w 294"/>
                  <a:gd name="T41" fmla="*/ 254 h 326"/>
                  <a:gd name="T42" fmla="*/ 0 w 294"/>
                  <a:gd name="T43" fmla="*/ 141 h 326"/>
                  <a:gd name="T44" fmla="*/ 2 w 294"/>
                  <a:gd name="T45" fmla="*/ 31 h 326"/>
                  <a:gd name="T46" fmla="*/ 6 w 294"/>
                  <a:gd name="T47" fmla="*/ 18 h 326"/>
                  <a:gd name="T48" fmla="*/ 13 w 294"/>
                  <a:gd name="T49" fmla="*/ 4 h 326"/>
                  <a:gd name="T50" fmla="*/ 56 w 294"/>
                  <a:gd name="T51" fmla="*/ 0 h 326"/>
                  <a:gd name="T52" fmla="*/ 80 w 294"/>
                  <a:gd name="T53" fmla="*/ 0 h 326"/>
                  <a:gd name="T54" fmla="*/ 105 w 294"/>
                  <a:gd name="T55" fmla="*/ 0 h 326"/>
                  <a:gd name="T56" fmla="*/ 131 w 294"/>
                  <a:gd name="T57" fmla="*/ 1 h 326"/>
                  <a:gd name="T58" fmla="*/ 155 w 294"/>
                  <a:gd name="T59" fmla="*/ 3 h 326"/>
                  <a:gd name="T60" fmla="*/ 180 w 294"/>
                  <a:gd name="T61" fmla="*/ 5 h 326"/>
                  <a:gd name="T62" fmla="*/ 204 w 294"/>
                  <a:gd name="T63" fmla="*/ 7 h 326"/>
                  <a:gd name="T64" fmla="*/ 229 w 294"/>
                  <a:gd name="T65" fmla="*/ 9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4" h="326">
                    <a:moveTo>
                      <a:pt x="241" y="11"/>
                    </a:moveTo>
                    <a:lnTo>
                      <a:pt x="248" y="13"/>
                    </a:lnTo>
                    <a:lnTo>
                      <a:pt x="254" y="16"/>
                    </a:lnTo>
                    <a:lnTo>
                      <a:pt x="260" y="20"/>
                    </a:lnTo>
                    <a:lnTo>
                      <a:pt x="264" y="23"/>
                    </a:lnTo>
                    <a:lnTo>
                      <a:pt x="270" y="28"/>
                    </a:lnTo>
                    <a:lnTo>
                      <a:pt x="274" y="32"/>
                    </a:lnTo>
                    <a:lnTo>
                      <a:pt x="277" y="38"/>
                    </a:lnTo>
                    <a:lnTo>
                      <a:pt x="280" y="45"/>
                    </a:lnTo>
                    <a:lnTo>
                      <a:pt x="285" y="66"/>
                    </a:lnTo>
                    <a:lnTo>
                      <a:pt x="285" y="87"/>
                    </a:lnTo>
                    <a:lnTo>
                      <a:pt x="286" y="108"/>
                    </a:lnTo>
                    <a:lnTo>
                      <a:pt x="290" y="129"/>
                    </a:lnTo>
                    <a:lnTo>
                      <a:pt x="286" y="135"/>
                    </a:lnTo>
                    <a:lnTo>
                      <a:pt x="291" y="175"/>
                    </a:lnTo>
                    <a:lnTo>
                      <a:pt x="293" y="217"/>
                    </a:lnTo>
                    <a:lnTo>
                      <a:pt x="294" y="258"/>
                    </a:lnTo>
                    <a:lnTo>
                      <a:pt x="293" y="300"/>
                    </a:lnTo>
                    <a:lnTo>
                      <a:pt x="291" y="305"/>
                    </a:lnTo>
                    <a:lnTo>
                      <a:pt x="289" y="312"/>
                    </a:lnTo>
                    <a:lnTo>
                      <a:pt x="285" y="318"/>
                    </a:lnTo>
                    <a:lnTo>
                      <a:pt x="282" y="324"/>
                    </a:lnTo>
                    <a:lnTo>
                      <a:pt x="272" y="325"/>
                    </a:lnTo>
                    <a:lnTo>
                      <a:pt x="262" y="326"/>
                    </a:lnTo>
                    <a:lnTo>
                      <a:pt x="253" y="326"/>
                    </a:lnTo>
                    <a:lnTo>
                      <a:pt x="244" y="326"/>
                    </a:lnTo>
                    <a:lnTo>
                      <a:pt x="233" y="325"/>
                    </a:lnTo>
                    <a:lnTo>
                      <a:pt x="224" y="324"/>
                    </a:lnTo>
                    <a:lnTo>
                      <a:pt x="215" y="323"/>
                    </a:lnTo>
                    <a:lnTo>
                      <a:pt x="206" y="321"/>
                    </a:lnTo>
                    <a:lnTo>
                      <a:pt x="183" y="319"/>
                    </a:lnTo>
                    <a:lnTo>
                      <a:pt x="161" y="318"/>
                    </a:lnTo>
                    <a:lnTo>
                      <a:pt x="138" y="317"/>
                    </a:lnTo>
                    <a:lnTo>
                      <a:pt x="116" y="316"/>
                    </a:lnTo>
                    <a:lnTo>
                      <a:pt x="94" y="316"/>
                    </a:lnTo>
                    <a:lnTo>
                      <a:pt x="72" y="315"/>
                    </a:lnTo>
                    <a:lnTo>
                      <a:pt x="50" y="312"/>
                    </a:lnTo>
                    <a:lnTo>
                      <a:pt x="28" y="310"/>
                    </a:lnTo>
                    <a:lnTo>
                      <a:pt x="14" y="300"/>
                    </a:lnTo>
                    <a:lnTo>
                      <a:pt x="7" y="286"/>
                    </a:lnTo>
                    <a:lnTo>
                      <a:pt x="3" y="270"/>
                    </a:lnTo>
                    <a:lnTo>
                      <a:pt x="0" y="254"/>
                    </a:lnTo>
                    <a:lnTo>
                      <a:pt x="0" y="196"/>
                    </a:lnTo>
                    <a:lnTo>
                      <a:pt x="0" y="141"/>
                    </a:lnTo>
                    <a:lnTo>
                      <a:pt x="2" y="87"/>
                    </a:lnTo>
                    <a:lnTo>
                      <a:pt x="2" y="31"/>
                    </a:lnTo>
                    <a:lnTo>
                      <a:pt x="4" y="24"/>
                    </a:lnTo>
                    <a:lnTo>
                      <a:pt x="6" y="18"/>
                    </a:lnTo>
                    <a:lnTo>
                      <a:pt x="10" y="11"/>
                    </a:lnTo>
                    <a:lnTo>
                      <a:pt x="13" y="4"/>
                    </a:lnTo>
                    <a:lnTo>
                      <a:pt x="43" y="0"/>
                    </a:lnTo>
                    <a:lnTo>
                      <a:pt x="56" y="0"/>
                    </a:lnTo>
                    <a:lnTo>
                      <a:pt x="67" y="0"/>
                    </a:lnTo>
                    <a:lnTo>
                      <a:pt x="80" y="0"/>
                    </a:lnTo>
                    <a:lnTo>
                      <a:pt x="93" y="0"/>
                    </a:lnTo>
                    <a:lnTo>
                      <a:pt x="105" y="0"/>
                    </a:lnTo>
                    <a:lnTo>
                      <a:pt x="118" y="0"/>
                    </a:lnTo>
                    <a:lnTo>
                      <a:pt x="131" y="1"/>
                    </a:lnTo>
                    <a:lnTo>
                      <a:pt x="142" y="1"/>
                    </a:lnTo>
                    <a:lnTo>
                      <a:pt x="155" y="3"/>
                    </a:lnTo>
                    <a:lnTo>
                      <a:pt x="168" y="4"/>
                    </a:lnTo>
                    <a:lnTo>
                      <a:pt x="180" y="5"/>
                    </a:lnTo>
                    <a:lnTo>
                      <a:pt x="193" y="6"/>
                    </a:lnTo>
                    <a:lnTo>
                      <a:pt x="204" y="7"/>
                    </a:lnTo>
                    <a:lnTo>
                      <a:pt x="217" y="8"/>
                    </a:lnTo>
                    <a:lnTo>
                      <a:pt x="229" y="9"/>
                    </a:lnTo>
                    <a:lnTo>
                      <a:pt x="24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8" name="Freeform 40"/>
              <p:cNvSpPr>
                <a:spLocks/>
              </p:cNvSpPr>
              <p:nvPr/>
            </p:nvSpPr>
            <p:spPr bwMode="auto">
              <a:xfrm>
                <a:off x="4251" y="-994"/>
                <a:ext cx="138" cy="161"/>
              </a:xfrm>
              <a:custGeom>
                <a:avLst/>
                <a:gdLst>
                  <a:gd name="T0" fmla="*/ 240 w 275"/>
                  <a:gd name="T1" fmla="*/ 24 h 323"/>
                  <a:gd name="T2" fmla="*/ 255 w 275"/>
                  <a:gd name="T3" fmla="*/ 59 h 323"/>
                  <a:gd name="T4" fmla="*/ 260 w 275"/>
                  <a:gd name="T5" fmla="*/ 97 h 323"/>
                  <a:gd name="T6" fmla="*/ 263 w 275"/>
                  <a:gd name="T7" fmla="*/ 136 h 323"/>
                  <a:gd name="T8" fmla="*/ 269 w 275"/>
                  <a:gd name="T9" fmla="*/ 174 h 323"/>
                  <a:gd name="T10" fmla="*/ 270 w 275"/>
                  <a:gd name="T11" fmla="*/ 203 h 323"/>
                  <a:gd name="T12" fmla="*/ 271 w 275"/>
                  <a:gd name="T13" fmla="*/ 233 h 323"/>
                  <a:gd name="T14" fmla="*/ 273 w 275"/>
                  <a:gd name="T15" fmla="*/ 262 h 323"/>
                  <a:gd name="T16" fmla="*/ 275 w 275"/>
                  <a:gd name="T17" fmla="*/ 292 h 323"/>
                  <a:gd name="T18" fmla="*/ 269 w 275"/>
                  <a:gd name="T19" fmla="*/ 309 h 323"/>
                  <a:gd name="T20" fmla="*/ 257 w 275"/>
                  <a:gd name="T21" fmla="*/ 318 h 323"/>
                  <a:gd name="T22" fmla="*/ 243 w 275"/>
                  <a:gd name="T23" fmla="*/ 323 h 323"/>
                  <a:gd name="T24" fmla="*/ 226 w 275"/>
                  <a:gd name="T25" fmla="*/ 323 h 323"/>
                  <a:gd name="T26" fmla="*/ 207 w 275"/>
                  <a:gd name="T27" fmla="*/ 321 h 323"/>
                  <a:gd name="T28" fmla="*/ 189 w 275"/>
                  <a:gd name="T29" fmla="*/ 319 h 323"/>
                  <a:gd name="T30" fmla="*/ 172 w 275"/>
                  <a:gd name="T31" fmla="*/ 318 h 323"/>
                  <a:gd name="T32" fmla="*/ 156 w 275"/>
                  <a:gd name="T33" fmla="*/ 319 h 323"/>
                  <a:gd name="T34" fmla="*/ 142 w 275"/>
                  <a:gd name="T35" fmla="*/ 317 h 323"/>
                  <a:gd name="T36" fmla="*/ 127 w 275"/>
                  <a:gd name="T37" fmla="*/ 316 h 323"/>
                  <a:gd name="T38" fmla="*/ 112 w 275"/>
                  <a:gd name="T39" fmla="*/ 315 h 323"/>
                  <a:gd name="T40" fmla="*/ 97 w 275"/>
                  <a:gd name="T41" fmla="*/ 313 h 323"/>
                  <a:gd name="T42" fmla="*/ 82 w 275"/>
                  <a:gd name="T43" fmla="*/ 312 h 323"/>
                  <a:gd name="T44" fmla="*/ 67 w 275"/>
                  <a:gd name="T45" fmla="*/ 312 h 323"/>
                  <a:gd name="T46" fmla="*/ 52 w 275"/>
                  <a:gd name="T47" fmla="*/ 311 h 323"/>
                  <a:gd name="T48" fmla="*/ 37 w 275"/>
                  <a:gd name="T49" fmla="*/ 311 h 323"/>
                  <a:gd name="T50" fmla="*/ 27 w 275"/>
                  <a:gd name="T51" fmla="*/ 303 h 323"/>
                  <a:gd name="T52" fmla="*/ 20 w 275"/>
                  <a:gd name="T53" fmla="*/ 293 h 323"/>
                  <a:gd name="T54" fmla="*/ 15 w 275"/>
                  <a:gd name="T55" fmla="*/ 281 h 323"/>
                  <a:gd name="T56" fmla="*/ 14 w 275"/>
                  <a:gd name="T57" fmla="*/ 268 h 323"/>
                  <a:gd name="T58" fmla="*/ 13 w 275"/>
                  <a:gd name="T59" fmla="*/ 256 h 323"/>
                  <a:gd name="T60" fmla="*/ 13 w 275"/>
                  <a:gd name="T61" fmla="*/ 243 h 323"/>
                  <a:gd name="T62" fmla="*/ 13 w 275"/>
                  <a:gd name="T63" fmla="*/ 230 h 323"/>
                  <a:gd name="T64" fmla="*/ 10 w 275"/>
                  <a:gd name="T65" fmla="*/ 218 h 323"/>
                  <a:gd name="T66" fmla="*/ 8 w 275"/>
                  <a:gd name="T67" fmla="*/ 172 h 323"/>
                  <a:gd name="T68" fmla="*/ 4 w 275"/>
                  <a:gd name="T69" fmla="*/ 125 h 323"/>
                  <a:gd name="T70" fmla="*/ 0 w 275"/>
                  <a:gd name="T71" fmla="*/ 79 h 323"/>
                  <a:gd name="T72" fmla="*/ 0 w 275"/>
                  <a:gd name="T73" fmla="*/ 32 h 323"/>
                  <a:gd name="T74" fmla="*/ 2 w 275"/>
                  <a:gd name="T75" fmla="*/ 23 h 323"/>
                  <a:gd name="T76" fmla="*/ 7 w 275"/>
                  <a:gd name="T77" fmla="*/ 15 h 323"/>
                  <a:gd name="T78" fmla="*/ 14 w 275"/>
                  <a:gd name="T79" fmla="*/ 8 h 323"/>
                  <a:gd name="T80" fmla="*/ 21 w 275"/>
                  <a:gd name="T81" fmla="*/ 3 h 323"/>
                  <a:gd name="T82" fmla="*/ 39 w 275"/>
                  <a:gd name="T83" fmla="*/ 0 h 323"/>
                  <a:gd name="T84" fmla="*/ 58 w 275"/>
                  <a:gd name="T85" fmla="*/ 0 h 323"/>
                  <a:gd name="T86" fmla="*/ 75 w 275"/>
                  <a:gd name="T87" fmla="*/ 0 h 323"/>
                  <a:gd name="T88" fmla="*/ 93 w 275"/>
                  <a:gd name="T89" fmla="*/ 1 h 323"/>
                  <a:gd name="T90" fmla="*/ 112 w 275"/>
                  <a:gd name="T91" fmla="*/ 3 h 323"/>
                  <a:gd name="T92" fmla="*/ 130 w 275"/>
                  <a:gd name="T93" fmla="*/ 5 h 323"/>
                  <a:gd name="T94" fmla="*/ 148 w 275"/>
                  <a:gd name="T95" fmla="*/ 6 h 323"/>
                  <a:gd name="T96" fmla="*/ 166 w 275"/>
                  <a:gd name="T97" fmla="*/ 7 h 323"/>
                  <a:gd name="T98" fmla="*/ 175 w 275"/>
                  <a:gd name="T99" fmla="*/ 8 h 323"/>
                  <a:gd name="T100" fmla="*/ 186 w 275"/>
                  <a:gd name="T101" fmla="*/ 9 h 323"/>
                  <a:gd name="T102" fmla="*/ 195 w 275"/>
                  <a:gd name="T103" fmla="*/ 11 h 323"/>
                  <a:gd name="T104" fmla="*/ 204 w 275"/>
                  <a:gd name="T105" fmla="*/ 12 h 323"/>
                  <a:gd name="T106" fmla="*/ 213 w 275"/>
                  <a:gd name="T107" fmla="*/ 14 h 323"/>
                  <a:gd name="T108" fmla="*/ 222 w 275"/>
                  <a:gd name="T109" fmla="*/ 16 h 323"/>
                  <a:gd name="T110" fmla="*/ 232 w 275"/>
                  <a:gd name="T111" fmla="*/ 20 h 323"/>
                  <a:gd name="T112" fmla="*/ 240 w 275"/>
                  <a:gd name="T113" fmla="*/ 24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75" h="323">
                    <a:moveTo>
                      <a:pt x="240" y="24"/>
                    </a:moveTo>
                    <a:lnTo>
                      <a:pt x="255" y="59"/>
                    </a:lnTo>
                    <a:lnTo>
                      <a:pt x="260" y="97"/>
                    </a:lnTo>
                    <a:lnTo>
                      <a:pt x="263" y="136"/>
                    </a:lnTo>
                    <a:lnTo>
                      <a:pt x="269" y="174"/>
                    </a:lnTo>
                    <a:lnTo>
                      <a:pt x="270" y="203"/>
                    </a:lnTo>
                    <a:lnTo>
                      <a:pt x="271" y="233"/>
                    </a:lnTo>
                    <a:lnTo>
                      <a:pt x="273" y="262"/>
                    </a:lnTo>
                    <a:lnTo>
                      <a:pt x="275" y="292"/>
                    </a:lnTo>
                    <a:lnTo>
                      <a:pt x="269" y="309"/>
                    </a:lnTo>
                    <a:lnTo>
                      <a:pt x="257" y="318"/>
                    </a:lnTo>
                    <a:lnTo>
                      <a:pt x="243" y="323"/>
                    </a:lnTo>
                    <a:lnTo>
                      <a:pt x="226" y="323"/>
                    </a:lnTo>
                    <a:lnTo>
                      <a:pt x="207" y="321"/>
                    </a:lnTo>
                    <a:lnTo>
                      <a:pt x="189" y="319"/>
                    </a:lnTo>
                    <a:lnTo>
                      <a:pt x="172" y="318"/>
                    </a:lnTo>
                    <a:lnTo>
                      <a:pt x="156" y="319"/>
                    </a:lnTo>
                    <a:lnTo>
                      <a:pt x="142" y="317"/>
                    </a:lnTo>
                    <a:lnTo>
                      <a:pt x="127" y="316"/>
                    </a:lnTo>
                    <a:lnTo>
                      <a:pt x="112" y="315"/>
                    </a:lnTo>
                    <a:lnTo>
                      <a:pt x="97" y="313"/>
                    </a:lnTo>
                    <a:lnTo>
                      <a:pt x="82" y="312"/>
                    </a:lnTo>
                    <a:lnTo>
                      <a:pt x="67" y="312"/>
                    </a:lnTo>
                    <a:lnTo>
                      <a:pt x="52" y="311"/>
                    </a:lnTo>
                    <a:lnTo>
                      <a:pt x="37" y="311"/>
                    </a:lnTo>
                    <a:lnTo>
                      <a:pt x="27" y="303"/>
                    </a:lnTo>
                    <a:lnTo>
                      <a:pt x="20" y="293"/>
                    </a:lnTo>
                    <a:lnTo>
                      <a:pt x="15" y="281"/>
                    </a:lnTo>
                    <a:lnTo>
                      <a:pt x="14" y="268"/>
                    </a:lnTo>
                    <a:lnTo>
                      <a:pt x="13" y="256"/>
                    </a:lnTo>
                    <a:lnTo>
                      <a:pt x="13" y="243"/>
                    </a:lnTo>
                    <a:lnTo>
                      <a:pt x="13" y="230"/>
                    </a:lnTo>
                    <a:lnTo>
                      <a:pt x="10" y="218"/>
                    </a:lnTo>
                    <a:lnTo>
                      <a:pt x="8" y="172"/>
                    </a:lnTo>
                    <a:lnTo>
                      <a:pt x="4" y="125"/>
                    </a:lnTo>
                    <a:lnTo>
                      <a:pt x="0" y="79"/>
                    </a:lnTo>
                    <a:lnTo>
                      <a:pt x="0" y="32"/>
                    </a:lnTo>
                    <a:lnTo>
                      <a:pt x="2" y="23"/>
                    </a:lnTo>
                    <a:lnTo>
                      <a:pt x="7" y="15"/>
                    </a:lnTo>
                    <a:lnTo>
                      <a:pt x="14" y="8"/>
                    </a:lnTo>
                    <a:lnTo>
                      <a:pt x="21" y="3"/>
                    </a:lnTo>
                    <a:lnTo>
                      <a:pt x="39" y="0"/>
                    </a:lnTo>
                    <a:lnTo>
                      <a:pt x="58" y="0"/>
                    </a:lnTo>
                    <a:lnTo>
                      <a:pt x="75" y="0"/>
                    </a:lnTo>
                    <a:lnTo>
                      <a:pt x="93" y="1"/>
                    </a:lnTo>
                    <a:lnTo>
                      <a:pt x="112" y="3"/>
                    </a:lnTo>
                    <a:lnTo>
                      <a:pt x="130" y="5"/>
                    </a:lnTo>
                    <a:lnTo>
                      <a:pt x="148" y="6"/>
                    </a:lnTo>
                    <a:lnTo>
                      <a:pt x="166" y="7"/>
                    </a:lnTo>
                    <a:lnTo>
                      <a:pt x="175" y="8"/>
                    </a:lnTo>
                    <a:lnTo>
                      <a:pt x="186" y="9"/>
                    </a:lnTo>
                    <a:lnTo>
                      <a:pt x="195" y="11"/>
                    </a:lnTo>
                    <a:lnTo>
                      <a:pt x="204" y="12"/>
                    </a:lnTo>
                    <a:lnTo>
                      <a:pt x="213" y="14"/>
                    </a:lnTo>
                    <a:lnTo>
                      <a:pt x="222" y="16"/>
                    </a:lnTo>
                    <a:lnTo>
                      <a:pt x="232" y="20"/>
                    </a:lnTo>
                    <a:lnTo>
                      <a:pt x="24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9" name="Freeform 41"/>
              <p:cNvSpPr>
                <a:spLocks/>
              </p:cNvSpPr>
              <p:nvPr/>
            </p:nvSpPr>
            <p:spPr bwMode="auto">
              <a:xfrm>
                <a:off x="4027" y="-993"/>
                <a:ext cx="33" cy="8"/>
              </a:xfrm>
              <a:custGeom>
                <a:avLst/>
                <a:gdLst>
                  <a:gd name="T0" fmla="*/ 67 w 67"/>
                  <a:gd name="T1" fmla="*/ 4 h 14"/>
                  <a:gd name="T2" fmla="*/ 66 w 67"/>
                  <a:gd name="T3" fmla="*/ 8 h 14"/>
                  <a:gd name="T4" fmla="*/ 63 w 67"/>
                  <a:gd name="T5" fmla="*/ 10 h 14"/>
                  <a:gd name="T6" fmla="*/ 59 w 67"/>
                  <a:gd name="T7" fmla="*/ 11 h 14"/>
                  <a:gd name="T8" fmla="*/ 55 w 67"/>
                  <a:gd name="T9" fmla="*/ 11 h 14"/>
                  <a:gd name="T10" fmla="*/ 48 w 67"/>
                  <a:gd name="T11" fmla="*/ 11 h 14"/>
                  <a:gd name="T12" fmla="*/ 41 w 67"/>
                  <a:gd name="T13" fmla="*/ 12 h 14"/>
                  <a:gd name="T14" fmla="*/ 34 w 67"/>
                  <a:gd name="T15" fmla="*/ 12 h 14"/>
                  <a:gd name="T16" fmla="*/ 28 w 67"/>
                  <a:gd name="T17" fmla="*/ 12 h 14"/>
                  <a:gd name="T18" fmla="*/ 21 w 67"/>
                  <a:gd name="T19" fmla="*/ 13 h 14"/>
                  <a:gd name="T20" fmla="*/ 14 w 67"/>
                  <a:gd name="T21" fmla="*/ 13 h 14"/>
                  <a:gd name="T22" fmla="*/ 7 w 67"/>
                  <a:gd name="T23" fmla="*/ 14 h 14"/>
                  <a:gd name="T24" fmla="*/ 0 w 67"/>
                  <a:gd name="T25" fmla="*/ 14 h 14"/>
                  <a:gd name="T26" fmla="*/ 2 w 67"/>
                  <a:gd name="T27" fmla="*/ 0 h 14"/>
                  <a:gd name="T28" fmla="*/ 10 w 67"/>
                  <a:gd name="T29" fmla="*/ 1 h 14"/>
                  <a:gd name="T30" fmla="*/ 18 w 67"/>
                  <a:gd name="T31" fmla="*/ 2 h 14"/>
                  <a:gd name="T32" fmla="*/ 26 w 67"/>
                  <a:gd name="T33" fmla="*/ 2 h 14"/>
                  <a:gd name="T34" fmla="*/ 34 w 67"/>
                  <a:gd name="T35" fmla="*/ 2 h 14"/>
                  <a:gd name="T36" fmla="*/ 43 w 67"/>
                  <a:gd name="T37" fmla="*/ 2 h 14"/>
                  <a:gd name="T38" fmla="*/ 51 w 67"/>
                  <a:gd name="T39" fmla="*/ 2 h 14"/>
                  <a:gd name="T40" fmla="*/ 59 w 67"/>
                  <a:gd name="T41" fmla="*/ 3 h 14"/>
                  <a:gd name="T42" fmla="*/ 67 w 67"/>
                  <a:gd name="T43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14">
                    <a:moveTo>
                      <a:pt x="67" y="4"/>
                    </a:moveTo>
                    <a:lnTo>
                      <a:pt x="66" y="8"/>
                    </a:lnTo>
                    <a:lnTo>
                      <a:pt x="63" y="10"/>
                    </a:lnTo>
                    <a:lnTo>
                      <a:pt x="59" y="11"/>
                    </a:lnTo>
                    <a:lnTo>
                      <a:pt x="55" y="11"/>
                    </a:lnTo>
                    <a:lnTo>
                      <a:pt x="48" y="11"/>
                    </a:lnTo>
                    <a:lnTo>
                      <a:pt x="41" y="12"/>
                    </a:lnTo>
                    <a:lnTo>
                      <a:pt x="34" y="12"/>
                    </a:lnTo>
                    <a:lnTo>
                      <a:pt x="28" y="12"/>
                    </a:lnTo>
                    <a:lnTo>
                      <a:pt x="21" y="13"/>
                    </a:lnTo>
                    <a:lnTo>
                      <a:pt x="14" y="13"/>
                    </a:lnTo>
                    <a:lnTo>
                      <a:pt x="7" y="14"/>
                    </a:lnTo>
                    <a:lnTo>
                      <a:pt x="0" y="14"/>
                    </a:lnTo>
                    <a:lnTo>
                      <a:pt x="2" y="0"/>
                    </a:lnTo>
                    <a:lnTo>
                      <a:pt x="10" y="1"/>
                    </a:lnTo>
                    <a:lnTo>
                      <a:pt x="18" y="2"/>
                    </a:lnTo>
                    <a:lnTo>
                      <a:pt x="26" y="2"/>
                    </a:lnTo>
                    <a:lnTo>
                      <a:pt x="34" y="2"/>
                    </a:lnTo>
                    <a:lnTo>
                      <a:pt x="43" y="2"/>
                    </a:lnTo>
                    <a:lnTo>
                      <a:pt x="51" y="2"/>
                    </a:lnTo>
                    <a:lnTo>
                      <a:pt x="59" y="3"/>
                    </a:lnTo>
                    <a:lnTo>
                      <a:pt x="6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3" name="Freeform 42"/>
              <p:cNvSpPr>
                <a:spLocks/>
              </p:cNvSpPr>
              <p:nvPr/>
            </p:nvSpPr>
            <p:spPr bwMode="auto">
              <a:xfrm>
                <a:off x="4151" y="-990"/>
                <a:ext cx="28" cy="4"/>
              </a:xfrm>
              <a:custGeom>
                <a:avLst/>
                <a:gdLst>
                  <a:gd name="T0" fmla="*/ 56 w 56"/>
                  <a:gd name="T1" fmla="*/ 8 h 8"/>
                  <a:gd name="T2" fmla="*/ 49 w 56"/>
                  <a:gd name="T3" fmla="*/ 8 h 8"/>
                  <a:gd name="T4" fmla="*/ 42 w 56"/>
                  <a:gd name="T5" fmla="*/ 8 h 8"/>
                  <a:gd name="T6" fmla="*/ 35 w 56"/>
                  <a:gd name="T7" fmla="*/ 8 h 8"/>
                  <a:gd name="T8" fmla="*/ 28 w 56"/>
                  <a:gd name="T9" fmla="*/ 8 h 8"/>
                  <a:gd name="T10" fmla="*/ 22 w 56"/>
                  <a:gd name="T11" fmla="*/ 7 h 8"/>
                  <a:gd name="T12" fmla="*/ 13 w 56"/>
                  <a:gd name="T13" fmla="*/ 6 h 8"/>
                  <a:gd name="T14" fmla="*/ 7 w 56"/>
                  <a:gd name="T15" fmla="*/ 6 h 8"/>
                  <a:gd name="T16" fmla="*/ 0 w 56"/>
                  <a:gd name="T17" fmla="*/ 5 h 8"/>
                  <a:gd name="T18" fmla="*/ 1 w 56"/>
                  <a:gd name="T19" fmla="*/ 0 h 8"/>
                  <a:gd name="T20" fmla="*/ 8 w 56"/>
                  <a:gd name="T21" fmla="*/ 1 h 8"/>
                  <a:gd name="T22" fmla="*/ 15 w 56"/>
                  <a:gd name="T23" fmla="*/ 1 h 8"/>
                  <a:gd name="T24" fmla="*/ 22 w 56"/>
                  <a:gd name="T25" fmla="*/ 1 h 8"/>
                  <a:gd name="T26" fmla="*/ 28 w 56"/>
                  <a:gd name="T27" fmla="*/ 1 h 8"/>
                  <a:gd name="T28" fmla="*/ 36 w 56"/>
                  <a:gd name="T29" fmla="*/ 1 h 8"/>
                  <a:gd name="T30" fmla="*/ 43 w 56"/>
                  <a:gd name="T31" fmla="*/ 2 h 8"/>
                  <a:gd name="T32" fmla="*/ 50 w 56"/>
                  <a:gd name="T33" fmla="*/ 5 h 8"/>
                  <a:gd name="T34" fmla="*/ 56 w 56"/>
                  <a:gd name="T3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8">
                    <a:moveTo>
                      <a:pt x="56" y="8"/>
                    </a:moveTo>
                    <a:lnTo>
                      <a:pt x="49" y="8"/>
                    </a:lnTo>
                    <a:lnTo>
                      <a:pt x="42" y="8"/>
                    </a:lnTo>
                    <a:lnTo>
                      <a:pt x="35" y="8"/>
                    </a:lnTo>
                    <a:lnTo>
                      <a:pt x="28" y="8"/>
                    </a:lnTo>
                    <a:lnTo>
                      <a:pt x="22" y="7"/>
                    </a:lnTo>
                    <a:lnTo>
                      <a:pt x="13" y="6"/>
                    </a:lnTo>
                    <a:lnTo>
                      <a:pt x="7" y="6"/>
                    </a:lnTo>
                    <a:lnTo>
                      <a:pt x="0" y="5"/>
                    </a:lnTo>
                    <a:lnTo>
                      <a:pt x="1" y="0"/>
                    </a:lnTo>
                    <a:lnTo>
                      <a:pt x="8" y="1"/>
                    </a:lnTo>
                    <a:lnTo>
                      <a:pt x="15" y="1"/>
                    </a:lnTo>
                    <a:lnTo>
                      <a:pt x="22" y="1"/>
                    </a:lnTo>
                    <a:lnTo>
                      <a:pt x="28" y="1"/>
                    </a:lnTo>
                    <a:lnTo>
                      <a:pt x="36" y="1"/>
                    </a:lnTo>
                    <a:lnTo>
                      <a:pt x="43" y="2"/>
                    </a:lnTo>
                    <a:lnTo>
                      <a:pt x="50" y="5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4" name="Freeform 43"/>
              <p:cNvSpPr>
                <a:spLocks/>
              </p:cNvSpPr>
              <p:nvPr/>
            </p:nvSpPr>
            <p:spPr bwMode="auto">
              <a:xfrm>
                <a:off x="4388" y="-988"/>
                <a:ext cx="81" cy="368"/>
              </a:xfrm>
              <a:custGeom>
                <a:avLst/>
                <a:gdLst>
                  <a:gd name="T0" fmla="*/ 29 w 163"/>
                  <a:gd name="T1" fmla="*/ 15 h 737"/>
                  <a:gd name="T2" fmla="*/ 55 w 163"/>
                  <a:gd name="T3" fmla="*/ 33 h 737"/>
                  <a:gd name="T4" fmla="*/ 67 w 163"/>
                  <a:gd name="T5" fmla="*/ 46 h 737"/>
                  <a:gd name="T6" fmla="*/ 50 w 163"/>
                  <a:gd name="T7" fmla="*/ 55 h 737"/>
                  <a:gd name="T8" fmla="*/ 88 w 163"/>
                  <a:gd name="T9" fmla="*/ 75 h 737"/>
                  <a:gd name="T10" fmla="*/ 36 w 163"/>
                  <a:gd name="T11" fmla="*/ 75 h 737"/>
                  <a:gd name="T12" fmla="*/ 92 w 163"/>
                  <a:gd name="T13" fmla="*/ 91 h 737"/>
                  <a:gd name="T14" fmla="*/ 57 w 163"/>
                  <a:gd name="T15" fmla="*/ 102 h 737"/>
                  <a:gd name="T16" fmla="*/ 76 w 163"/>
                  <a:gd name="T17" fmla="*/ 116 h 737"/>
                  <a:gd name="T18" fmla="*/ 95 w 163"/>
                  <a:gd name="T19" fmla="*/ 133 h 737"/>
                  <a:gd name="T20" fmla="*/ 65 w 163"/>
                  <a:gd name="T21" fmla="*/ 139 h 737"/>
                  <a:gd name="T22" fmla="*/ 115 w 163"/>
                  <a:gd name="T23" fmla="*/ 154 h 737"/>
                  <a:gd name="T24" fmla="*/ 45 w 163"/>
                  <a:gd name="T25" fmla="*/ 157 h 737"/>
                  <a:gd name="T26" fmla="*/ 101 w 163"/>
                  <a:gd name="T27" fmla="*/ 172 h 737"/>
                  <a:gd name="T28" fmla="*/ 105 w 163"/>
                  <a:gd name="T29" fmla="*/ 193 h 737"/>
                  <a:gd name="T30" fmla="*/ 55 w 163"/>
                  <a:gd name="T31" fmla="*/ 191 h 737"/>
                  <a:gd name="T32" fmla="*/ 105 w 163"/>
                  <a:gd name="T33" fmla="*/ 206 h 737"/>
                  <a:gd name="T34" fmla="*/ 89 w 163"/>
                  <a:gd name="T35" fmla="*/ 223 h 737"/>
                  <a:gd name="T36" fmla="*/ 59 w 163"/>
                  <a:gd name="T37" fmla="*/ 228 h 737"/>
                  <a:gd name="T38" fmla="*/ 133 w 163"/>
                  <a:gd name="T39" fmla="*/ 247 h 737"/>
                  <a:gd name="T40" fmla="*/ 62 w 163"/>
                  <a:gd name="T41" fmla="*/ 250 h 737"/>
                  <a:gd name="T42" fmla="*/ 66 w 163"/>
                  <a:gd name="T43" fmla="*/ 258 h 737"/>
                  <a:gd name="T44" fmla="*/ 128 w 163"/>
                  <a:gd name="T45" fmla="*/ 273 h 737"/>
                  <a:gd name="T46" fmla="*/ 85 w 163"/>
                  <a:gd name="T47" fmla="*/ 284 h 737"/>
                  <a:gd name="T48" fmla="*/ 107 w 163"/>
                  <a:gd name="T49" fmla="*/ 298 h 737"/>
                  <a:gd name="T50" fmla="*/ 138 w 163"/>
                  <a:gd name="T51" fmla="*/ 312 h 737"/>
                  <a:gd name="T52" fmla="*/ 88 w 163"/>
                  <a:gd name="T53" fmla="*/ 311 h 737"/>
                  <a:gd name="T54" fmla="*/ 90 w 163"/>
                  <a:gd name="T55" fmla="*/ 321 h 737"/>
                  <a:gd name="T56" fmla="*/ 146 w 163"/>
                  <a:gd name="T57" fmla="*/ 339 h 737"/>
                  <a:gd name="T58" fmla="*/ 37 w 163"/>
                  <a:gd name="T59" fmla="*/ 337 h 737"/>
                  <a:gd name="T60" fmla="*/ 88 w 163"/>
                  <a:gd name="T61" fmla="*/ 360 h 737"/>
                  <a:gd name="T62" fmla="*/ 114 w 163"/>
                  <a:gd name="T63" fmla="*/ 366 h 737"/>
                  <a:gd name="T64" fmla="*/ 54 w 163"/>
                  <a:gd name="T65" fmla="*/ 383 h 737"/>
                  <a:gd name="T66" fmla="*/ 44 w 163"/>
                  <a:gd name="T67" fmla="*/ 405 h 737"/>
                  <a:gd name="T68" fmla="*/ 91 w 163"/>
                  <a:gd name="T69" fmla="*/ 520 h 737"/>
                  <a:gd name="T70" fmla="*/ 142 w 163"/>
                  <a:gd name="T71" fmla="*/ 429 h 737"/>
                  <a:gd name="T72" fmla="*/ 158 w 163"/>
                  <a:gd name="T73" fmla="*/ 456 h 737"/>
                  <a:gd name="T74" fmla="*/ 142 w 163"/>
                  <a:gd name="T75" fmla="*/ 498 h 737"/>
                  <a:gd name="T76" fmla="*/ 151 w 163"/>
                  <a:gd name="T77" fmla="*/ 512 h 737"/>
                  <a:gd name="T78" fmla="*/ 133 w 163"/>
                  <a:gd name="T79" fmla="*/ 527 h 737"/>
                  <a:gd name="T80" fmla="*/ 125 w 163"/>
                  <a:gd name="T81" fmla="*/ 547 h 737"/>
                  <a:gd name="T82" fmla="*/ 113 w 163"/>
                  <a:gd name="T83" fmla="*/ 556 h 737"/>
                  <a:gd name="T84" fmla="*/ 142 w 163"/>
                  <a:gd name="T85" fmla="*/ 574 h 737"/>
                  <a:gd name="T86" fmla="*/ 57 w 163"/>
                  <a:gd name="T87" fmla="*/ 570 h 737"/>
                  <a:gd name="T88" fmla="*/ 143 w 163"/>
                  <a:gd name="T89" fmla="*/ 588 h 737"/>
                  <a:gd name="T90" fmla="*/ 103 w 163"/>
                  <a:gd name="T91" fmla="*/ 602 h 737"/>
                  <a:gd name="T92" fmla="*/ 73 w 163"/>
                  <a:gd name="T93" fmla="*/ 609 h 737"/>
                  <a:gd name="T94" fmla="*/ 157 w 163"/>
                  <a:gd name="T95" fmla="*/ 621 h 737"/>
                  <a:gd name="T96" fmla="*/ 92 w 163"/>
                  <a:gd name="T97" fmla="*/ 627 h 737"/>
                  <a:gd name="T98" fmla="*/ 157 w 163"/>
                  <a:gd name="T99" fmla="*/ 653 h 737"/>
                  <a:gd name="T100" fmla="*/ 70 w 163"/>
                  <a:gd name="T101" fmla="*/ 656 h 737"/>
                  <a:gd name="T102" fmla="*/ 110 w 163"/>
                  <a:gd name="T103" fmla="*/ 669 h 737"/>
                  <a:gd name="T104" fmla="*/ 146 w 163"/>
                  <a:gd name="T105" fmla="*/ 689 h 737"/>
                  <a:gd name="T106" fmla="*/ 69 w 163"/>
                  <a:gd name="T107" fmla="*/ 692 h 737"/>
                  <a:gd name="T108" fmla="*/ 149 w 163"/>
                  <a:gd name="T109" fmla="*/ 703 h 737"/>
                  <a:gd name="T110" fmla="*/ 115 w 163"/>
                  <a:gd name="T111" fmla="*/ 714 h 737"/>
                  <a:gd name="T112" fmla="*/ 77 w 163"/>
                  <a:gd name="T113" fmla="*/ 720 h 737"/>
                  <a:gd name="T114" fmla="*/ 141 w 163"/>
                  <a:gd name="T115" fmla="*/ 734 h 737"/>
                  <a:gd name="T116" fmla="*/ 34 w 163"/>
                  <a:gd name="T117" fmla="*/ 456 h 737"/>
                  <a:gd name="T118" fmla="*/ 29 w 163"/>
                  <a:gd name="T119" fmla="*/ 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3" h="737">
                    <a:moveTo>
                      <a:pt x="70" y="20"/>
                    </a:moveTo>
                    <a:lnTo>
                      <a:pt x="66" y="20"/>
                    </a:lnTo>
                    <a:lnTo>
                      <a:pt x="60" y="20"/>
                    </a:lnTo>
                    <a:lnTo>
                      <a:pt x="55" y="19"/>
                    </a:lnTo>
                    <a:lnTo>
                      <a:pt x="50" y="19"/>
                    </a:lnTo>
                    <a:lnTo>
                      <a:pt x="45" y="18"/>
                    </a:lnTo>
                    <a:lnTo>
                      <a:pt x="39" y="17"/>
                    </a:lnTo>
                    <a:lnTo>
                      <a:pt x="35" y="16"/>
                    </a:lnTo>
                    <a:lnTo>
                      <a:pt x="29" y="15"/>
                    </a:lnTo>
                    <a:lnTo>
                      <a:pt x="27" y="16"/>
                    </a:lnTo>
                    <a:lnTo>
                      <a:pt x="25" y="18"/>
                    </a:lnTo>
                    <a:lnTo>
                      <a:pt x="24" y="19"/>
                    </a:lnTo>
                    <a:lnTo>
                      <a:pt x="24" y="22"/>
                    </a:lnTo>
                    <a:lnTo>
                      <a:pt x="30" y="24"/>
                    </a:lnTo>
                    <a:lnTo>
                      <a:pt x="37" y="27"/>
                    </a:lnTo>
                    <a:lnTo>
                      <a:pt x="43" y="30"/>
                    </a:lnTo>
                    <a:lnTo>
                      <a:pt x="49" y="31"/>
                    </a:lnTo>
                    <a:lnTo>
                      <a:pt x="55" y="33"/>
                    </a:lnTo>
                    <a:lnTo>
                      <a:pt x="61" y="35"/>
                    </a:lnTo>
                    <a:lnTo>
                      <a:pt x="68" y="37"/>
                    </a:lnTo>
                    <a:lnTo>
                      <a:pt x="75" y="38"/>
                    </a:lnTo>
                    <a:lnTo>
                      <a:pt x="76" y="39"/>
                    </a:lnTo>
                    <a:lnTo>
                      <a:pt x="77" y="41"/>
                    </a:lnTo>
                    <a:lnTo>
                      <a:pt x="77" y="43"/>
                    </a:lnTo>
                    <a:lnTo>
                      <a:pt x="78" y="46"/>
                    </a:lnTo>
                    <a:lnTo>
                      <a:pt x="73" y="46"/>
                    </a:lnTo>
                    <a:lnTo>
                      <a:pt x="67" y="46"/>
                    </a:lnTo>
                    <a:lnTo>
                      <a:pt x="61" y="45"/>
                    </a:lnTo>
                    <a:lnTo>
                      <a:pt x="55" y="45"/>
                    </a:lnTo>
                    <a:lnTo>
                      <a:pt x="50" y="45"/>
                    </a:lnTo>
                    <a:lnTo>
                      <a:pt x="43" y="43"/>
                    </a:lnTo>
                    <a:lnTo>
                      <a:pt x="38" y="45"/>
                    </a:lnTo>
                    <a:lnTo>
                      <a:pt x="32" y="46"/>
                    </a:lnTo>
                    <a:lnTo>
                      <a:pt x="37" y="50"/>
                    </a:lnTo>
                    <a:lnTo>
                      <a:pt x="43" y="53"/>
                    </a:lnTo>
                    <a:lnTo>
                      <a:pt x="50" y="55"/>
                    </a:lnTo>
                    <a:lnTo>
                      <a:pt x="57" y="57"/>
                    </a:lnTo>
                    <a:lnTo>
                      <a:pt x="62" y="58"/>
                    </a:lnTo>
                    <a:lnTo>
                      <a:pt x="69" y="60"/>
                    </a:lnTo>
                    <a:lnTo>
                      <a:pt x="76" y="60"/>
                    </a:lnTo>
                    <a:lnTo>
                      <a:pt x="83" y="61"/>
                    </a:lnTo>
                    <a:lnTo>
                      <a:pt x="85" y="64"/>
                    </a:lnTo>
                    <a:lnTo>
                      <a:pt x="87" y="68"/>
                    </a:lnTo>
                    <a:lnTo>
                      <a:pt x="88" y="71"/>
                    </a:lnTo>
                    <a:lnTo>
                      <a:pt x="88" y="75"/>
                    </a:lnTo>
                    <a:lnTo>
                      <a:pt x="82" y="75"/>
                    </a:lnTo>
                    <a:lnTo>
                      <a:pt x="76" y="73"/>
                    </a:lnTo>
                    <a:lnTo>
                      <a:pt x="70" y="73"/>
                    </a:lnTo>
                    <a:lnTo>
                      <a:pt x="65" y="72"/>
                    </a:lnTo>
                    <a:lnTo>
                      <a:pt x="59" y="71"/>
                    </a:lnTo>
                    <a:lnTo>
                      <a:pt x="52" y="71"/>
                    </a:lnTo>
                    <a:lnTo>
                      <a:pt x="46" y="70"/>
                    </a:lnTo>
                    <a:lnTo>
                      <a:pt x="40" y="70"/>
                    </a:lnTo>
                    <a:lnTo>
                      <a:pt x="36" y="75"/>
                    </a:lnTo>
                    <a:lnTo>
                      <a:pt x="42" y="80"/>
                    </a:lnTo>
                    <a:lnTo>
                      <a:pt x="49" y="80"/>
                    </a:lnTo>
                    <a:lnTo>
                      <a:pt x="55" y="81"/>
                    </a:lnTo>
                    <a:lnTo>
                      <a:pt x="61" y="83"/>
                    </a:lnTo>
                    <a:lnTo>
                      <a:pt x="68" y="84"/>
                    </a:lnTo>
                    <a:lnTo>
                      <a:pt x="74" y="86"/>
                    </a:lnTo>
                    <a:lnTo>
                      <a:pt x="80" y="87"/>
                    </a:lnTo>
                    <a:lnTo>
                      <a:pt x="87" y="90"/>
                    </a:lnTo>
                    <a:lnTo>
                      <a:pt x="92" y="91"/>
                    </a:lnTo>
                    <a:lnTo>
                      <a:pt x="95" y="93"/>
                    </a:lnTo>
                    <a:lnTo>
                      <a:pt x="97" y="96"/>
                    </a:lnTo>
                    <a:lnTo>
                      <a:pt x="97" y="100"/>
                    </a:lnTo>
                    <a:lnTo>
                      <a:pt x="98" y="103"/>
                    </a:lnTo>
                    <a:lnTo>
                      <a:pt x="90" y="103"/>
                    </a:lnTo>
                    <a:lnTo>
                      <a:pt x="82" y="103"/>
                    </a:lnTo>
                    <a:lnTo>
                      <a:pt x="74" y="103"/>
                    </a:lnTo>
                    <a:lnTo>
                      <a:pt x="66" y="102"/>
                    </a:lnTo>
                    <a:lnTo>
                      <a:pt x="57" y="102"/>
                    </a:lnTo>
                    <a:lnTo>
                      <a:pt x="49" y="102"/>
                    </a:lnTo>
                    <a:lnTo>
                      <a:pt x="40" y="102"/>
                    </a:lnTo>
                    <a:lnTo>
                      <a:pt x="32" y="103"/>
                    </a:lnTo>
                    <a:lnTo>
                      <a:pt x="32" y="107"/>
                    </a:lnTo>
                    <a:lnTo>
                      <a:pt x="42" y="109"/>
                    </a:lnTo>
                    <a:lnTo>
                      <a:pt x="50" y="111"/>
                    </a:lnTo>
                    <a:lnTo>
                      <a:pt x="59" y="113"/>
                    </a:lnTo>
                    <a:lnTo>
                      <a:pt x="68" y="115"/>
                    </a:lnTo>
                    <a:lnTo>
                      <a:pt x="76" y="116"/>
                    </a:lnTo>
                    <a:lnTo>
                      <a:pt x="85" y="117"/>
                    </a:lnTo>
                    <a:lnTo>
                      <a:pt x="93" y="119"/>
                    </a:lnTo>
                    <a:lnTo>
                      <a:pt x="103" y="121"/>
                    </a:lnTo>
                    <a:lnTo>
                      <a:pt x="105" y="123"/>
                    </a:lnTo>
                    <a:lnTo>
                      <a:pt x="106" y="126"/>
                    </a:lnTo>
                    <a:lnTo>
                      <a:pt x="107" y="129"/>
                    </a:lnTo>
                    <a:lnTo>
                      <a:pt x="108" y="132"/>
                    </a:lnTo>
                    <a:lnTo>
                      <a:pt x="101" y="133"/>
                    </a:lnTo>
                    <a:lnTo>
                      <a:pt x="95" y="133"/>
                    </a:lnTo>
                    <a:lnTo>
                      <a:pt x="88" y="132"/>
                    </a:lnTo>
                    <a:lnTo>
                      <a:pt x="81" y="131"/>
                    </a:lnTo>
                    <a:lnTo>
                      <a:pt x="74" y="131"/>
                    </a:lnTo>
                    <a:lnTo>
                      <a:pt x="67" y="131"/>
                    </a:lnTo>
                    <a:lnTo>
                      <a:pt x="60" y="131"/>
                    </a:lnTo>
                    <a:lnTo>
                      <a:pt x="54" y="133"/>
                    </a:lnTo>
                    <a:lnTo>
                      <a:pt x="55" y="138"/>
                    </a:lnTo>
                    <a:lnTo>
                      <a:pt x="60" y="139"/>
                    </a:lnTo>
                    <a:lnTo>
                      <a:pt x="65" y="139"/>
                    </a:lnTo>
                    <a:lnTo>
                      <a:pt x="68" y="141"/>
                    </a:lnTo>
                    <a:lnTo>
                      <a:pt x="74" y="142"/>
                    </a:lnTo>
                    <a:lnTo>
                      <a:pt x="81" y="144"/>
                    </a:lnTo>
                    <a:lnTo>
                      <a:pt x="87" y="144"/>
                    </a:lnTo>
                    <a:lnTo>
                      <a:pt x="93" y="145"/>
                    </a:lnTo>
                    <a:lnTo>
                      <a:pt x="99" y="146"/>
                    </a:lnTo>
                    <a:lnTo>
                      <a:pt x="105" y="148"/>
                    </a:lnTo>
                    <a:lnTo>
                      <a:pt x="111" y="151"/>
                    </a:lnTo>
                    <a:lnTo>
                      <a:pt x="115" y="154"/>
                    </a:lnTo>
                    <a:lnTo>
                      <a:pt x="115" y="160"/>
                    </a:lnTo>
                    <a:lnTo>
                      <a:pt x="106" y="160"/>
                    </a:lnTo>
                    <a:lnTo>
                      <a:pt x="97" y="160"/>
                    </a:lnTo>
                    <a:lnTo>
                      <a:pt x="89" y="160"/>
                    </a:lnTo>
                    <a:lnTo>
                      <a:pt x="80" y="159"/>
                    </a:lnTo>
                    <a:lnTo>
                      <a:pt x="72" y="159"/>
                    </a:lnTo>
                    <a:lnTo>
                      <a:pt x="62" y="157"/>
                    </a:lnTo>
                    <a:lnTo>
                      <a:pt x="54" y="157"/>
                    </a:lnTo>
                    <a:lnTo>
                      <a:pt x="45" y="157"/>
                    </a:lnTo>
                    <a:lnTo>
                      <a:pt x="50" y="163"/>
                    </a:lnTo>
                    <a:lnTo>
                      <a:pt x="58" y="166"/>
                    </a:lnTo>
                    <a:lnTo>
                      <a:pt x="67" y="167"/>
                    </a:lnTo>
                    <a:lnTo>
                      <a:pt x="75" y="169"/>
                    </a:lnTo>
                    <a:lnTo>
                      <a:pt x="81" y="169"/>
                    </a:lnTo>
                    <a:lnTo>
                      <a:pt x="85" y="170"/>
                    </a:lnTo>
                    <a:lnTo>
                      <a:pt x="91" y="170"/>
                    </a:lnTo>
                    <a:lnTo>
                      <a:pt x="96" y="171"/>
                    </a:lnTo>
                    <a:lnTo>
                      <a:pt x="101" y="172"/>
                    </a:lnTo>
                    <a:lnTo>
                      <a:pt x="106" y="174"/>
                    </a:lnTo>
                    <a:lnTo>
                      <a:pt x="112" y="175"/>
                    </a:lnTo>
                    <a:lnTo>
                      <a:pt x="118" y="176"/>
                    </a:lnTo>
                    <a:lnTo>
                      <a:pt x="120" y="180"/>
                    </a:lnTo>
                    <a:lnTo>
                      <a:pt x="122" y="185"/>
                    </a:lnTo>
                    <a:lnTo>
                      <a:pt x="123" y="191"/>
                    </a:lnTo>
                    <a:lnTo>
                      <a:pt x="121" y="195"/>
                    </a:lnTo>
                    <a:lnTo>
                      <a:pt x="113" y="194"/>
                    </a:lnTo>
                    <a:lnTo>
                      <a:pt x="105" y="193"/>
                    </a:lnTo>
                    <a:lnTo>
                      <a:pt x="97" y="192"/>
                    </a:lnTo>
                    <a:lnTo>
                      <a:pt x="89" y="191"/>
                    </a:lnTo>
                    <a:lnTo>
                      <a:pt x="82" y="190"/>
                    </a:lnTo>
                    <a:lnTo>
                      <a:pt x="74" y="190"/>
                    </a:lnTo>
                    <a:lnTo>
                      <a:pt x="66" y="189"/>
                    </a:lnTo>
                    <a:lnTo>
                      <a:pt x="59" y="187"/>
                    </a:lnTo>
                    <a:lnTo>
                      <a:pt x="58" y="189"/>
                    </a:lnTo>
                    <a:lnTo>
                      <a:pt x="57" y="190"/>
                    </a:lnTo>
                    <a:lnTo>
                      <a:pt x="55" y="191"/>
                    </a:lnTo>
                    <a:lnTo>
                      <a:pt x="55" y="192"/>
                    </a:lnTo>
                    <a:lnTo>
                      <a:pt x="61" y="195"/>
                    </a:lnTo>
                    <a:lnTo>
                      <a:pt x="67" y="198"/>
                    </a:lnTo>
                    <a:lnTo>
                      <a:pt x="74" y="199"/>
                    </a:lnTo>
                    <a:lnTo>
                      <a:pt x="80" y="200"/>
                    </a:lnTo>
                    <a:lnTo>
                      <a:pt x="87" y="201"/>
                    </a:lnTo>
                    <a:lnTo>
                      <a:pt x="92" y="202"/>
                    </a:lnTo>
                    <a:lnTo>
                      <a:pt x="99" y="204"/>
                    </a:lnTo>
                    <a:lnTo>
                      <a:pt x="105" y="206"/>
                    </a:lnTo>
                    <a:lnTo>
                      <a:pt x="112" y="209"/>
                    </a:lnTo>
                    <a:lnTo>
                      <a:pt x="121" y="210"/>
                    </a:lnTo>
                    <a:lnTo>
                      <a:pt x="127" y="213"/>
                    </a:lnTo>
                    <a:lnTo>
                      <a:pt x="128" y="223"/>
                    </a:lnTo>
                    <a:lnTo>
                      <a:pt x="126" y="225"/>
                    </a:lnTo>
                    <a:lnTo>
                      <a:pt x="116" y="225"/>
                    </a:lnTo>
                    <a:lnTo>
                      <a:pt x="107" y="224"/>
                    </a:lnTo>
                    <a:lnTo>
                      <a:pt x="98" y="224"/>
                    </a:lnTo>
                    <a:lnTo>
                      <a:pt x="89" y="223"/>
                    </a:lnTo>
                    <a:lnTo>
                      <a:pt x="80" y="222"/>
                    </a:lnTo>
                    <a:lnTo>
                      <a:pt x="70" y="221"/>
                    </a:lnTo>
                    <a:lnTo>
                      <a:pt x="61" y="220"/>
                    </a:lnTo>
                    <a:lnTo>
                      <a:pt x="52" y="218"/>
                    </a:lnTo>
                    <a:lnTo>
                      <a:pt x="51" y="220"/>
                    </a:lnTo>
                    <a:lnTo>
                      <a:pt x="50" y="221"/>
                    </a:lnTo>
                    <a:lnTo>
                      <a:pt x="50" y="223"/>
                    </a:lnTo>
                    <a:lnTo>
                      <a:pt x="50" y="224"/>
                    </a:lnTo>
                    <a:lnTo>
                      <a:pt x="59" y="228"/>
                    </a:lnTo>
                    <a:lnTo>
                      <a:pt x="68" y="231"/>
                    </a:lnTo>
                    <a:lnTo>
                      <a:pt x="78" y="232"/>
                    </a:lnTo>
                    <a:lnTo>
                      <a:pt x="89" y="235"/>
                    </a:lnTo>
                    <a:lnTo>
                      <a:pt x="98" y="236"/>
                    </a:lnTo>
                    <a:lnTo>
                      <a:pt x="108" y="237"/>
                    </a:lnTo>
                    <a:lnTo>
                      <a:pt x="119" y="239"/>
                    </a:lnTo>
                    <a:lnTo>
                      <a:pt x="128" y="242"/>
                    </a:lnTo>
                    <a:lnTo>
                      <a:pt x="130" y="244"/>
                    </a:lnTo>
                    <a:lnTo>
                      <a:pt x="133" y="247"/>
                    </a:lnTo>
                    <a:lnTo>
                      <a:pt x="133" y="251"/>
                    </a:lnTo>
                    <a:lnTo>
                      <a:pt x="133" y="255"/>
                    </a:lnTo>
                    <a:lnTo>
                      <a:pt x="123" y="254"/>
                    </a:lnTo>
                    <a:lnTo>
                      <a:pt x="113" y="253"/>
                    </a:lnTo>
                    <a:lnTo>
                      <a:pt x="103" y="253"/>
                    </a:lnTo>
                    <a:lnTo>
                      <a:pt x="93" y="252"/>
                    </a:lnTo>
                    <a:lnTo>
                      <a:pt x="83" y="252"/>
                    </a:lnTo>
                    <a:lnTo>
                      <a:pt x="73" y="251"/>
                    </a:lnTo>
                    <a:lnTo>
                      <a:pt x="62" y="250"/>
                    </a:lnTo>
                    <a:lnTo>
                      <a:pt x="53" y="248"/>
                    </a:lnTo>
                    <a:lnTo>
                      <a:pt x="52" y="250"/>
                    </a:lnTo>
                    <a:lnTo>
                      <a:pt x="51" y="251"/>
                    </a:lnTo>
                    <a:lnTo>
                      <a:pt x="51" y="253"/>
                    </a:lnTo>
                    <a:lnTo>
                      <a:pt x="51" y="254"/>
                    </a:lnTo>
                    <a:lnTo>
                      <a:pt x="54" y="256"/>
                    </a:lnTo>
                    <a:lnTo>
                      <a:pt x="58" y="256"/>
                    </a:lnTo>
                    <a:lnTo>
                      <a:pt x="62" y="256"/>
                    </a:lnTo>
                    <a:lnTo>
                      <a:pt x="66" y="258"/>
                    </a:lnTo>
                    <a:lnTo>
                      <a:pt x="73" y="260"/>
                    </a:lnTo>
                    <a:lnTo>
                      <a:pt x="80" y="261"/>
                    </a:lnTo>
                    <a:lnTo>
                      <a:pt x="88" y="262"/>
                    </a:lnTo>
                    <a:lnTo>
                      <a:pt x="96" y="263"/>
                    </a:lnTo>
                    <a:lnTo>
                      <a:pt x="103" y="266"/>
                    </a:lnTo>
                    <a:lnTo>
                      <a:pt x="111" y="267"/>
                    </a:lnTo>
                    <a:lnTo>
                      <a:pt x="118" y="269"/>
                    </a:lnTo>
                    <a:lnTo>
                      <a:pt x="125" y="273"/>
                    </a:lnTo>
                    <a:lnTo>
                      <a:pt x="128" y="273"/>
                    </a:lnTo>
                    <a:lnTo>
                      <a:pt x="133" y="273"/>
                    </a:lnTo>
                    <a:lnTo>
                      <a:pt x="135" y="275"/>
                    </a:lnTo>
                    <a:lnTo>
                      <a:pt x="137" y="278"/>
                    </a:lnTo>
                    <a:lnTo>
                      <a:pt x="137" y="285"/>
                    </a:lnTo>
                    <a:lnTo>
                      <a:pt x="127" y="285"/>
                    </a:lnTo>
                    <a:lnTo>
                      <a:pt x="116" y="284"/>
                    </a:lnTo>
                    <a:lnTo>
                      <a:pt x="106" y="284"/>
                    </a:lnTo>
                    <a:lnTo>
                      <a:pt x="96" y="284"/>
                    </a:lnTo>
                    <a:lnTo>
                      <a:pt x="85" y="284"/>
                    </a:lnTo>
                    <a:lnTo>
                      <a:pt x="75" y="283"/>
                    </a:lnTo>
                    <a:lnTo>
                      <a:pt x="65" y="282"/>
                    </a:lnTo>
                    <a:lnTo>
                      <a:pt x="54" y="280"/>
                    </a:lnTo>
                    <a:lnTo>
                      <a:pt x="52" y="282"/>
                    </a:lnTo>
                    <a:lnTo>
                      <a:pt x="62" y="286"/>
                    </a:lnTo>
                    <a:lnTo>
                      <a:pt x="73" y="290"/>
                    </a:lnTo>
                    <a:lnTo>
                      <a:pt x="84" y="293"/>
                    </a:lnTo>
                    <a:lnTo>
                      <a:pt x="96" y="296"/>
                    </a:lnTo>
                    <a:lnTo>
                      <a:pt x="107" y="298"/>
                    </a:lnTo>
                    <a:lnTo>
                      <a:pt x="119" y="300"/>
                    </a:lnTo>
                    <a:lnTo>
                      <a:pt x="130" y="303"/>
                    </a:lnTo>
                    <a:lnTo>
                      <a:pt x="142" y="305"/>
                    </a:lnTo>
                    <a:lnTo>
                      <a:pt x="143" y="307"/>
                    </a:lnTo>
                    <a:lnTo>
                      <a:pt x="143" y="309"/>
                    </a:lnTo>
                    <a:lnTo>
                      <a:pt x="143" y="312"/>
                    </a:lnTo>
                    <a:lnTo>
                      <a:pt x="143" y="314"/>
                    </a:lnTo>
                    <a:lnTo>
                      <a:pt x="140" y="314"/>
                    </a:lnTo>
                    <a:lnTo>
                      <a:pt x="138" y="312"/>
                    </a:lnTo>
                    <a:lnTo>
                      <a:pt x="137" y="309"/>
                    </a:lnTo>
                    <a:lnTo>
                      <a:pt x="135" y="307"/>
                    </a:lnTo>
                    <a:lnTo>
                      <a:pt x="129" y="312"/>
                    </a:lnTo>
                    <a:lnTo>
                      <a:pt x="123" y="314"/>
                    </a:lnTo>
                    <a:lnTo>
                      <a:pt x="116" y="314"/>
                    </a:lnTo>
                    <a:lnTo>
                      <a:pt x="110" y="314"/>
                    </a:lnTo>
                    <a:lnTo>
                      <a:pt x="103" y="312"/>
                    </a:lnTo>
                    <a:lnTo>
                      <a:pt x="95" y="311"/>
                    </a:lnTo>
                    <a:lnTo>
                      <a:pt x="88" y="311"/>
                    </a:lnTo>
                    <a:lnTo>
                      <a:pt x="81" y="311"/>
                    </a:lnTo>
                    <a:lnTo>
                      <a:pt x="80" y="311"/>
                    </a:lnTo>
                    <a:lnTo>
                      <a:pt x="77" y="311"/>
                    </a:lnTo>
                    <a:lnTo>
                      <a:pt x="76" y="311"/>
                    </a:lnTo>
                    <a:lnTo>
                      <a:pt x="75" y="312"/>
                    </a:lnTo>
                    <a:lnTo>
                      <a:pt x="76" y="316"/>
                    </a:lnTo>
                    <a:lnTo>
                      <a:pt x="81" y="318"/>
                    </a:lnTo>
                    <a:lnTo>
                      <a:pt x="85" y="319"/>
                    </a:lnTo>
                    <a:lnTo>
                      <a:pt x="90" y="321"/>
                    </a:lnTo>
                    <a:lnTo>
                      <a:pt x="97" y="322"/>
                    </a:lnTo>
                    <a:lnTo>
                      <a:pt x="105" y="323"/>
                    </a:lnTo>
                    <a:lnTo>
                      <a:pt x="112" y="326"/>
                    </a:lnTo>
                    <a:lnTo>
                      <a:pt x="119" y="327"/>
                    </a:lnTo>
                    <a:lnTo>
                      <a:pt x="126" y="329"/>
                    </a:lnTo>
                    <a:lnTo>
                      <a:pt x="133" y="330"/>
                    </a:lnTo>
                    <a:lnTo>
                      <a:pt x="140" y="332"/>
                    </a:lnTo>
                    <a:lnTo>
                      <a:pt x="146" y="335"/>
                    </a:lnTo>
                    <a:lnTo>
                      <a:pt x="146" y="339"/>
                    </a:lnTo>
                    <a:lnTo>
                      <a:pt x="134" y="338"/>
                    </a:lnTo>
                    <a:lnTo>
                      <a:pt x="120" y="337"/>
                    </a:lnTo>
                    <a:lnTo>
                      <a:pt x="107" y="336"/>
                    </a:lnTo>
                    <a:lnTo>
                      <a:pt x="93" y="335"/>
                    </a:lnTo>
                    <a:lnTo>
                      <a:pt x="80" y="334"/>
                    </a:lnTo>
                    <a:lnTo>
                      <a:pt x="67" y="331"/>
                    </a:lnTo>
                    <a:lnTo>
                      <a:pt x="53" y="330"/>
                    </a:lnTo>
                    <a:lnTo>
                      <a:pt x="40" y="328"/>
                    </a:lnTo>
                    <a:lnTo>
                      <a:pt x="37" y="337"/>
                    </a:lnTo>
                    <a:lnTo>
                      <a:pt x="37" y="344"/>
                    </a:lnTo>
                    <a:lnTo>
                      <a:pt x="40" y="349"/>
                    </a:lnTo>
                    <a:lnTo>
                      <a:pt x="45" y="352"/>
                    </a:lnTo>
                    <a:lnTo>
                      <a:pt x="52" y="354"/>
                    </a:lnTo>
                    <a:lnTo>
                      <a:pt x="59" y="357"/>
                    </a:lnTo>
                    <a:lnTo>
                      <a:pt x="67" y="358"/>
                    </a:lnTo>
                    <a:lnTo>
                      <a:pt x="73" y="359"/>
                    </a:lnTo>
                    <a:lnTo>
                      <a:pt x="80" y="360"/>
                    </a:lnTo>
                    <a:lnTo>
                      <a:pt x="88" y="360"/>
                    </a:lnTo>
                    <a:lnTo>
                      <a:pt x="96" y="360"/>
                    </a:lnTo>
                    <a:lnTo>
                      <a:pt x="105" y="360"/>
                    </a:lnTo>
                    <a:lnTo>
                      <a:pt x="113" y="361"/>
                    </a:lnTo>
                    <a:lnTo>
                      <a:pt x="120" y="364"/>
                    </a:lnTo>
                    <a:lnTo>
                      <a:pt x="125" y="368"/>
                    </a:lnTo>
                    <a:lnTo>
                      <a:pt x="128" y="376"/>
                    </a:lnTo>
                    <a:lnTo>
                      <a:pt x="127" y="377"/>
                    </a:lnTo>
                    <a:lnTo>
                      <a:pt x="121" y="370"/>
                    </a:lnTo>
                    <a:lnTo>
                      <a:pt x="114" y="366"/>
                    </a:lnTo>
                    <a:lnTo>
                      <a:pt x="106" y="364"/>
                    </a:lnTo>
                    <a:lnTo>
                      <a:pt x="98" y="364"/>
                    </a:lnTo>
                    <a:lnTo>
                      <a:pt x="89" y="364"/>
                    </a:lnTo>
                    <a:lnTo>
                      <a:pt x="80" y="364"/>
                    </a:lnTo>
                    <a:lnTo>
                      <a:pt x="72" y="364"/>
                    </a:lnTo>
                    <a:lnTo>
                      <a:pt x="63" y="364"/>
                    </a:lnTo>
                    <a:lnTo>
                      <a:pt x="57" y="368"/>
                    </a:lnTo>
                    <a:lnTo>
                      <a:pt x="55" y="375"/>
                    </a:lnTo>
                    <a:lnTo>
                      <a:pt x="54" y="383"/>
                    </a:lnTo>
                    <a:lnTo>
                      <a:pt x="53" y="390"/>
                    </a:lnTo>
                    <a:lnTo>
                      <a:pt x="51" y="388"/>
                    </a:lnTo>
                    <a:lnTo>
                      <a:pt x="49" y="387"/>
                    </a:lnTo>
                    <a:lnTo>
                      <a:pt x="46" y="385"/>
                    </a:lnTo>
                    <a:lnTo>
                      <a:pt x="43" y="385"/>
                    </a:lnTo>
                    <a:lnTo>
                      <a:pt x="42" y="390"/>
                    </a:lnTo>
                    <a:lnTo>
                      <a:pt x="42" y="396"/>
                    </a:lnTo>
                    <a:lnTo>
                      <a:pt x="42" y="400"/>
                    </a:lnTo>
                    <a:lnTo>
                      <a:pt x="44" y="405"/>
                    </a:lnTo>
                    <a:lnTo>
                      <a:pt x="52" y="402"/>
                    </a:lnTo>
                    <a:lnTo>
                      <a:pt x="55" y="428"/>
                    </a:lnTo>
                    <a:lnTo>
                      <a:pt x="57" y="456"/>
                    </a:lnTo>
                    <a:lnTo>
                      <a:pt x="58" y="484"/>
                    </a:lnTo>
                    <a:lnTo>
                      <a:pt x="60" y="511"/>
                    </a:lnTo>
                    <a:lnTo>
                      <a:pt x="67" y="516"/>
                    </a:lnTo>
                    <a:lnTo>
                      <a:pt x="75" y="518"/>
                    </a:lnTo>
                    <a:lnTo>
                      <a:pt x="83" y="520"/>
                    </a:lnTo>
                    <a:lnTo>
                      <a:pt x="91" y="520"/>
                    </a:lnTo>
                    <a:lnTo>
                      <a:pt x="100" y="521"/>
                    </a:lnTo>
                    <a:lnTo>
                      <a:pt x="108" y="520"/>
                    </a:lnTo>
                    <a:lnTo>
                      <a:pt x="118" y="520"/>
                    </a:lnTo>
                    <a:lnTo>
                      <a:pt x="126" y="520"/>
                    </a:lnTo>
                    <a:lnTo>
                      <a:pt x="136" y="507"/>
                    </a:lnTo>
                    <a:lnTo>
                      <a:pt x="137" y="415"/>
                    </a:lnTo>
                    <a:lnTo>
                      <a:pt x="141" y="419"/>
                    </a:lnTo>
                    <a:lnTo>
                      <a:pt x="142" y="425"/>
                    </a:lnTo>
                    <a:lnTo>
                      <a:pt x="142" y="429"/>
                    </a:lnTo>
                    <a:lnTo>
                      <a:pt x="141" y="435"/>
                    </a:lnTo>
                    <a:lnTo>
                      <a:pt x="141" y="440"/>
                    </a:lnTo>
                    <a:lnTo>
                      <a:pt x="142" y="444"/>
                    </a:lnTo>
                    <a:lnTo>
                      <a:pt x="143" y="448"/>
                    </a:lnTo>
                    <a:lnTo>
                      <a:pt x="146" y="450"/>
                    </a:lnTo>
                    <a:lnTo>
                      <a:pt x="150" y="450"/>
                    </a:lnTo>
                    <a:lnTo>
                      <a:pt x="153" y="451"/>
                    </a:lnTo>
                    <a:lnTo>
                      <a:pt x="157" y="452"/>
                    </a:lnTo>
                    <a:lnTo>
                      <a:pt x="158" y="456"/>
                    </a:lnTo>
                    <a:lnTo>
                      <a:pt x="158" y="465"/>
                    </a:lnTo>
                    <a:lnTo>
                      <a:pt x="151" y="472"/>
                    </a:lnTo>
                    <a:lnTo>
                      <a:pt x="148" y="480"/>
                    </a:lnTo>
                    <a:lnTo>
                      <a:pt x="154" y="487"/>
                    </a:lnTo>
                    <a:lnTo>
                      <a:pt x="156" y="493"/>
                    </a:lnTo>
                    <a:lnTo>
                      <a:pt x="152" y="496"/>
                    </a:lnTo>
                    <a:lnTo>
                      <a:pt x="149" y="497"/>
                    </a:lnTo>
                    <a:lnTo>
                      <a:pt x="143" y="498"/>
                    </a:lnTo>
                    <a:lnTo>
                      <a:pt x="142" y="498"/>
                    </a:lnTo>
                    <a:lnTo>
                      <a:pt x="141" y="499"/>
                    </a:lnTo>
                    <a:lnTo>
                      <a:pt x="138" y="499"/>
                    </a:lnTo>
                    <a:lnTo>
                      <a:pt x="137" y="501"/>
                    </a:lnTo>
                    <a:lnTo>
                      <a:pt x="137" y="504"/>
                    </a:lnTo>
                    <a:lnTo>
                      <a:pt x="138" y="506"/>
                    </a:lnTo>
                    <a:lnTo>
                      <a:pt x="140" y="509"/>
                    </a:lnTo>
                    <a:lnTo>
                      <a:pt x="142" y="511"/>
                    </a:lnTo>
                    <a:lnTo>
                      <a:pt x="146" y="510"/>
                    </a:lnTo>
                    <a:lnTo>
                      <a:pt x="151" y="512"/>
                    </a:lnTo>
                    <a:lnTo>
                      <a:pt x="154" y="516"/>
                    </a:lnTo>
                    <a:lnTo>
                      <a:pt x="154" y="521"/>
                    </a:lnTo>
                    <a:lnTo>
                      <a:pt x="154" y="524"/>
                    </a:lnTo>
                    <a:lnTo>
                      <a:pt x="154" y="525"/>
                    </a:lnTo>
                    <a:lnTo>
                      <a:pt x="153" y="527"/>
                    </a:lnTo>
                    <a:lnTo>
                      <a:pt x="152" y="528"/>
                    </a:lnTo>
                    <a:lnTo>
                      <a:pt x="145" y="528"/>
                    </a:lnTo>
                    <a:lnTo>
                      <a:pt x="138" y="527"/>
                    </a:lnTo>
                    <a:lnTo>
                      <a:pt x="133" y="527"/>
                    </a:lnTo>
                    <a:lnTo>
                      <a:pt x="127" y="531"/>
                    </a:lnTo>
                    <a:lnTo>
                      <a:pt x="131" y="537"/>
                    </a:lnTo>
                    <a:lnTo>
                      <a:pt x="138" y="539"/>
                    </a:lnTo>
                    <a:lnTo>
                      <a:pt x="148" y="540"/>
                    </a:lnTo>
                    <a:lnTo>
                      <a:pt x="154" y="543"/>
                    </a:lnTo>
                    <a:lnTo>
                      <a:pt x="148" y="545"/>
                    </a:lnTo>
                    <a:lnTo>
                      <a:pt x="141" y="547"/>
                    </a:lnTo>
                    <a:lnTo>
                      <a:pt x="133" y="547"/>
                    </a:lnTo>
                    <a:lnTo>
                      <a:pt x="125" y="547"/>
                    </a:lnTo>
                    <a:lnTo>
                      <a:pt x="78" y="542"/>
                    </a:lnTo>
                    <a:lnTo>
                      <a:pt x="77" y="543"/>
                    </a:lnTo>
                    <a:lnTo>
                      <a:pt x="75" y="544"/>
                    </a:lnTo>
                    <a:lnTo>
                      <a:pt x="74" y="547"/>
                    </a:lnTo>
                    <a:lnTo>
                      <a:pt x="75" y="548"/>
                    </a:lnTo>
                    <a:lnTo>
                      <a:pt x="84" y="550"/>
                    </a:lnTo>
                    <a:lnTo>
                      <a:pt x="95" y="552"/>
                    </a:lnTo>
                    <a:lnTo>
                      <a:pt x="104" y="554"/>
                    </a:lnTo>
                    <a:lnTo>
                      <a:pt x="113" y="556"/>
                    </a:lnTo>
                    <a:lnTo>
                      <a:pt x="123" y="558"/>
                    </a:lnTo>
                    <a:lnTo>
                      <a:pt x="133" y="559"/>
                    </a:lnTo>
                    <a:lnTo>
                      <a:pt x="143" y="560"/>
                    </a:lnTo>
                    <a:lnTo>
                      <a:pt x="153" y="562"/>
                    </a:lnTo>
                    <a:lnTo>
                      <a:pt x="154" y="564"/>
                    </a:lnTo>
                    <a:lnTo>
                      <a:pt x="156" y="567"/>
                    </a:lnTo>
                    <a:lnTo>
                      <a:pt x="156" y="571"/>
                    </a:lnTo>
                    <a:lnTo>
                      <a:pt x="153" y="573"/>
                    </a:lnTo>
                    <a:lnTo>
                      <a:pt x="142" y="574"/>
                    </a:lnTo>
                    <a:lnTo>
                      <a:pt x="129" y="574"/>
                    </a:lnTo>
                    <a:lnTo>
                      <a:pt x="118" y="573"/>
                    </a:lnTo>
                    <a:lnTo>
                      <a:pt x="106" y="572"/>
                    </a:lnTo>
                    <a:lnTo>
                      <a:pt x="93" y="571"/>
                    </a:lnTo>
                    <a:lnTo>
                      <a:pt x="82" y="570"/>
                    </a:lnTo>
                    <a:lnTo>
                      <a:pt x="70" y="569"/>
                    </a:lnTo>
                    <a:lnTo>
                      <a:pt x="59" y="567"/>
                    </a:lnTo>
                    <a:lnTo>
                      <a:pt x="58" y="569"/>
                    </a:lnTo>
                    <a:lnTo>
                      <a:pt x="57" y="570"/>
                    </a:lnTo>
                    <a:lnTo>
                      <a:pt x="55" y="572"/>
                    </a:lnTo>
                    <a:lnTo>
                      <a:pt x="55" y="573"/>
                    </a:lnTo>
                    <a:lnTo>
                      <a:pt x="68" y="575"/>
                    </a:lnTo>
                    <a:lnTo>
                      <a:pt x="80" y="578"/>
                    </a:lnTo>
                    <a:lnTo>
                      <a:pt x="92" y="580"/>
                    </a:lnTo>
                    <a:lnTo>
                      <a:pt x="105" y="582"/>
                    </a:lnTo>
                    <a:lnTo>
                      <a:pt x="118" y="585"/>
                    </a:lnTo>
                    <a:lnTo>
                      <a:pt x="130" y="586"/>
                    </a:lnTo>
                    <a:lnTo>
                      <a:pt x="143" y="588"/>
                    </a:lnTo>
                    <a:lnTo>
                      <a:pt x="156" y="589"/>
                    </a:lnTo>
                    <a:lnTo>
                      <a:pt x="156" y="594"/>
                    </a:lnTo>
                    <a:lnTo>
                      <a:pt x="156" y="598"/>
                    </a:lnTo>
                    <a:lnTo>
                      <a:pt x="153" y="602"/>
                    </a:lnTo>
                    <a:lnTo>
                      <a:pt x="148" y="603"/>
                    </a:lnTo>
                    <a:lnTo>
                      <a:pt x="136" y="603"/>
                    </a:lnTo>
                    <a:lnTo>
                      <a:pt x="125" y="603"/>
                    </a:lnTo>
                    <a:lnTo>
                      <a:pt x="113" y="602"/>
                    </a:lnTo>
                    <a:lnTo>
                      <a:pt x="103" y="602"/>
                    </a:lnTo>
                    <a:lnTo>
                      <a:pt x="91" y="601"/>
                    </a:lnTo>
                    <a:lnTo>
                      <a:pt x="81" y="601"/>
                    </a:lnTo>
                    <a:lnTo>
                      <a:pt x="69" y="601"/>
                    </a:lnTo>
                    <a:lnTo>
                      <a:pt x="59" y="602"/>
                    </a:lnTo>
                    <a:lnTo>
                      <a:pt x="59" y="603"/>
                    </a:lnTo>
                    <a:lnTo>
                      <a:pt x="59" y="605"/>
                    </a:lnTo>
                    <a:lnTo>
                      <a:pt x="60" y="606"/>
                    </a:lnTo>
                    <a:lnTo>
                      <a:pt x="61" y="608"/>
                    </a:lnTo>
                    <a:lnTo>
                      <a:pt x="73" y="609"/>
                    </a:lnTo>
                    <a:lnTo>
                      <a:pt x="85" y="610"/>
                    </a:lnTo>
                    <a:lnTo>
                      <a:pt x="97" y="611"/>
                    </a:lnTo>
                    <a:lnTo>
                      <a:pt x="108" y="612"/>
                    </a:lnTo>
                    <a:lnTo>
                      <a:pt x="119" y="613"/>
                    </a:lnTo>
                    <a:lnTo>
                      <a:pt x="130" y="615"/>
                    </a:lnTo>
                    <a:lnTo>
                      <a:pt x="143" y="616"/>
                    </a:lnTo>
                    <a:lnTo>
                      <a:pt x="154" y="617"/>
                    </a:lnTo>
                    <a:lnTo>
                      <a:pt x="157" y="619"/>
                    </a:lnTo>
                    <a:lnTo>
                      <a:pt x="157" y="621"/>
                    </a:lnTo>
                    <a:lnTo>
                      <a:pt x="157" y="625"/>
                    </a:lnTo>
                    <a:lnTo>
                      <a:pt x="157" y="627"/>
                    </a:lnTo>
                    <a:lnTo>
                      <a:pt x="154" y="630"/>
                    </a:lnTo>
                    <a:lnTo>
                      <a:pt x="144" y="631"/>
                    </a:lnTo>
                    <a:lnTo>
                      <a:pt x="134" y="631"/>
                    </a:lnTo>
                    <a:lnTo>
                      <a:pt x="123" y="630"/>
                    </a:lnTo>
                    <a:lnTo>
                      <a:pt x="113" y="628"/>
                    </a:lnTo>
                    <a:lnTo>
                      <a:pt x="103" y="627"/>
                    </a:lnTo>
                    <a:lnTo>
                      <a:pt x="92" y="627"/>
                    </a:lnTo>
                    <a:lnTo>
                      <a:pt x="82" y="627"/>
                    </a:lnTo>
                    <a:lnTo>
                      <a:pt x="72" y="628"/>
                    </a:lnTo>
                    <a:lnTo>
                      <a:pt x="76" y="633"/>
                    </a:lnTo>
                    <a:lnTo>
                      <a:pt x="82" y="634"/>
                    </a:lnTo>
                    <a:lnTo>
                      <a:pt x="90" y="635"/>
                    </a:lnTo>
                    <a:lnTo>
                      <a:pt x="97" y="636"/>
                    </a:lnTo>
                    <a:lnTo>
                      <a:pt x="156" y="647"/>
                    </a:lnTo>
                    <a:lnTo>
                      <a:pt x="157" y="649"/>
                    </a:lnTo>
                    <a:lnTo>
                      <a:pt x="157" y="653"/>
                    </a:lnTo>
                    <a:lnTo>
                      <a:pt x="157" y="656"/>
                    </a:lnTo>
                    <a:lnTo>
                      <a:pt x="157" y="658"/>
                    </a:lnTo>
                    <a:lnTo>
                      <a:pt x="144" y="659"/>
                    </a:lnTo>
                    <a:lnTo>
                      <a:pt x="133" y="661"/>
                    </a:lnTo>
                    <a:lnTo>
                      <a:pt x="120" y="659"/>
                    </a:lnTo>
                    <a:lnTo>
                      <a:pt x="107" y="658"/>
                    </a:lnTo>
                    <a:lnTo>
                      <a:pt x="95" y="658"/>
                    </a:lnTo>
                    <a:lnTo>
                      <a:pt x="83" y="657"/>
                    </a:lnTo>
                    <a:lnTo>
                      <a:pt x="70" y="656"/>
                    </a:lnTo>
                    <a:lnTo>
                      <a:pt x="59" y="656"/>
                    </a:lnTo>
                    <a:lnTo>
                      <a:pt x="59" y="657"/>
                    </a:lnTo>
                    <a:lnTo>
                      <a:pt x="60" y="658"/>
                    </a:lnTo>
                    <a:lnTo>
                      <a:pt x="61" y="661"/>
                    </a:lnTo>
                    <a:lnTo>
                      <a:pt x="62" y="662"/>
                    </a:lnTo>
                    <a:lnTo>
                      <a:pt x="75" y="663"/>
                    </a:lnTo>
                    <a:lnTo>
                      <a:pt x="87" y="664"/>
                    </a:lnTo>
                    <a:lnTo>
                      <a:pt x="98" y="666"/>
                    </a:lnTo>
                    <a:lnTo>
                      <a:pt x="110" y="669"/>
                    </a:lnTo>
                    <a:lnTo>
                      <a:pt x="121" y="671"/>
                    </a:lnTo>
                    <a:lnTo>
                      <a:pt x="133" y="673"/>
                    </a:lnTo>
                    <a:lnTo>
                      <a:pt x="145" y="674"/>
                    </a:lnTo>
                    <a:lnTo>
                      <a:pt x="157" y="676"/>
                    </a:lnTo>
                    <a:lnTo>
                      <a:pt x="158" y="678"/>
                    </a:lnTo>
                    <a:lnTo>
                      <a:pt x="158" y="681"/>
                    </a:lnTo>
                    <a:lnTo>
                      <a:pt x="158" y="685"/>
                    </a:lnTo>
                    <a:lnTo>
                      <a:pt x="158" y="688"/>
                    </a:lnTo>
                    <a:lnTo>
                      <a:pt x="146" y="689"/>
                    </a:lnTo>
                    <a:lnTo>
                      <a:pt x="136" y="689"/>
                    </a:lnTo>
                    <a:lnTo>
                      <a:pt x="125" y="689"/>
                    </a:lnTo>
                    <a:lnTo>
                      <a:pt x="113" y="688"/>
                    </a:lnTo>
                    <a:lnTo>
                      <a:pt x="101" y="688"/>
                    </a:lnTo>
                    <a:lnTo>
                      <a:pt x="91" y="688"/>
                    </a:lnTo>
                    <a:lnTo>
                      <a:pt x="80" y="688"/>
                    </a:lnTo>
                    <a:lnTo>
                      <a:pt x="69" y="691"/>
                    </a:lnTo>
                    <a:lnTo>
                      <a:pt x="69" y="692"/>
                    </a:lnTo>
                    <a:lnTo>
                      <a:pt x="69" y="692"/>
                    </a:lnTo>
                    <a:lnTo>
                      <a:pt x="70" y="693"/>
                    </a:lnTo>
                    <a:lnTo>
                      <a:pt x="72" y="694"/>
                    </a:lnTo>
                    <a:lnTo>
                      <a:pt x="83" y="694"/>
                    </a:lnTo>
                    <a:lnTo>
                      <a:pt x="95" y="694"/>
                    </a:lnTo>
                    <a:lnTo>
                      <a:pt x="106" y="696"/>
                    </a:lnTo>
                    <a:lnTo>
                      <a:pt x="116" y="697"/>
                    </a:lnTo>
                    <a:lnTo>
                      <a:pt x="127" y="700"/>
                    </a:lnTo>
                    <a:lnTo>
                      <a:pt x="138" y="702"/>
                    </a:lnTo>
                    <a:lnTo>
                      <a:pt x="149" y="703"/>
                    </a:lnTo>
                    <a:lnTo>
                      <a:pt x="160" y="704"/>
                    </a:lnTo>
                    <a:lnTo>
                      <a:pt x="161" y="707"/>
                    </a:lnTo>
                    <a:lnTo>
                      <a:pt x="161" y="709"/>
                    </a:lnTo>
                    <a:lnTo>
                      <a:pt x="161" y="711"/>
                    </a:lnTo>
                    <a:lnTo>
                      <a:pt x="161" y="714"/>
                    </a:lnTo>
                    <a:lnTo>
                      <a:pt x="150" y="714"/>
                    </a:lnTo>
                    <a:lnTo>
                      <a:pt x="140" y="714"/>
                    </a:lnTo>
                    <a:lnTo>
                      <a:pt x="128" y="714"/>
                    </a:lnTo>
                    <a:lnTo>
                      <a:pt x="115" y="714"/>
                    </a:lnTo>
                    <a:lnTo>
                      <a:pt x="104" y="714"/>
                    </a:lnTo>
                    <a:lnTo>
                      <a:pt x="92" y="714"/>
                    </a:lnTo>
                    <a:lnTo>
                      <a:pt x="81" y="712"/>
                    </a:lnTo>
                    <a:lnTo>
                      <a:pt x="69" y="711"/>
                    </a:lnTo>
                    <a:lnTo>
                      <a:pt x="68" y="712"/>
                    </a:lnTo>
                    <a:lnTo>
                      <a:pt x="67" y="714"/>
                    </a:lnTo>
                    <a:lnTo>
                      <a:pt x="66" y="715"/>
                    </a:lnTo>
                    <a:lnTo>
                      <a:pt x="66" y="717"/>
                    </a:lnTo>
                    <a:lnTo>
                      <a:pt x="77" y="720"/>
                    </a:lnTo>
                    <a:lnTo>
                      <a:pt x="90" y="722"/>
                    </a:lnTo>
                    <a:lnTo>
                      <a:pt x="101" y="724"/>
                    </a:lnTo>
                    <a:lnTo>
                      <a:pt x="114" y="725"/>
                    </a:lnTo>
                    <a:lnTo>
                      <a:pt x="127" y="726"/>
                    </a:lnTo>
                    <a:lnTo>
                      <a:pt x="138" y="727"/>
                    </a:lnTo>
                    <a:lnTo>
                      <a:pt x="151" y="729"/>
                    </a:lnTo>
                    <a:lnTo>
                      <a:pt x="163" y="731"/>
                    </a:lnTo>
                    <a:lnTo>
                      <a:pt x="157" y="737"/>
                    </a:lnTo>
                    <a:lnTo>
                      <a:pt x="141" y="734"/>
                    </a:lnTo>
                    <a:lnTo>
                      <a:pt x="125" y="733"/>
                    </a:lnTo>
                    <a:lnTo>
                      <a:pt x="108" y="732"/>
                    </a:lnTo>
                    <a:lnTo>
                      <a:pt x="91" y="731"/>
                    </a:lnTo>
                    <a:lnTo>
                      <a:pt x="75" y="731"/>
                    </a:lnTo>
                    <a:lnTo>
                      <a:pt x="59" y="730"/>
                    </a:lnTo>
                    <a:lnTo>
                      <a:pt x="42" y="729"/>
                    </a:lnTo>
                    <a:lnTo>
                      <a:pt x="25" y="727"/>
                    </a:lnTo>
                    <a:lnTo>
                      <a:pt x="30" y="590"/>
                    </a:lnTo>
                    <a:lnTo>
                      <a:pt x="34" y="456"/>
                    </a:lnTo>
                    <a:lnTo>
                      <a:pt x="32" y="322"/>
                    </a:lnTo>
                    <a:lnTo>
                      <a:pt x="23" y="187"/>
                    </a:lnTo>
                    <a:lnTo>
                      <a:pt x="17" y="140"/>
                    </a:lnTo>
                    <a:lnTo>
                      <a:pt x="14" y="92"/>
                    </a:lnTo>
                    <a:lnTo>
                      <a:pt x="9" y="45"/>
                    </a:lnTo>
                    <a:lnTo>
                      <a:pt x="0" y="0"/>
                    </a:lnTo>
                    <a:lnTo>
                      <a:pt x="9" y="1"/>
                    </a:lnTo>
                    <a:lnTo>
                      <a:pt x="20" y="2"/>
                    </a:lnTo>
                    <a:lnTo>
                      <a:pt x="29" y="2"/>
                    </a:lnTo>
                    <a:lnTo>
                      <a:pt x="39" y="3"/>
                    </a:lnTo>
                    <a:lnTo>
                      <a:pt x="49" y="5"/>
                    </a:lnTo>
                    <a:lnTo>
                      <a:pt x="57" y="8"/>
                    </a:lnTo>
                    <a:lnTo>
                      <a:pt x="65" y="14"/>
                    </a:lnTo>
                    <a:lnTo>
                      <a:pt x="70" y="2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5" name="Freeform 44"/>
              <p:cNvSpPr>
                <a:spLocks/>
              </p:cNvSpPr>
              <p:nvPr/>
            </p:nvSpPr>
            <p:spPr bwMode="auto">
              <a:xfrm>
                <a:off x="4023" y="-981"/>
                <a:ext cx="41" cy="8"/>
              </a:xfrm>
              <a:custGeom>
                <a:avLst/>
                <a:gdLst>
                  <a:gd name="T0" fmla="*/ 82 w 82"/>
                  <a:gd name="T1" fmla="*/ 8 h 16"/>
                  <a:gd name="T2" fmla="*/ 78 w 82"/>
                  <a:gd name="T3" fmla="*/ 11 h 16"/>
                  <a:gd name="T4" fmla="*/ 0 w 82"/>
                  <a:gd name="T5" fmla="*/ 16 h 16"/>
                  <a:gd name="T6" fmla="*/ 1 w 82"/>
                  <a:gd name="T7" fmla="*/ 10 h 16"/>
                  <a:gd name="T8" fmla="*/ 3 w 82"/>
                  <a:gd name="T9" fmla="*/ 5 h 16"/>
                  <a:gd name="T10" fmla="*/ 7 w 82"/>
                  <a:gd name="T11" fmla="*/ 2 h 16"/>
                  <a:gd name="T12" fmla="*/ 13 w 82"/>
                  <a:gd name="T13" fmla="*/ 0 h 16"/>
                  <a:gd name="T14" fmla="*/ 21 w 82"/>
                  <a:gd name="T15" fmla="*/ 1 h 16"/>
                  <a:gd name="T16" fmla="*/ 30 w 82"/>
                  <a:gd name="T17" fmla="*/ 2 h 16"/>
                  <a:gd name="T18" fmla="*/ 39 w 82"/>
                  <a:gd name="T19" fmla="*/ 2 h 16"/>
                  <a:gd name="T20" fmla="*/ 47 w 82"/>
                  <a:gd name="T21" fmla="*/ 2 h 16"/>
                  <a:gd name="T22" fmla="*/ 56 w 82"/>
                  <a:gd name="T23" fmla="*/ 2 h 16"/>
                  <a:gd name="T24" fmla="*/ 66 w 82"/>
                  <a:gd name="T25" fmla="*/ 3 h 16"/>
                  <a:gd name="T26" fmla="*/ 74 w 82"/>
                  <a:gd name="T27" fmla="*/ 5 h 16"/>
                  <a:gd name="T28" fmla="*/ 82 w 82"/>
                  <a:gd name="T29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2" h="16">
                    <a:moveTo>
                      <a:pt x="82" y="8"/>
                    </a:moveTo>
                    <a:lnTo>
                      <a:pt x="78" y="11"/>
                    </a:lnTo>
                    <a:lnTo>
                      <a:pt x="0" y="16"/>
                    </a:lnTo>
                    <a:lnTo>
                      <a:pt x="1" y="10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21" y="1"/>
                    </a:lnTo>
                    <a:lnTo>
                      <a:pt x="30" y="2"/>
                    </a:lnTo>
                    <a:lnTo>
                      <a:pt x="39" y="2"/>
                    </a:lnTo>
                    <a:lnTo>
                      <a:pt x="47" y="2"/>
                    </a:lnTo>
                    <a:lnTo>
                      <a:pt x="56" y="2"/>
                    </a:lnTo>
                    <a:lnTo>
                      <a:pt x="66" y="3"/>
                    </a:lnTo>
                    <a:lnTo>
                      <a:pt x="74" y="5"/>
                    </a:lnTo>
                    <a:lnTo>
                      <a:pt x="82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6" name="Freeform 45"/>
              <p:cNvSpPr>
                <a:spLocks/>
              </p:cNvSpPr>
              <p:nvPr/>
            </p:nvSpPr>
            <p:spPr bwMode="auto">
              <a:xfrm>
                <a:off x="3657" y="-978"/>
                <a:ext cx="25" cy="32"/>
              </a:xfrm>
              <a:custGeom>
                <a:avLst/>
                <a:gdLst>
                  <a:gd name="T0" fmla="*/ 52 w 52"/>
                  <a:gd name="T1" fmla="*/ 11 h 66"/>
                  <a:gd name="T2" fmla="*/ 49 w 52"/>
                  <a:gd name="T3" fmla="*/ 24 h 66"/>
                  <a:gd name="T4" fmla="*/ 49 w 52"/>
                  <a:gd name="T5" fmla="*/ 39 h 66"/>
                  <a:gd name="T6" fmla="*/ 45 w 52"/>
                  <a:gd name="T7" fmla="*/ 53 h 66"/>
                  <a:gd name="T8" fmla="*/ 32 w 52"/>
                  <a:gd name="T9" fmla="*/ 62 h 66"/>
                  <a:gd name="T10" fmla="*/ 23 w 52"/>
                  <a:gd name="T11" fmla="*/ 64 h 66"/>
                  <a:gd name="T12" fmla="*/ 15 w 52"/>
                  <a:gd name="T13" fmla="*/ 66 h 66"/>
                  <a:gd name="T14" fmla="*/ 7 w 52"/>
                  <a:gd name="T15" fmla="*/ 66 h 66"/>
                  <a:gd name="T16" fmla="*/ 0 w 52"/>
                  <a:gd name="T17" fmla="*/ 61 h 66"/>
                  <a:gd name="T18" fmla="*/ 4 w 52"/>
                  <a:gd name="T19" fmla="*/ 51 h 66"/>
                  <a:gd name="T20" fmla="*/ 12 w 52"/>
                  <a:gd name="T21" fmla="*/ 43 h 66"/>
                  <a:gd name="T22" fmla="*/ 19 w 52"/>
                  <a:gd name="T23" fmla="*/ 35 h 66"/>
                  <a:gd name="T24" fmla="*/ 21 w 52"/>
                  <a:gd name="T25" fmla="*/ 23 h 66"/>
                  <a:gd name="T26" fmla="*/ 19 w 52"/>
                  <a:gd name="T27" fmla="*/ 21 h 66"/>
                  <a:gd name="T28" fmla="*/ 16 w 52"/>
                  <a:gd name="T29" fmla="*/ 19 h 66"/>
                  <a:gd name="T30" fmla="*/ 13 w 52"/>
                  <a:gd name="T31" fmla="*/ 18 h 66"/>
                  <a:gd name="T32" fmla="*/ 9 w 52"/>
                  <a:gd name="T33" fmla="*/ 16 h 66"/>
                  <a:gd name="T34" fmla="*/ 4 w 52"/>
                  <a:gd name="T35" fmla="*/ 22 h 66"/>
                  <a:gd name="T36" fmla="*/ 2 w 52"/>
                  <a:gd name="T37" fmla="*/ 21 h 66"/>
                  <a:gd name="T38" fmla="*/ 1 w 52"/>
                  <a:gd name="T39" fmla="*/ 19 h 66"/>
                  <a:gd name="T40" fmla="*/ 1 w 52"/>
                  <a:gd name="T41" fmla="*/ 15 h 66"/>
                  <a:gd name="T42" fmla="*/ 1 w 52"/>
                  <a:gd name="T43" fmla="*/ 13 h 66"/>
                  <a:gd name="T44" fmla="*/ 7 w 52"/>
                  <a:gd name="T45" fmla="*/ 11 h 66"/>
                  <a:gd name="T46" fmla="*/ 14 w 52"/>
                  <a:gd name="T47" fmla="*/ 7 h 66"/>
                  <a:gd name="T48" fmla="*/ 20 w 52"/>
                  <a:gd name="T49" fmla="*/ 4 h 66"/>
                  <a:gd name="T50" fmla="*/ 27 w 52"/>
                  <a:gd name="T51" fmla="*/ 1 h 66"/>
                  <a:gd name="T52" fmla="*/ 34 w 52"/>
                  <a:gd name="T53" fmla="*/ 0 h 66"/>
                  <a:gd name="T54" fmla="*/ 40 w 52"/>
                  <a:gd name="T55" fmla="*/ 0 h 66"/>
                  <a:gd name="T56" fmla="*/ 46 w 52"/>
                  <a:gd name="T57" fmla="*/ 4 h 66"/>
                  <a:gd name="T58" fmla="*/ 52 w 52"/>
                  <a:gd name="T59" fmla="*/ 1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2" h="66">
                    <a:moveTo>
                      <a:pt x="52" y="11"/>
                    </a:moveTo>
                    <a:lnTo>
                      <a:pt x="49" y="24"/>
                    </a:lnTo>
                    <a:lnTo>
                      <a:pt x="49" y="39"/>
                    </a:lnTo>
                    <a:lnTo>
                      <a:pt x="45" y="53"/>
                    </a:lnTo>
                    <a:lnTo>
                      <a:pt x="32" y="62"/>
                    </a:lnTo>
                    <a:lnTo>
                      <a:pt x="23" y="64"/>
                    </a:lnTo>
                    <a:lnTo>
                      <a:pt x="15" y="66"/>
                    </a:lnTo>
                    <a:lnTo>
                      <a:pt x="7" y="66"/>
                    </a:lnTo>
                    <a:lnTo>
                      <a:pt x="0" y="61"/>
                    </a:lnTo>
                    <a:lnTo>
                      <a:pt x="4" y="51"/>
                    </a:lnTo>
                    <a:lnTo>
                      <a:pt x="12" y="43"/>
                    </a:lnTo>
                    <a:lnTo>
                      <a:pt x="19" y="35"/>
                    </a:lnTo>
                    <a:lnTo>
                      <a:pt x="21" y="23"/>
                    </a:lnTo>
                    <a:lnTo>
                      <a:pt x="19" y="21"/>
                    </a:lnTo>
                    <a:lnTo>
                      <a:pt x="16" y="19"/>
                    </a:lnTo>
                    <a:lnTo>
                      <a:pt x="13" y="18"/>
                    </a:lnTo>
                    <a:lnTo>
                      <a:pt x="9" y="16"/>
                    </a:lnTo>
                    <a:lnTo>
                      <a:pt x="4" y="22"/>
                    </a:lnTo>
                    <a:lnTo>
                      <a:pt x="2" y="21"/>
                    </a:lnTo>
                    <a:lnTo>
                      <a:pt x="1" y="19"/>
                    </a:lnTo>
                    <a:lnTo>
                      <a:pt x="1" y="15"/>
                    </a:lnTo>
                    <a:lnTo>
                      <a:pt x="1" y="13"/>
                    </a:lnTo>
                    <a:lnTo>
                      <a:pt x="7" y="11"/>
                    </a:lnTo>
                    <a:lnTo>
                      <a:pt x="14" y="7"/>
                    </a:lnTo>
                    <a:lnTo>
                      <a:pt x="20" y="4"/>
                    </a:lnTo>
                    <a:lnTo>
                      <a:pt x="27" y="1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6" y="4"/>
                    </a:lnTo>
                    <a:lnTo>
                      <a:pt x="5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7" name="Freeform 46"/>
              <p:cNvSpPr>
                <a:spLocks/>
              </p:cNvSpPr>
              <p:nvPr/>
            </p:nvSpPr>
            <p:spPr bwMode="auto">
              <a:xfrm>
                <a:off x="4127" y="-978"/>
                <a:ext cx="70" cy="9"/>
              </a:xfrm>
              <a:custGeom>
                <a:avLst/>
                <a:gdLst>
                  <a:gd name="T0" fmla="*/ 138 w 141"/>
                  <a:gd name="T1" fmla="*/ 10 h 19"/>
                  <a:gd name="T2" fmla="*/ 140 w 141"/>
                  <a:gd name="T3" fmla="*/ 12 h 19"/>
                  <a:gd name="T4" fmla="*/ 141 w 141"/>
                  <a:gd name="T5" fmla="*/ 14 h 19"/>
                  <a:gd name="T6" fmla="*/ 140 w 141"/>
                  <a:gd name="T7" fmla="*/ 16 h 19"/>
                  <a:gd name="T8" fmla="*/ 137 w 141"/>
                  <a:gd name="T9" fmla="*/ 19 h 19"/>
                  <a:gd name="T10" fmla="*/ 121 w 141"/>
                  <a:gd name="T11" fmla="*/ 16 h 19"/>
                  <a:gd name="T12" fmla="*/ 104 w 141"/>
                  <a:gd name="T13" fmla="*/ 15 h 19"/>
                  <a:gd name="T14" fmla="*/ 87 w 141"/>
                  <a:gd name="T15" fmla="*/ 14 h 19"/>
                  <a:gd name="T16" fmla="*/ 69 w 141"/>
                  <a:gd name="T17" fmla="*/ 13 h 19"/>
                  <a:gd name="T18" fmla="*/ 52 w 141"/>
                  <a:gd name="T19" fmla="*/ 13 h 19"/>
                  <a:gd name="T20" fmla="*/ 34 w 141"/>
                  <a:gd name="T21" fmla="*/ 12 h 19"/>
                  <a:gd name="T22" fmla="*/ 18 w 141"/>
                  <a:gd name="T23" fmla="*/ 11 h 19"/>
                  <a:gd name="T24" fmla="*/ 0 w 141"/>
                  <a:gd name="T25" fmla="*/ 8 h 19"/>
                  <a:gd name="T26" fmla="*/ 0 w 141"/>
                  <a:gd name="T27" fmla="*/ 5 h 19"/>
                  <a:gd name="T28" fmla="*/ 1 w 141"/>
                  <a:gd name="T29" fmla="*/ 3 h 19"/>
                  <a:gd name="T30" fmla="*/ 4 w 141"/>
                  <a:gd name="T31" fmla="*/ 1 h 19"/>
                  <a:gd name="T32" fmla="*/ 6 w 141"/>
                  <a:gd name="T33" fmla="*/ 0 h 19"/>
                  <a:gd name="T34" fmla="*/ 22 w 141"/>
                  <a:gd name="T35" fmla="*/ 3 h 19"/>
                  <a:gd name="T36" fmla="*/ 38 w 141"/>
                  <a:gd name="T37" fmla="*/ 4 h 19"/>
                  <a:gd name="T38" fmla="*/ 56 w 141"/>
                  <a:gd name="T39" fmla="*/ 4 h 19"/>
                  <a:gd name="T40" fmla="*/ 73 w 141"/>
                  <a:gd name="T41" fmla="*/ 4 h 19"/>
                  <a:gd name="T42" fmla="*/ 89 w 141"/>
                  <a:gd name="T43" fmla="*/ 4 h 19"/>
                  <a:gd name="T44" fmla="*/ 106 w 141"/>
                  <a:gd name="T45" fmla="*/ 5 h 19"/>
                  <a:gd name="T46" fmla="*/ 122 w 141"/>
                  <a:gd name="T47" fmla="*/ 6 h 19"/>
                  <a:gd name="T48" fmla="*/ 138 w 141"/>
                  <a:gd name="T49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1" h="19">
                    <a:moveTo>
                      <a:pt x="138" y="10"/>
                    </a:moveTo>
                    <a:lnTo>
                      <a:pt x="140" y="12"/>
                    </a:lnTo>
                    <a:lnTo>
                      <a:pt x="141" y="14"/>
                    </a:lnTo>
                    <a:lnTo>
                      <a:pt x="140" y="16"/>
                    </a:lnTo>
                    <a:lnTo>
                      <a:pt x="137" y="19"/>
                    </a:lnTo>
                    <a:lnTo>
                      <a:pt x="121" y="16"/>
                    </a:lnTo>
                    <a:lnTo>
                      <a:pt x="104" y="15"/>
                    </a:lnTo>
                    <a:lnTo>
                      <a:pt x="87" y="14"/>
                    </a:lnTo>
                    <a:lnTo>
                      <a:pt x="69" y="13"/>
                    </a:lnTo>
                    <a:lnTo>
                      <a:pt x="52" y="13"/>
                    </a:lnTo>
                    <a:lnTo>
                      <a:pt x="34" y="12"/>
                    </a:lnTo>
                    <a:lnTo>
                      <a:pt x="18" y="11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22" y="3"/>
                    </a:lnTo>
                    <a:lnTo>
                      <a:pt x="38" y="4"/>
                    </a:lnTo>
                    <a:lnTo>
                      <a:pt x="56" y="4"/>
                    </a:lnTo>
                    <a:lnTo>
                      <a:pt x="73" y="4"/>
                    </a:lnTo>
                    <a:lnTo>
                      <a:pt x="89" y="4"/>
                    </a:lnTo>
                    <a:lnTo>
                      <a:pt x="106" y="5"/>
                    </a:lnTo>
                    <a:lnTo>
                      <a:pt x="122" y="6"/>
                    </a:lnTo>
                    <a:lnTo>
                      <a:pt x="138" y="1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8" name="Freeform 47"/>
              <p:cNvSpPr>
                <a:spLocks/>
              </p:cNvSpPr>
              <p:nvPr/>
            </p:nvSpPr>
            <p:spPr bwMode="auto">
              <a:xfrm>
                <a:off x="3625" y="-970"/>
                <a:ext cx="26" cy="33"/>
              </a:xfrm>
              <a:custGeom>
                <a:avLst/>
                <a:gdLst>
                  <a:gd name="T0" fmla="*/ 51 w 51"/>
                  <a:gd name="T1" fmla="*/ 1 h 64"/>
                  <a:gd name="T2" fmla="*/ 51 w 51"/>
                  <a:gd name="T3" fmla="*/ 13 h 64"/>
                  <a:gd name="T4" fmla="*/ 49 w 51"/>
                  <a:gd name="T5" fmla="*/ 25 h 64"/>
                  <a:gd name="T6" fmla="*/ 48 w 51"/>
                  <a:gd name="T7" fmla="*/ 38 h 64"/>
                  <a:gd name="T8" fmla="*/ 49 w 51"/>
                  <a:gd name="T9" fmla="*/ 50 h 64"/>
                  <a:gd name="T10" fmla="*/ 44 w 51"/>
                  <a:gd name="T11" fmla="*/ 51 h 64"/>
                  <a:gd name="T12" fmla="*/ 39 w 51"/>
                  <a:gd name="T13" fmla="*/ 55 h 64"/>
                  <a:gd name="T14" fmla="*/ 33 w 51"/>
                  <a:gd name="T15" fmla="*/ 57 h 64"/>
                  <a:gd name="T16" fmla="*/ 29 w 51"/>
                  <a:gd name="T17" fmla="*/ 59 h 64"/>
                  <a:gd name="T18" fmla="*/ 23 w 51"/>
                  <a:gd name="T19" fmla="*/ 62 h 64"/>
                  <a:gd name="T20" fmla="*/ 18 w 51"/>
                  <a:gd name="T21" fmla="*/ 63 h 64"/>
                  <a:gd name="T22" fmla="*/ 13 w 51"/>
                  <a:gd name="T23" fmla="*/ 64 h 64"/>
                  <a:gd name="T24" fmla="*/ 7 w 51"/>
                  <a:gd name="T25" fmla="*/ 63 h 64"/>
                  <a:gd name="T26" fmla="*/ 2 w 51"/>
                  <a:gd name="T27" fmla="*/ 57 h 64"/>
                  <a:gd name="T28" fmla="*/ 0 w 51"/>
                  <a:gd name="T29" fmla="*/ 51 h 64"/>
                  <a:gd name="T30" fmla="*/ 0 w 51"/>
                  <a:gd name="T31" fmla="*/ 47 h 64"/>
                  <a:gd name="T32" fmla="*/ 3 w 51"/>
                  <a:gd name="T33" fmla="*/ 41 h 64"/>
                  <a:gd name="T34" fmla="*/ 14 w 51"/>
                  <a:gd name="T35" fmla="*/ 36 h 64"/>
                  <a:gd name="T36" fmla="*/ 10 w 51"/>
                  <a:gd name="T37" fmla="*/ 32 h 64"/>
                  <a:gd name="T38" fmla="*/ 8 w 51"/>
                  <a:gd name="T39" fmla="*/ 27 h 64"/>
                  <a:gd name="T40" fmla="*/ 7 w 51"/>
                  <a:gd name="T41" fmla="*/ 21 h 64"/>
                  <a:gd name="T42" fmla="*/ 9 w 51"/>
                  <a:gd name="T43" fmla="*/ 17 h 64"/>
                  <a:gd name="T44" fmla="*/ 13 w 51"/>
                  <a:gd name="T45" fmla="*/ 13 h 64"/>
                  <a:gd name="T46" fmla="*/ 17 w 51"/>
                  <a:gd name="T47" fmla="*/ 11 h 64"/>
                  <a:gd name="T48" fmla="*/ 21 w 51"/>
                  <a:gd name="T49" fmla="*/ 8 h 64"/>
                  <a:gd name="T50" fmla="*/ 25 w 51"/>
                  <a:gd name="T51" fmla="*/ 6 h 64"/>
                  <a:gd name="T52" fmla="*/ 30 w 51"/>
                  <a:gd name="T53" fmla="*/ 4 h 64"/>
                  <a:gd name="T54" fmla="*/ 34 w 51"/>
                  <a:gd name="T55" fmla="*/ 4 h 64"/>
                  <a:gd name="T56" fmla="*/ 39 w 51"/>
                  <a:gd name="T57" fmla="*/ 4 h 64"/>
                  <a:gd name="T58" fmla="*/ 44 w 51"/>
                  <a:gd name="T59" fmla="*/ 4 h 64"/>
                  <a:gd name="T60" fmla="*/ 45 w 51"/>
                  <a:gd name="T61" fmla="*/ 3 h 64"/>
                  <a:gd name="T62" fmla="*/ 47 w 51"/>
                  <a:gd name="T63" fmla="*/ 1 h 64"/>
                  <a:gd name="T64" fmla="*/ 48 w 51"/>
                  <a:gd name="T65" fmla="*/ 0 h 64"/>
                  <a:gd name="T66" fmla="*/ 51 w 51"/>
                  <a:gd name="T67" fmla="*/ 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1" h="64">
                    <a:moveTo>
                      <a:pt x="51" y="1"/>
                    </a:moveTo>
                    <a:lnTo>
                      <a:pt x="51" y="13"/>
                    </a:lnTo>
                    <a:lnTo>
                      <a:pt x="49" y="25"/>
                    </a:lnTo>
                    <a:lnTo>
                      <a:pt x="48" y="38"/>
                    </a:lnTo>
                    <a:lnTo>
                      <a:pt x="49" y="50"/>
                    </a:lnTo>
                    <a:lnTo>
                      <a:pt x="44" y="51"/>
                    </a:lnTo>
                    <a:lnTo>
                      <a:pt x="39" y="55"/>
                    </a:lnTo>
                    <a:lnTo>
                      <a:pt x="33" y="57"/>
                    </a:lnTo>
                    <a:lnTo>
                      <a:pt x="29" y="59"/>
                    </a:lnTo>
                    <a:lnTo>
                      <a:pt x="23" y="62"/>
                    </a:lnTo>
                    <a:lnTo>
                      <a:pt x="18" y="63"/>
                    </a:lnTo>
                    <a:lnTo>
                      <a:pt x="13" y="64"/>
                    </a:lnTo>
                    <a:lnTo>
                      <a:pt x="7" y="63"/>
                    </a:lnTo>
                    <a:lnTo>
                      <a:pt x="2" y="57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3" y="41"/>
                    </a:lnTo>
                    <a:lnTo>
                      <a:pt x="14" y="36"/>
                    </a:lnTo>
                    <a:lnTo>
                      <a:pt x="10" y="32"/>
                    </a:lnTo>
                    <a:lnTo>
                      <a:pt x="8" y="27"/>
                    </a:lnTo>
                    <a:lnTo>
                      <a:pt x="7" y="21"/>
                    </a:lnTo>
                    <a:lnTo>
                      <a:pt x="9" y="17"/>
                    </a:lnTo>
                    <a:lnTo>
                      <a:pt x="13" y="13"/>
                    </a:lnTo>
                    <a:lnTo>
                      <a:pt x="17" y="11"/>
                    </a:lnTo>
                    <a:lnTo>
                      <a:pt x="21" y="8"/>
                    </a:lnTo>
                    <a:lnTo>
                      <a:pt x="25" y="6"/>
                    </a:lnTo>
                    <a:lnTo>
                      <a:pt x="30" y="4"/>
                    </a:lnTo>
                    <a:lnTo>
                      <a:pt x="34" y="4"/>
                    </a:lnTo>
                    <a:lnTo>
                      <a:pt x="39" y="4"/>
                    </a:lnTo>
                    <a:lnTo>
                      <a:pt x="44" y="4"/>
                    </a:lnTo>
                    <a:lnTo>
                      <a:pt x="45" y="3"/>
                    </a:lnTo>
                    <a:lnTo>
                      <a:pt x="47" y="1"/>
                    </a:lnTo>
                    <a:lnTo>
                      <a:pt x="48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9" name="Freeform 48"/>
              <p:cNvSpPr>
                <a:spLocks/>
              </p:cNvSpPr>
              <p:nvPr/>
            </p:nvSpPr>
            <p:spPr bwMode="auto">
              <a:xfrm>
                <a:off x="4020" y="-968"/>
                <a:ext cx="40" cy="7"/>
              </a:xfrm>
              <a:custGeom>
                <a:avLst/>
                <a:gdLst>
                  <a:gd name="T0" fmla="*/ 81 w 81"/>
                  <a:gd name="T1" fmla="*/ 7 h 15"/>
                  <a:gd name="T2" fmla="*/ 78 w 81"/>
                  <a:gd name="T3" fmla="*/ 9 h 15"/>
                  <a:gd name="T4" fmla="*/ 75 w 81"/>
                  <a:gd name="T5" fmla="*/ 10 h 15"/>
                  <a:gd name="T6" fmla="*/ 72 w 81"/>
                  <a:gd name="T7" fmla="*/ 10 h 15"/>
                  <a:gd name="T8" fmla="*/ 67 w 81"/>
                  <a:gd name="T9" fmla="*/ 10 h 15"/>
                  <a:gd name="T10" fmla="*/ 59 w 81"/>
                  <a:gd name="T11" fmla="*/ 9 h 15"/>
                  <a:gd name="T12" fmla="*/ 50 w 81"/>
                  <a:gd name="T13" fmla="*/ 9 h 15"/>
                  <a:gd name="T14" fmla="*/ 42 w 81"/>
                  <a:gd name="T15" fmla="*/ 9 h 15"/>
                  <a:gd name="T16" fmla="*/ 32 w 81"/>
                  <a:gd name="T17" fmla="*/ 9 h 15"/>
                  <a:gd name="T18" fmla="*/ 24 w 81"/>
                  <a:gd name="T19" fmla="*/ 10 h 15"/>
                  <a:gd name="T20" fmla="*/ 16 w 81"/>
                  <a:gd name="T21" fmla="*/ 12 h 15"/>
                  <a:gd name="T22" fmla="*/ 8 w 81"/>
                  <a:gd name="T23" fmla="*/ 14 h 15"/>
                  <a:gd name="T24" fmla="*/ 0 w 81"/>
                  <a:gd name="T25" fmla="*/ 15 h 15"/>
                  <a:gd name="T26" fmla="*/ 0 w 81"/>
                  <a:gd name="T27" fmla="*/ 10 h 15"/>
                  <a:gd name="T28" fmla="*/ 0 w 81"/>
                  <a:gd name="T29" fmla="*/ 6 h 15"/>
                  <a:gd name="T30" fmla="*/ 1 w 81"/>
                  <a:gd name="T31" fmla="*/ 2 h 15"/>
                  <a:gd name="T32" fmla="*/ 5 w 81"/>
                  <a:gd name="T33" fmla="*/ 0 h 15"/>
                  <a:gd name="T34" fmla="*/ 15 w 81"/>
                  <a:gd name="T35" fmla="*/ 0 h 15"/>
                  <a:gd name="T36" fmla="*/ 24 w 81"/>
                  <a:gd name="T37" fmla="*/ 1 h 15"/>
                  <a:gd name="T38" fmla="*/ 34 w 81"/>
                  <a:gd name="T39" fmla="*/ 1 h 15"/>
                  <a:gd name="T40" fmla="*/ 44 w 81"/>
                  <a:gd name="T41" fmla="*/ 2 h 15"/>
                  <a:gd name="T42" fmla="*/ 53 w 81"/>
                  <a:gd name="T43" fmla="*/ 3 h 15"/>
                  <a:gd name="T44" fmla="*/ 62 w 81"/>
                  <a:gd name="T45" fmla="*/ 5 h 15"/>
                  <a:gd name="T46" fmla="*/ 72 w 81"/>
                  <a:gd name="T47" fmla="*/ 6 h 15"/>
                  <a:gd name="T48" fmla="*/ 81 w 81"/>
                  <a:gd name="T4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15">
                    <a:moveTo>
                      <a:pt x="81" y="7"/>
                    </a:moveTo>
                    <a:lnTo>
                      <a:pt x="78" y="9"/>
                    </a:lnTo>
                    <a:lnTo>
                      <a:pt x="75" y="10"/>
                    </a:lnTo>
                    <a:lnTo>
                      <a:pt x="72" y="10"/>
                    </a:lnTo>
                    <a:lnTo>
                      <a:pt x="67" y="10"/>
                    </a:lnTo>
                    <a:lnTo>
                      <a:pt x="59" y="9"/>
                    </a:lnTo>
                    <a:lnTo>
                      <a:pt x="50" y="9"/>
                    </a:lnTo>
                    <a:lnTo>
                      <a:pt x="42" y="9"/>
                    </a:lnTo>
                    <a:lnTo>
                      <a:pt x="32" y="9"/>
                    </a:lnTo>
                    <a:lnTo>
                      <a:pt x="24" y="10"/>
                    </a:lnTo>
                    <a:lnTo>
                      <a:pt x="16" y="12"/>
                    </a:lnTo>
                    <a:lnTo>
                      <a:pt x="8" y="14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24" y="1"/>
                    </a:lnTo>
                    <a:lnTo>
                      <a:pt x="34" y="1"/>
                    </a:lnTo>
                    <a:lnTo>
                      <a:pt x="44" y="2"/>
                    </a:lnTo>
                    <a:lnTo>
                      <a:pt x="53" y="3"/>
                    </a:lnTo>
                    <a:lnTo>
                      <a:pt x="62" y="5"/>
                    </a:lnTo>
                    <a:lnTo>
                      <a:pt x="72" y="6"/>
                    </a:lnTo>
                    <a:lnTo>
                      <a:pt x="81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49"/>
              <p:cNvSpPr>
                <a:spLocks/>
              </p:cNvSpPr>
              <p:nvPr/>
            </p:nvSpPr>
            <p:spPr bwMode="auto">
              <a:xfrm>
                <a:off x="4287" y="-965"/>
                <a:ext cx="63" cy="7"/>
              </a:xfrm>
              <a:custGeom>
                <a:avLst/>
                <a:gdLst>
                  <a:gd name="T0" fmla="*/ 125 w 125"/>
                  <a:gd name="T1" fmla="*/ 9 h 13"/>
                  <a:gd name="T2" fmla="*/ 125 w 125"/>
                  <a:gd name="T3" fmla="*/ 13 h 13"/>
                  <a:gd name="T4" fmla="*/ 109 w 125"/>
                  <a:gd name="T5" fmla="*/ 11 h 13"/>
                  <a:gd name="T6" fmla="*/ 94 w 125"/>
                  <a:gd name="T7" fmla="*/ 11 h 13"/>
                  <a:gd name="T8" fmla="*/ 78 w 125"/>
                  <a:gd name="T9" fmla="*/ 10 h 13"/>
                  <a:gd name="T10" fmla="*/ 62 w 125"/>
                  <a:gd name="T11" fmla="*/ 9 h 13"/>
                  <a:gd name="T12" fmla="*/ 46 w 125"/>
                  <a:gd name="T13" fmla="*/ 8 h 13"/>
                  <a:gd name="T14" fmla="*/ 29 w 125"/>
                  <a:gd name="T15" fmla="*/ 7 h 13"/>
                  <a:gd name="T16" fmla="*/ 14 w 125"/>
                  <a:gd name="T17" fmla="*/ 6 h 13"/>
                  <a:gd name="T18" fmla="*/ 0 w 125"/>
                  <a:gd name="T19" fmla="*/ 3 h 13"/>
                  <a:gd name="T20" fmla="*/ 1 w 125"/>
                  <a:gd name="T21" fmla="*/ 0 h 13"/>
                  <a:gd name="T22" fmla="*/ 17 w 125"/>
                  <a:gd name="T23" fmla="*/ 0 h 13"/>
                  <a:gd name="T24" fmla="*/ 32 w 125"/>
                  <a:gd name="T25" fmla="*/ 0 h 13"/>
                  <a:gd name="T26" fmla="*/ 48 w 125"/>
                  <a:gd name="T27" fmla="*/ 1 h 13"/>
                  <a:gd name="T28" fmla="*/ 63 w 125"/>
                  <a:gd name="T29" fmla="*/ 2 h 13"/>
                  <a:gd name="T30" fmla="*/ 79 w 125"/>
                  <a:gd name="T31" fmla="*/ 5 h 13"/>
                  <a:gd name="T32" fmla="*/ 94 w 125"/>
                  <a:gd name="T33" fmla="*/ 6 h 13"/>
                  <a:gd name="T34" fmla="*/ 110 w 125"/>
                  <a:gd name="T35" fmla="*/ 8 h 13"/>
                  <a:gd name="T36" fmla="*/ 125 w 125"/>
                  <a:gd name="T3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" h="13">
                    <a:moveTo>
                      <a:pt x="125" y="9"/>
                    </a:moveTo>
                    <a:lnTo>
                      <a:pt x="125" y="13"/>
                    </a:lnTo>
                    <a:lnTo>
                      <a:pt x="109" y="11"/>
                    </a:lnTo>
                    <a:lnTo>
                      <a:pt x="94" y="11"/>
                    </a:lnTo>
                    <a:lnTo>
                      <a:pt x="78" y="10"/>
                    </a:lnTo>
                    <a:lnTo>
                      <a:pt x="62" y="9"/>
                    </a:lnTo>
                    <a:lnTo>
                      <a:pt x="46" y="8"/>
                    </a:lnTo>
                    <a:lnTo>
                      <a:pt x="29" y="7"/>
                    </a:lnTo>
                    <a:lnTo>
                      <a:pt x="14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48" y="1"/>
                    </a:lnTo>
                    <a:lnTo>
                      <a:pt x="63" y="2"/>
                    </a:lnTo>
                    <a:lnTo>
                      <a:pt x="79" y="5"/>
                    </a:lnTo>
                    <a:lnTo>
                      <a:pt x="94" y="6"/>
                    </a:lnTo>
                    <a:lnTo>
                      <a:pt x="110" y="8"/>
                    </a:lnTo>
                    <a:lnTo>
                      <a:pt x="125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50"/>
              <p:cNvSpPr>
                <a:spLocks/>
              </p:cNvSpPr>
              <p:nvPr/>
            </p:nvSpPr>
            <p:spPr bwMode="auto">
              <a:xfrm>
                <a:off x="4124" y="-963"/>
                <a:ext cx="65" cy="6"/>
              </a:xfrm>
              <a:custGeom>
                <a:avLst/>
                <a:gdLst>
                  <a:gd name="T0" fmla="*/ 116 w 129"/>
                  <a:gd name="T1" fmla="*/ 7 h 13"/>
                  <a:gd name="T2" fmla="*/ 119 w 129"/>
                  <a:gd name="T3" fmla="*/ 7 h 13"/>
                  <a:gd name="T4" fmla="*/ 123 w 129"/>
                  <a:gd name="T5" fmla="*/ 6 h 13"/>
                  <a:gd name="T6" fmla="*/ 125 w 129"/>
                  <a:gd name="T7" fmla="*/ 6 h 13"/>
                  <a:gd name="T8" fmla="*/ 129 w 129"/>
                  <a:gd name="T9" fmla="*/ 7 h 13"/>
                  <a:gd name="T10" fmla="*/ 125 w 129"/>
                  <a:gd name="T11" fmla="*/ 13 h 13"/>
                  <a:gd name="T12" fmla="*/ 1 w 129"/>
                  <a:gd name="T13" fmla="*/ 12 h 13"/>
                  <a:gd name="T14" fmla="*/ 0 w 129"/>
                  <a:gd name="T15" fmla="*/ 8 h 13"/>
                  <a:gd name="T16" fmla="*/ 0 w 129"/>
                  <a:gd name="T17" fmla="*/ 5 h 13"/>
                  <a:gd name="T18" fmla="*/ 2 w 129"/>
                  <a:gd name="T19" fmla="*/ 3 h 13"/>
                  <a:gd name="T20" fmla="*/ 4 w 129"/>
                  <a:gd name="T21" fmla="*/ 0 h 13"/>
                  <a:gd name="T22" fmla="*/ 17 w 129"/>
                  <a:gd name="T23" fmla="*/ 3 h 13"/>
                  <a:gd name="T24" fmla="*/ 31 w 129"/>
                  <a:gd name="T25" fmla="*/ 3 h 13"/>
                  <a:gd name="T26" fmla="*/ 45 w 129"/>
                  <a:gd name="T27" fmla="*/ 4 h 13"/>
                  <a:gd name="T28" fmla="*/ 60 w 129"/>
                  <a:gd name="T29" fmla="*/ 4 h 13"/>
                  <a:gd name="T30" fmla="*/ 73 w 129"/>
                  <a:gd name="T31" fmla="*/ 4 h 13"/>
                  <a:gd name="T32" fmla="*/ 88 w 129"/>
                  <a:gd name="T33" fmla="*/ 4 h 13"/>
                  <a:gd name="T34" fmla="*/ 102 w 129"/>
                  <a:gd name="T35" fmla="*/ 5 h 13"/>
                  <a:gd name="T36" fmla="*/ 116 w 129"/>
                  <a:gd name="T3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9" h="13">
                    <a:moveTo>
                      <a:pt x="116" y="7"/>
                    </a:moveTo>
                    <a:lnTo>
                      <a:pt x="119" y="7"/>
                    </a:lnTo>
                    <a:lnTo>
                      <a:pt x="123" y="6"/>
                    </a:lnTo>
                    <a:lnTo>
                      <a:pt x="125" y="6"/>
                    </a:lnTo>
                    <a:lnTo>
                      <a:pt x="129" y="7"/>
                    </a:lnTo>
                    <a:lnTo>
                      <a:pt x="125" y="13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17" y="3"/>
                    </a:lnTo>
                    <a:lnTo>
                      <a:pt x="31" y="3"/>
                    </a:lnTo>
                    <a:lnTo>
                      <a:pt x="45" y="4"/>
                    </a:lnTo>
                    <a:lnTo>
                      <a:pt x="60" y="4"/>
                    </a:lnTo>
                    <a:lnTo>
                      <a:pt x="73" y="4"/>
                    </a:lnTo>
                    <a:lnTo>
                      <a:pt x="88" y="4"/>
                    </a:lnTo>
                    <a:lnTo>
                      <a:pt x="102" y="5"/>
                    </a:lnTo>
                    <a:lnTo>
                      <a:pt x="116" y="7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51"/>
              <p:cNvSpPr>
                <a:spLocks/>
              </p:cNvSpPr>
              <p:nvPr/>
            </p:nvSpPr>
            <p:spPr bwMode="auto">
              <a:xfrm>
                <a:off x="4016" y="-955"/>
                <a:ext cx="43" cy="6"/>
              </a:xfrm>
              <a:custGeom>
                <a:avLst/>
                <a:gdLst>
                  <a:gd name="T0" fmla="*/ 86 w 86"/>
                  <a:gd name="T1" fmla="*/ 5 h 13"/>
                  <a:gd name="T2" fmla="*/ 82 w 86"/>
                  <a:gd name="T3" fmla="*/ 6 h 13"/>
                  <a:gd name="T4" fmla="*/ 77 w 86"/>
                  <a:gd name="T5" fmla="*/ 6 h 13"/>
                  <a:gd name="T6" fmla="*/ 71 w 86"/>
                  <a:gd name="T7" fmla="*/ 6 h 13"/>
                  <a:gd name="T8" fmla="*/ 67 w 86"/>
                  <a:gd name="T9" fmla="*/ 6 h 13"/>
                  <a:gd name="T10" fmla="*/ 62 w 86"/>
                  <a:gd name="T11" fmla="*/ 6 h 13"/>
                  <a:gd name="T12" fmla="*/ 58 w 86"/>
                  <a:gd name="T13" fmla="*/ 7 h 13"/>
                  <a:gd name="T14" fmla="*/ 53 w 86"/>
                  <a:gd name="T15" fmla="*/ 10 h 13"/>
                  <a:gd name="T16" fmla="*/ 50 w 86"/>
                  <a:gd name="T17" fmla="*/ 13 h 13"/>
                  <a:gd name="T18" fmla="*/ 1 w 86"/>
                  <a:gd name="T19" fmla="*/ 13 h 13"/>
                  <a:gd name="T20" fmla="*/ 0 w 86"/>
                  <a:gd name="T21" fmla="*/ 7 h 13"/>
                  <a:gd name="T22" fmla="*/ 1 w 86"/>
                  <a:gd name="T23" fmla="*/ 4 h 13"/>
                  <a:gd name="T24" fmla="*/ 5 w 86"/>
                  <a:gd name="T25" fmla="*/ 2 h 13"/>
                  <a:gd name="T26" fmla="*/ 9 w 86"/>
                  <a:gd name="T27" fmla="*/ 2 h 13"/>
                  <a:gd name="T28" fmla="*/ 15 w 86"/>
                  <a:gd name="T29" fmla="*/ 2 h 13"/>
                  <a:gd name="T30" fmla="*/ 20 w 86"/>
                  <a:gd name="T31" fmla="*/ 2 h 13"/>
                  <a:gd name="T32" fmla="*/ 25 w 86"/>
                  <a:gd name="T33" fmla="*/ 2 h 13"/>
                  <a:gd name="T34" fmla="*/ 29 w 86"/>
                  <a:gd name="T35" fmla="*/ 0 h 13"/>
                  <a:gd name="T36" fmla="*/ 86 w 86"/>
                  <a:gd name="T37" fmla="*/ 3 h 13"/>
                  <a:gd name="T38" fmla="*/ 86 w 86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" h="13">
                    <a:moveTo>
                      <a:pt x="86" y="5"/>
                    </a:moveTo>
                    <a:lnTo>
                      <a:pt x="82" y="6"/>
                    </a:lnTo>
                    <a:lnTo>
                      <a:pt x="77" y="6"/>
                    </a:lnTo>
                    <a:lnTo>
                      <a:pt x="71" y="6"/>
                    </a:lnTo>
                    <a:lnTo>
                      <a:pt x="67" y="6"/>
                    </a:lnTo>
                    <a:lnTo>
                      <a:pt x="62" y="6"/>
                    </a:lnTo>
                    <a:lnTo>
                      <a:pt x="58" y="7"/>
                    </a:lnTo>
                    <a:lnTo>
                      <a:pt x="53" y="10"/>
                    </a:lnTo>
                    <a:lnTo>
                      <a:pt x="50" y="13"/>
                    </a:lnTo>
                    <a:lnTo>
                      <a:pt x="1" y="13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9" y="2"/>
                    </a:lnTo>
                    <a:lnTo>
                      <a:pt x="15" y="2"/>
                    </a:lnTo>
                    <a:lnTo>
                      <a:pt x="20" y="2"/>
                    </a:lnTo>
                    <a:lnTo>
                      <a:pt x="25" y="2"/>
                    </a:lnTo>
                    <a:lnTo>
                      <a:pt x="29" y="0"/>
                    </a:lnTo>
                    <a:lnTo>
                      <a:pt x="86" y="3"/>
                    </a:lnTo>
                    <a:lnTo>
                      <a:pt x="8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52"/>
              <p:cNvSpPr>
                <a:spLocks/>
              </p:cNvSpPr>
              <p:nvPr/>
            </p:nvSpPr>
            <p:spPr bwMode="auto">
              <a:xfrm>
                <a:off x="4282" y="-951"/>
                <a:ext cx="66" cy="9"/>
              </a:xfrm>
              <a:custGeom>
                <a:avLst/>
                <a:gdLst>
                  <a:gd name="T0" fmla="*/ 119 w 133"/>
                  <a:gd name="T1" fmla="*/ 10 h 18"/>
                  <a:gd name="T2" fmla="*/ 122 w 133"/>
                  <a:gd name="T3" fmla="*/ 10 h 18"/>
                  <a:gd name="T4" fmla="*/ 125 w 133"/>
                  <a:gd name="T5" fmla="*/ 9 h 18"/>
                  <a:gd name="T6" fmla="*/ 128 w 133"/>
                  <a:gd name="T7" fmla="*/ 8 h 18"/>
                  <a:gd name="T8" fmla="*/ 132 w 133"/>
                  <a:gd name="T9" fmla="*/ 9 h 18"/>
                  <a:gd name="T10" fmla="*/ 133 w 133"/>
                  <a:gd name="T11" fmla="*/ 11 h 18"/>
                  <a:gd name="T12" fmla="*/ 132 w 133"/>
                  <a:gd name="T13" fmla="*/ 15 h 18"/>
                  <a:gd name="T14" fmla="*/ 129 w 133"/>
                  <a:gd name="T15" fmla="*/ 17 h 18"/>
                  <a:gd name="T16" fmla="*/ 126 w 133"/>
                  <a:gd name="T17" fmla="*/ 18 h 18"/>
                  <a:gd name="T18" fmla="*/ 110 w 133"/>
                  <a:gd name="T19" fmla="*/ 16 h 18"/>
                  <a:gd name="T20" fmla="*/ 95 w 133"/>
                  <a:gd name="T21" fmla="*/ 13 h 18"/>
                  <a:gd name="T22" fmla="*/ 79 w 133"/>
                  <a:gd name="T23" fmla="*/ 12 h 18"/>
                  <a:gd name="T24" fmla="*/ 64 w 133"/>
                  <a:gd name="T25" fmla="*/ 10 h 18"/>
                  <a:gd name="T26" fmla="*/ 48 w 133"/>
                  <a:gd name="T27" fmla="*/ 9 h 18"/>
                  <a:gd name="T28" fmla="*/ 31 w 133"/>
                  <a:gd name="T29" fmla="*/ 8 h 18"/>
                  <a:gd name="T30" fmla="*/ 16 w 133"/>
                  <a:gd name="T31" fmla="*/ 6 h 18"/>
                  <a:gd name="T32" fmla="*/ 0 w 133"/>
                  <a:gd name="T33" fmla="*/ 5 h 18"/>
                  <a:gd name="T34" fmla="*/ 6 w 133"/>
                  <a:gd name="T35" fmla="*/ 1 h 18"/>
                  <a:gd name="T36" fmla="*/ 14 w 133"/>
                  <a:gd name="T37" fmla="*/ 0 h 18"/>
                  <a:gd name="T38" fmla="*/ 22 w 133"/>
                  <a:gd name="T39" fmla="*/ 1 h 18"/>
                  <a:gd name="T40" fmla="*/ 29 w 133"/>
                  <a:gd name="T41" fmla="*/ 2 h 18"/>
                  <a:gd name="T42" fmla="*/ 41 w 133"/>
                  <a:gd name="T43" fmla="*/ 2 h 18"/>
                  <a:gd name="T44" fmla="*/ 52 w 133"/>
                  <a:gd name="T45" fmla="*/ 3 h 18"/>
                  <a:gd name="T46" fmla="*/ 63 w 133"/>
                  <a:gd name="T47" fmla="*/ 4 h 18"/>
                  <a:gd name="T48" fmla="*/ 74 w 133"/>
                  <a:gd name="T49" fmla="*/ 4 h 18"/>
                  <a:gd name="T50" fmla="*/ 86 w 133"/>
                  <a:gd name="T51" fmla="*/ 5 h 18"/>
                  <a:gd name="T52" fmla="*/ 97 w 133"/>
                  <a:gd name="T53" fmla="*/ 6 h 18"/>
                  <a:gd name="T54" fmla="*/ 107 w 133"/>
                  <a:gd name="T55" fmla="*/ 9 h 18"/>
                  <a:gd name="T56" fmla="*/ 119 w 133"/>
                  <a:gd name="T57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3" h="18">
                    <a:moveTo>
                      <a:pt x="119" y="10"/>
                    </a:moveTo>
                    <a:lnTo>
                      <a:pt x="122" y="10"/>
                    </a:lnTo>
                    <a:lnTo>
                      <a:pt x="125" y="9"/>
                    </a:lnTo>
                    <a:lnTo>
                      <a:pt x="128" y="8"/>
                    </a:lnTo>
                    <a:lnTo>
                      <a:pt x="132" y="9"/>
                    </a:lnTo>
                    <a:lnTo>
                      <a:pt x="133" y="11"/>
                    </a:lnTo>
                    <a:lnTo>
                      <a:pt x="132" y="15"/>
                    </a:lnTo>
                    <a:lnTo>
                      <a:pt x="129" y="17"/>
                    </a:lnTo>
                    <a:lnTo>
                      <a:pt x="126" y="18"/>
                    </a:lnTo>
                    <a:lnTo>
                      <a:pt x="110" y="16"/>
                    </a:lnTo>
                    <a:lnTo>
                      <a:pt x="95" y="13"/>
                    </a:lnTo>
                    <a:lnTo>
                      <a:pt x="79" y="12"/>
                    </a:lnTo>
                    <a:lnTo>
                      <a:pt x="64" y="10"/>
                    </a:lnTo>
                    <a:lnTo>
                      <a:pt x="48" y="9"/>
                    </a:lnTo>
                    <a:lnTo>
                      <a:pt x="31" y="8"/>
                    </a:lnTo>
                    <a:lnTo>
                      <a:pt x="16" y="6"/>
                    </a:lnTo>
                    <a:lnTo>
                      <a:pt x="0" y="5"/>
                    </a:lnTo>
                    <a:lnTo>
                      <a:pt x="6" y="1"/>
                    </a:lnTo>
                    <a:lnTo>
                      <a:pt x="14" y="0"/>
                    </a:lnTo>
                    <a:lnTo>
                      <a:pt x="22" y="1"/>
                    </a:lnTo>
                    <a:lnTo>
                      <a:pt x="29" y="2"/>
                    </a:lnTo>
                    <a:lnTo>
                      <a:pt x="41" y="2"/>
                    </a:lnTo>
                    <a:lnTo>
                      <a:pt x="52" y="3"/>
                    </a:lnTo>
                    <a:lnTo>
                      <a:pt x="63" y="4"/>
                    </a:lnTo>
                    <a:lnTo>
                      <a:pt x="74" y="4"/>
                    </a:lnTo>
                    <a:lnTo>
                      <a:pt x="86" y="5"/>
                    </a:lnTo>
                    <a:lnTo>
                      <a:pt x="97" y="6"/>
                    </a:lnTo>
                    <a:lnTo>
                      <a:pt x="107" y="9"/>
                    </a:lnTo>
                    <a:lnTo>
                      <a:pt x="119" y="1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Freeform 53"/>
              <p:cNvSpPr>
                <a:spLocks/>
              </p:cNvSpPr>
              <p:nvPr/>
            </p:nvSpPr>
            <p:spPr bwMode="auto">
              <a:xfrm>
                <a:off x="4121" y="-948"/>
                <a:ext cx="49" cy="6"/>
              </a:xfrm>
              <a:custGeom>
                <a:avLst/>
                <a:gdLst>
                  <a:gd name="T0" fmla="*/ 98 w 98"/>
                  <a:gd name="T1" fmla="*/ 6 h 13"/>
                  <a:gd name="T2" fmla="*/ 95 w 98"/>
                  <a:gd name="T3" fmla="*/ 13 h 13"/>
                  <a:gd name="T4" fmla="*/ 84 w 98"/>
                  <a:gd name="T5" fmla="*/ 13 h 13"/>
                  <a:gd name="T6" fmla="*/ 71 w 98"/>
                  <a:gd name="T7" fmla="*/ 13 h 13"/>
                  <a:gd name="T8" fmla="*/ 59 w 98"/>
                  <a:gd name="T9" fmla="*/ 13 h 13"/>
                  <a:gd name="T10" fmla="*/ 47 w 98"/>
                  <a:gd name="T11" fmla="*/ 12 h 13"/>
                  <a:gd name="T12" fmla="*/ 34 w 98"/>
                  <a:gd name="T13" fmla="*/ 12 h 13"/>
                  <a:gd name="T14" fmla="*/ 23 w 98"/>
                  <a:gd name="T15" fmla="*/ 11 h 13"/>
                  <a:gd name="T16" fmla="*/ 11 w 98"/>
                  <a:gd name="T17" fmla="*/ 8 h 13"/>
                  <a:gd name="T18" fmla="*/ 0 w 98"/>
                  <a:gd name="T19" fmla="*/ 6 h 13"/>
                  <a:gd name="T20" fmla="*/ 0 w 98"/>
                  <a:gd name="T21" fmla="*/ 4 h 13"/>
                  <a:gd name="T22" fmla="*/ 1 w 98"/>
                  <a:gd name="T23" fmla="*/ 3 h 13"/>
                  <a:gd name="T24" fmla="*/ 2 w 98"/>
                  <a:gd name="T25" fmla="*/ 1 h 13"/>
                  <a:gd name="T26" fmla="*/ 4 w 98"/>
                  <a:gd name="T27" fmla="*/ 0 h 13"/>
                  <a:gd name="T28" fmla="*/ 16 w 98"/>
                  <a:gd name="T29" fmla="*/ 0 h 13"/>
                  <a:gd name="T30" fmla="*/ 29 w 98"/>
                  <a:gd name="T31" fmla="*/ 0 h 13"/>
                  <a:gd name="T32" fmla="*/ 40 w 98"/>
                  <a:gd name="T33" fmla="*/ 1 h 13"/>
                  <a:gd name="T34" fmla="*/ 52 w 98"/>
                  <a:gd name="T35" fmla="*/ 1 h 13"/>
                  <a:gd name="T36" fmla="*/ 63 w 98"/>
                  <a:gd name="T37" fmla="*/ 3 h 13"/>
                  <a:gd name="T38" fmla="*/ 75 w 98"/>
                  <a:gd name="T39" fmla="*/ 4 h 13"/>
                  <a:gd name="T40" fmla="*/ 86 w 98"/>
                  <a:gd name="T41" fmla="*/ 5 h 13"/>
                  <a:gd name="T42" fmla="*/ 98 w 98"/>
                  <a:gd name="T43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8" h="13">
                    <a:moveTo>
                      <a:pt x="98" y="6"/>
                    </a:moveTo>
                    <a:lnTo>
                      <a:pt x="95" y="13"/>
                    </a:lnTo>
                    <a:lnTo>
                      <a:pt x="84" y="13"/>
                    </a:lnTo>
                    <a:lnTo>
                      <a:pt x="71" y="13"/>
                    </a:lnTo>
                    <a:lnTo>
                      <a:pt x="59" y="13"/>
                    </a:lnTo>
                    <a:lnTo>
                      <a:pt x="47" y="12"/>
                    </a:lnTo>
                    <a:lnTo>
                      <a:pt x="34" y="12"/>
                    </a:lnTo>
                    <a:lnTo>
                      <a:pt x="23" y="11"/>
                    </a:lnTo>
                    <a:lnTo>
                      <a:pt x="1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29" y="0"/>
                    </a:lnTo>
                    <a:lnTo>
                      <a:pt x="40" y="1"/>
                    </a:lnTo>
                    <a:lnTo>
                      <a:pt x="52" y="1"/>
                    </a:lnTo>
                    <a:lnTo>
                      <a:pt x="63" y="3"/>
                    </a:lnTo>
                    <a:lnTo>
                      <a:pt x="75" y="4"/>
                    </a:lnTo>
                    <a:lnTo>
                      <a:pt x="86" y="5"/>
                    </a:lnTo>
                    <a:lnTo>
                      <a:pt x="98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5" name="Freeform 54"/>
              <p:cNvSpPr>
                <a:spLocks/>
              </p:cNvSpPr>
              <p:nvPr/>
            </p:nvSpPr>
            <p:spPr bwMode="auto">
              <a:xfrm>
                <a:off x="4013" y="-943"/>
                <a:ext cx="46" cy="7"/>
              </a:xfrm>
              <a:custGeom>
                <a:avLst/>
                <a:gdLst>
                  <a:gd name="T0" fmla="*/ 93 w 93"/>
                  <a:gd name="T1" fmla="*/ 3 h 12"/>
                  <a:gd name="T2" fmla="*/ 89 w 93"/>
                  <a:gd name="T3" fmla="*/ 7 h 12"/>
                  <a:gd name="T4" fmla="*/ 0 w 93"/>
                  <a:gd name="T5" fmla="*/ 12 h 12"/>
                  <a:gd name="T6" fmla="*/ 0 w 93"/>
                  <a:gd name="T7" fmla="*/ 8 h 12"/>
                  <a:gd name="T8" fmla="*/ 1 w 93"/>
                  <a:gd name="T9" fmla="*/ 4 h 12"/>
                  <a:gd name="T10" fmla="*/ 2 w 93"/>
                  <a:gd name="T11" fmla="*/ 2 h 12"/>
                  <a:gd name="T12" fmla="*/ 5 w 93"/>
                  <a:gd name="T13" fmla="*/ 0 h 12"/>
                  <a:gd name="T14" fmla="*/ 16 w 93"/>
                  <a:gd name="T15" fmla="*/ 0 h 12"/>
                  <a:gd name="T16" fmla="*/ 27 w 93"/>
                  <a:gd name="T17" fmla="*/ 1 h 12"/>
                  <a:gd name="T18" fmla="*/ 38 w 93"/>
                  <a:gd name="T19" fmla="*/ 1 h 12"/>
                  <a:gd name="T20" fmla="*/ 50 w 93"/>
                  <a:gd name="T21" fmla="*/ 0 h 12"/>
                  <a:gd name="T22" fmla="*/ 61 w 93"/>
                  <a:gd name="T23" fmla="*/ 0 h 12"/>
                  <a:gd name="T24" fmla="*/ 72 w 93"/>
                  <a:gd name="T25" fmla="*/ 1 h 12"/>
                  <a:gd name="T26" fmla="*/ 83 w 93"/>
                  <a:gd name="T27" fmla="*/ 2 h 12"/>
                  <a:gd name="T28" fmla="*/ 93 w 93"/>
                  <a:gd name="T29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2">
                    <a:moveTo>
                      <a:pt x="93" y="3"/>
                    </a:moveTo>
                    <a:lnTo>
                      <a:pt x="89" y="7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16" y="0"/>
                    </a:lnTo>
                    <a:lnTo>
                      <a:pt x="27" y="1"/>
                    </a:lnTo>
                    <a:lnTo>
                      <a:pt x="38" y="1"/>
                    </a:lnTo>
                    <a:lnTo>
                      <a:pt x="50" y="0"/>
                    </a:lnTo>
                    <a:lnTo>
                      <a:pt x="61" y="0"/>
                    </a:lnTo>
                    <a:lnTo>
                      <a:pt x="72" y="1"/>
                    </a:lnTo>
                    <a:lnTo>
                      <a:pt x="83" y="2"/>
                    </a:lnTo>
                    <a:lnTo>
                      <a:pt x="9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6" name="Freeform 55"/>
              <p:cNvSpPr>
                <a:spLocks/>
              </p:cNvSpPr>
              <p:nvPr/>
            </p:nvSpPr>
            <p:spPr bwMode="auto">
              <a:xfrm>
                <a:off x="4265" y="-936"/>
                <a:ext cx="67" cy="7"/>
              </a:xfrm>
              <a:custGeom>
                <a:avLst/>
                <a:gdLst>
                  <a:gd name="T0" fmla="*/ 133 w 133"/>
                  <a:gd name="T1" fmla="*/ 10 h 13"/>
                  <a:gd name="T2" fmla="*/ 133 w 133"/>
                  <a:gd name="T3" fmla="*/ 13 h 13"/>
                  <a:gd name="T4" fmla="*/ 120 w 133"/>
                  <a:gd name="T5" fmla="*/ 13 h 13"/>
                  <a:gd name="T6" fmla="*/ 105 w 133"/>
                  <a:gd name="T7" fmla="*/ 13 h 13"/>
                  <a:gd name="T8" fmla="*/ 91 w 133"/>
                  <a:gd name="T9" fmla="*/ 13 h 13"/>
                  <a:gd name="T10" fmla="*/ 76 w 133"/>
                  <a:gd name="T11" fmla="*/ 13 h 13"/>
                  <a:gd name="T12" fmla="*/ 61 w 133"/>
                  <a:gd name="T13" fmla="*/ 12 h 13"/>
                  <a:gd name="T14" fmla="*/ 47 w 133"/>
                  <a:gd name="T15" fmla="*/ 11 h 13"/>
                  <a:gd name="T16" fmla="*/ 33 w 133"/>
                  <a:gd name="T17" fmla="*/ 9 h 13"/>
                  <a:gd name="T18" fmla="*/ 19 w 133"/>
                  <a:gd name="T19" fmla="*/ 4 h 13"/>
                  <a:gd name="T20" fmla="*/ 0 w 133"/>
                  <a:gd name="T21" fmla="*/ 4 h 13"/>
                  <a:gd name="T22" fmla="*/ 1 w 133"/>
                  <a:gd name="T23" fmla="*/ 0 h 13"/>
                  <a:gd name="T24" fmla="*/ 18 w 133"/>
                  <a:gd name="T25" fmla="*/ 0 h 13"/>
                  <a:gd name="T26" fmla="*/ 35 w 133"/>
                  <a:gd name="T27" fmla="*/ 2 h 13"/>
                  <a:gd name="T28" fmla="*/ 52 w 133"/>
                  <a:gd name="T29" fmla="*/ 2 h 13"/>
                  <a:gd name="T30" fmla="*/ 69 w 133"/>
                  <a:gd name="T31" fmla="*/ 3 h 13"/>
                  <a:gd name="T32" fmla="*/ 85 w 133"/>
                  <a:gd name="T33" fmla="*/ 5 h 13"/>
                  <a:gd name="T34" fmla="*/ 101 w 133"/>
                  <a:gd name="T35" fmla="*/ 6 h 13"/>
                  <a:gd name="T36" fmla="*/ 117 w 133"/>
                  <a:gd name="T37" fmla="*/ 9 h 13"/>
                  <a:gd name="T38" fmla="*/ 133 w 133"/>
                  <a:gd name="T3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3" h="13">
                    <a:moveTo>
                      <a:pt x="133" y="10"/>
                    </a:moveTo>
                    <a:lnTo>
                      <a:pt x="133" y="13"/>
                    </a:lnTo>
                    <a:lnTo>
                      <a:pt x="120" y="13"/>
                    </a:lnTo>
                    <a:lnTo>
                      <a:pt x="105" y="13"/>
                    </a:lnTo>
                    <a:lnTo>
                      <a:pt x="91" y="13"/>
                    </a:lnTo>
                    <a:lnTo>
                      <a:pt x="76" y="13"/>
                    </a:lnTo>
                    <a:lnTo>
                      <a:pt x="61" y="12"/>
                    </a:lnTo>
                    <a:lnTo>
                      <a:pt x="47" y="11"/>
                    </a:lnTo>
                    <a:lnTo>
                      <a:pt x="33" y="9"/>
                    </a:lnTo>
                    <a:lnTo>
                      <a:pt x="19" y="4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8" y="0"/>
                    </a:lnTo>
                    <a:lnTo>
                      <a:pt x="35" y="2"/>
                    </a:lnTo>
                    <a:lnTo>
                      <a:pt x="52" y="2"/>
                    </a:lnTo>
                    <a:lnTo>
                      <a:pt x="69" y="3"/>
                    </a:lnTo>
                    <a:lnTo>
                      <a:pt x="85" y="5"/>
                    </a:lnTo>
                    <a:lnTo>
                      <a:pt x="101" y="6"/>
                    </a:lnTo>
                    <a:lnTo>
                      <a:pt x="117" y="9"/>
                    </a:lnTo>
                    <a:lnTo>
                      <a:pt x="133" y="1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Freeform 56"/>
              <p:cNvSpPr>
                <a:spLocks/>
              </p:cNvSpPr>
              <p:nvPr/>
            </p:nvSpPr>
            <p:spPr bwMode="auto">
              <a:xfrm>
                <a:off x="4121" y="-931"/>
                <a:ext cx="44" cy="5"/>
              </a:xfrm>
              <a:custGeom>
                <a:avLst/>
                <a:gdLst>
                  <a:gd name="T0" fmla="*/ 85 w 87"/>
                  <a:gd name="T1" fmla="*/ 2 h 9"/>
                  <a:gd name="T2" fmla="*/ 86 w 87"/>
                  <a:gd name="T3" fmla="*/ 3 h 9"/>
                  <a:gd name="T4" fmla="*/ 87 w 87"/>
                  <a:gd name="T5" fmla="*/ 6 h 9"/>
                  <a:gd name="T6" fmla="*/ 87 w 87"/>
                  <a:gd name="T7" fmla="*/ 7 h 9"/>
                  <a:gd name="T8" fmla="*/ 87 w 87"/>
                  <a:gd name="T9" fmla="*/ 9 h 9"/>
                  <a:gd name="T10" fmla="*/ 76 w 87"/>
                  <a:gd name="T11" fmla="*/ 9 h 9"/>
                  <a:gd name="T12" fmla="*/ 66 w 87"/>
                  <a:gd name="T13" fmla="*/ 8 h 9"/>
                  <a:gd name="T14" fmla="*/ 54 w 87"/>
                  <a:gd name="T15" fmla="*/ 8 h 9"/>
                  <a:gd name="T16" fmla="*/ 42 w 87"/>
                  <a:gd name="T17" fmla="*/ 7 h 9"/>
                  <a:gd name="T18" fmla="*/ 32 w 87"/>
                  <a:gd name="T19" fmla="*/ 7 h 9"/>
                  <a:gd name="T20" fmla="*/ 21 w 87"/>
                  <a:gd name="T21" fmla="*/ 7 h 9"/>
                  <a:gd name="T22" fmla="*/ 10 w 87"/>
                  <a:gd name="T23" fmla="*/ 6 h 9"/>
                  <a:gd name="T24" fmla="*/ 0 w 87"/>
                  <a:gd name="T25" fmla="*/ 6 h 9"/>
                  <a:gd name="T26" fmla="*/ 0 w 87"/>
                  <a:gd name="T27" fmla="*/ 0 h 9"/>
                  <a:gd name="T28" fmla="*/ 85 w 87"/>
                  <a:gd name="T2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7" h="9">
                    <a:moveTo>
                      <a:pt x="85" y="2"/>
                    </a:moveTo>
                    <a:lnTo>
                      <a:pt x="86" y="3"/>
                    </a:lnTo>
                    <a:lnTo>
                      <a:pt x="87" y="6"/>
                    </a:lnTo>
                    <a:lnTo>
                      <a:pt x="87" y="7"/>
                    </a:lnTo>
                    <a:lnTo>
                      <a:pt x="87" y="9"/>
                    </a:lnTo>
                    <a:lnTo>
                      <a:pt x="76" y="9"/>
                    </a:lnTo>
                    <a:lnTo>
                      <a:pt x="66" y="8"/>
                    </a:lnTo>
                    <a:lnTo>
                      <a:pt x="54" y="8"/>
                    </a:lnTo>
                    <a:lnTo>
                      <a:pt x="42" y="7"/>
                    </a:lnTo>
                    <a:lnTo>
                      <a:pt x="32" y="7"/>
                    </a:lnTo>
                    <a:lnTo>
                      <a:pt x="21" y="7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85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8" name="Freeform 57"/>
              <p:cNvSpPr>
                <a:spLocks/>
              </p:cNvSpPr>
              <p:nvPr/>
            </p:nvSpPr>
            <p:spPr bwMode="auto">
              <a:xfrm>
                <a:off x="4007" y="-930"/>
                <a:ext cx="50" cy="9"/>
              </a:xfrm>
              <a:custGeom>
                <a:avLst/>
                <a:gdLst>
                  <a:gd name="T0" fmla="*/ 99 w 99"/>
                  <a:gd name="T1" fmla="*/ 10 h 17"/>
                  <a:gd name="T2" fmla="*/ 99 w 99"/>
                  <a:gd name="T3" fmla="*/ 12 h 17"/>
                  <a:gd name="T4" fmla="*/ 87 w 99"/>
                  <a:gd name="T5" fmla="*/ 13 h 17"/>
                  <a:gd name="T6" fmla="*/ 75 w 99"/>
                  <a:gd name="T7" fmla="*/ 13 h 17"/>
                  <a:gd name="T8" fmla="*/ 63 w 99"/>
                  <a:gd name="T9" fmla="*/ 13 h 17"/>
                  <a:gd name="T10" fmla="*/ 52 w 99"/>
                  <a:gd name="T11" fmla="*/ 13 h 17"/>
                  <a:gd name="T12" fmla="*/ 40 w 99"/>
                  <a:gd name="T13" fmla="*/ 13 h 17"/>
                  <a:gd name="T14" fmla="*/ 29 w 99"/>
                  <a:gd name="T15" fmla="*/ 14 h 17"/>
                  <a:gd name="T16" fmla="*/ 17 w 99"/>
                  <a:gd name="T17" fmla="*/ 15 h 17"/>
                  <a:gd name="T18" fmla="*/ 6 w 99"/>
                  <a:gd name="T19" fmla="*/ 17 h 17"/>
                  <a:gd name="T20" fmla="*/ 2 w 99"/>
                  <a:gd name="T21" fmla="*/ 16 h 17"/>
                  <a:gd name="T22" fmla="*/ 0 w 99"/>
                  <a:gd name="T23" fmla="*/ 14 h 17"/>
                  <a:gd name="T24" fmla="*/ 0 w 99"/>
                  <a:gd name="T25" fmla="*/ 10 h 17"/>
                  <a:gd name="T26" fmla="*/ 1 w 99"/>
                  <a:gd name="T27" fmla="*/ 7 h 17"/>
                  <a:gd name="T28" fmla="*/ 7 w 99"/>
                  <a:gd name="T29" fmla="*/ 0 h 17"/>
                  <a:gd name="T30" fmla="*/ 18 w 99"/>
                  <a:gd name="T31" fmla="*/ 0 h 17"/>
                  <a:gd name="T32" fmla="*/ 31 w 99"/>
                  <a:gd name="T33" fmla="*/ 1 h 17"/>
                  <a:gd name="T34" fmla="*/ 42 w 99"/>
                  <a:gd name="T35" fmla="*/ 2 h 17"/>
                  <a:gd name="T36" fmla="*/ 54 w 99"/>
                  <a:gd name="T37" fmla="*/ 3 h 17"/>
                  <a:gd name="T38" fmla="*/ 65 w 99"/>
                  <a:gd name="T39" fmla="*/ 5 h 17"/>
                  <a:gd name="T40" fmla="*/ 76 w 99"/>
                  <a:gd name="T41" fmla="*/ 7 h 17"/>
                  <a:gd name="T42" fmla="*/ 87 w 99"/>
                  <a:gd name="T43" fmla="*/ 8 h 17"/>
                  <a:gd name="T44" fmla="*/ 99 w 99"/>
                  <a:gd name="T45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9" h="17">
                    <a:moveTo>
                      <a:pt x="99" y="10"/>
                    </a:moveTo>
                    <a:lnTo>
                      <a:pt x="99" y="12"/>
                    </a:lnTo>
                    <a:lnTo>
                      <a:pt x="87" y="13"/>
                    </a:lnTo>
                    <a:lnTo>
                      <a:pt x="75" y="13"/>
                    </a:lnTo>
                    <a:lnTo>
                      <a:pt x="63" y="13"/>
                    </a:lnTo>
                    <a:lnTo>
                      <a:pt x="52" y="13"/>
                    </a:lnTo>
                    <a:lnTo>
                      <a:pt x="40" y="13"/>
                    </a:lnTo>
                    <a:lnTo>
                      <a:pt x="29" y="14"/>
                    </a:lnTo>
                    <a:lnTo>
                      <a:pt x="17" y="15"/>
                    </a:lnTo>
                    <a:lnTo>
                      <a:pt x="6" y="17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7" y="0"/>
                    </a:lnTo>
                    <a:lnTo>
                      <a:pt x="18" y="0"/>
                    </a:lnTo>
                    <a:lnTo>
                      <a:pt x="31" y="1"/>
                    </a:lnTo>
                    <a:lnTo>
                      <a:pt x="42" y="2"/>
                    </a:lnTo>
                    <a:lnTo>
                      <a:pt x="54" y="3"/>
                    </a:lnTo>
                    <a:lnTo>
                      <a:pt x="65" y="5"/>
                    </a:lnTo>
                    <a:lnTo>
                      <a:pt x="76" y="7"/>
                    </a:lnTo>
                    <a:lnTo>
                      <a:pt x="87" y="8"/>
                    </a:lnTo>
                    <a:lnTo>
                      <a:pt x="99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9" name="Freeform 58"/>
              <p:cNvSpPr>
                <a:spLocks/>
              </p:cNvSpPr>
              <p:nvPr/>
            </p:nvSpPr>
            <p:spPr bwMode="auto">
              <a:xfrm>
                <a:off x="3589" y="-919"/>
                <a:ext cx="82" cy="117"/>
              </a:xfrm>
              <a:custGeom>
                <a:avLst/>
                <a:gdLst>
                  <a:gd name="T0" fmla="*/ 164 w 164"/>
                  <a:gd name="T1" fmla="*/ 3 h 235"/>
                  <a:gd name="T2" fmla="*/ 157 w 164"/>
                  <a:gd name="T3" fmla="*/ 46 h 235"/>
                  <a:gd name="T4" fmla="*/ 149 w 164"/>
                  <a:gd name="T5" fmla="*/ 89 h 235"/>
                  <a:gd name="T6" fmla="*/ 140 w 164"/>
                  <a:gd name="T7" fmla="*/ 132 h 235"/>
                  <a:gd name="T8" fmla="*/ 135 w 164"/>
                  <a:gd name="T9" fmla="*/ 176 h 235"/>
                  <a:gd name="T10" fmla="*/ 132 w 164"/>
                  <a:gd name="T11" fmla="*/ 186 h 235"/>
                  <a:gd name="T12" fmla="*/ 131 w 164"/>
                  <a:gd name="T13" fmla="*/ 197 h 235"/>
                  <a:gd name="T14" fmla="*/ 128 w 164"/>
                  <a:gd name="T15" fmla="*/ 206 h 235"/>
                  <a:gd name="T16" fmla="*/ 121 w 164"/>
                  <a:gd name="T17" fmla="*/ 213 h 235"/>
                  <a:gd name="T18" fmla="*/ 109 w 164"/>
                  <a:gd name="T19" fmla="*/ 217 h 235"/>
                  <a:gd name="T20" fmla="*/ 96 w 164"/>
                  <a:gd name="T21" fmla="*/ 221 h 235"/>
                  <a:gd name="T22" fmla="*/ 82 w 164"/>
                  <a:gd name="T23" fmla="*/ 223 h 235"/>
                  <a:gd name="T24" fmla="*/ 69 w 164"/>
                  <a:gd name="T25" fmla="*/ 226 h 235"/>
                  <a:gd name="T26" fmla="*/ 57 w 164"/>
                  <a:gd name="T27" fmla="*/ 228 h 235"/>
                  <a:gd name="T28" fmla="*/ 43 w 164"/>
                  <a:gd name="T29" fmla="*/ 230 h 235"/>
                  <a:gd name="T30" fmla="*/ 30 w 164"/>
                  <a:gd name="T31" fmla="*/ 232 h 235"/>
                  <a:gd name="T32" fmla="*/ 18 w 164"/>
                  <a:gd name="T33" fmla="*/ 235 h 235"/>
                  <a:gd name="T34" fmla="*/ 12 w 164"/>
                  <a:gd name="T35" fmla="*/ 234 h 235"/>
                  <a:gd name="T36" fmla="*/ 6 w 164"/>
                  <a:gd name="T37" fmla="*/ 231 h 235"/>
                  <a:gd name="T38" fmla="*/ 2 w 164"/>
                  <a:gd name="T39" fmla="*/ 228 h 235"/>
                  <a:gd name="T40" fmla="*/ 0 w 164"/>
                  <a:gd name="T41" fmla="*/ 221 h 235"/>
                  <a:gd name="T42" fmla="*/ 4 w 164"/>
                  <a:gd name="T43" fmla="*/ 196 h 235"/>
                  <a:gd name="T44" fmla="*/ 8 w 164"/>
                  <a:gd name="T45" fmla="*/ 170 h 235"/>
                  <a:gd name="T46" fmla="*/ 14 w 164"/>
                  <a:gd name="T47" fmla="*/ 146 h 235"/>
                  <a:gd name="T48" fmla="*/ 20 w 164"/>
                  <a:gd name="T49" fmla="*/ 122 h 235"/>
                  <a:gd name="T50" fmla="*/ 27 w 164"/>
                  <a:gd name="T51" fmla="*/ 99 h 235"/>
                  <a:gd name="T52" fmla="*/ 35 w 164"/>
                  <a:gd name="T53" fmla="*/ 75 h 235"/>
                  <a:gd name="T54" fmla="*/ 43 w 164"/>
                  <a:gd name="T55" fmla="*/ 52 h 235"/>
                  <a:gd name="T56" fmla="*/ 51 w 164"/>
                  <a:gd name="T57" fmla="*/ 29 h 235"/>
                  <a:gd name="T58" fmla="*/ 64 w 164"/>
                  <a:gd name="T59" fmla="*/ 22 h 235"/>
                  <a:gd name="T60" fmla="*/ 76 w 164"/>
                  <a:gd name="T61" fmla="*/ 16 h 235"/>
                  <a:gd name="T62" fmla="*/ 90 w 164"/>
                  <a:gd name="T63" fmla="*/ 11 h 235"/>
                  <a:gd name="T64" fmla="*/ 104 w 164"/>
                  <a:gd name="T65" fmla="*/ 7 h 235"/>
                  <a:gd name="T66" fmla="*/ 118 w 164"/>
                  <a:gd name="T67" fmla="*/ 3 h 235"/>
                  <a:gd name="T68" fmla="*/ 133 w 164"/>
                  <a:gd name="T69" fmla="*/ 1 h 235"/>
                  <a:gd name="T70" fmla="*/ 147 w 164"/>
                  <a:gd name="T71" fmla="*/ 0 h 235"/>
                  <a:gd name="T72" fmla="*/ 162 w 164"/>
                  <a:gd name="T73" fmla="*/ 1 h 235"/>
                  <a:gd name="T74" fmla="*/ 164 w 164"/>
                  <a:gd name="T75" fmla="*/ 3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4" h="235">
                    <a:moveTo>
                      <a:pt x="164" y="3"/>
                    </a:moveTo>
                    <a:lnTo>
                      <a:pt x="157" y="46"/>
                    </a:lnTo>
                    <a:lnTo>
                      <a:pt x="149" y="89"/>
                    </a:lnTo>
                    <a:lnTo>
                      <a:pt x="140" y="132"/>
                    </a:lnTo>
                    <a:lnTo>
                      <a:pt x="135" y="176"/>
                    </a:lnTo>
                    <a:lnTo>
                      <a:pt x="132" y="186"/>
                    </a:lnTo>
                    <a:lnTo>
                      <a:pt x="131" y="197"/>
                    </a:lnTo>
                    <a:lnTo>
                      <a:pt x="128" y="206"/>
                    </a:lnTo>
                    <a:lnTo>
                      <a:pt x="121" y="213"/>
                    </a:lnTo>
                    <a:lnTo>
                      <a:pt x="109" y="217"/>
                    </a:lnTo>
                    <a:lnTo>
                      <a:pt x="96" y="221"/>
                    </a:lnTo>
                    <a:lnTo>
                      <a:pt x="82" y="223"/>
                    </a:lnTo>
                    <a:lnTo>
                      <a:pt x="69" y="226"/>
                    </a:lnTo>
                    <a:lnTo>
                      <a:pt x="57" y="228"/>
                    </a:lnTo>
                    <a:lnTo>
                      <a:pt x="43" y="230"/>
                    </a:lnTo>
                    <a:lnTo>
                      <a:pt x="30" y="232"/>
                    </a:lnTo>
                    <a:lnTo>
                      <a:pt x="18" y="235"/>
                    </a:lnTo>
                    <a:lnTo>
                      <a:pt x="12" y="234"/>
                    </a:lnTo>
                    <a:lnTo>
                      <a:pt x="6" y="231"/>
                    </a:lnTo>
                    <a:lnTo>
                      <a:pt x="2" y="228"/>
                    </a:lnTo>
                    <a:lnTo>
                      <a:pt x="0" y="221"/>
                    </a:lnTo>
                    <a:lnTo>
                      <a:pt x="4" y="196"/>
                    </a:lnTo>
                    <a:lnTo>
                      <a:pt x="8" y="170"/>
                    </a:lnTo>
                    <a:lnTo>
                      <a:pt x="14" y="146"/>
                    </a:lnTo>
                    <a:lnTo>
                      <a:pt x="20" y="122"/>
                    </a:lnTo>
                    <a:lnTo>
                      <a:pt x="27" y="99"/>
                    </a:lnTo>
                    <a:lnTo>
                      <a:pt x="35" y="75"/>
                    </a:lnTo>
                    <a:lnTo>
                      <a:pt x="43" y="52"/>
                    </a:lnTo>
                    <a:lnTo>
                      <a:pt x="51" y="29"/>
                    </a:lnTo>
                    <a:lnTo>
                      <a:pt x="64" y="22"/>
                    </a:lnTo>
                    <a:lnTo>
                      <a:pt x="76" y="16"/>
                    </a:lnTo>
                    <a:lnTo>
                      <a:pt x="90" y="11"/>
                    </a:lnTo>
                    <a:lnTo>
                      <a:pt x="104" y="7"/>
                    </a:lnTo>
                    <a:lnTo>
                      <a:pt x="118" y="3"/>
                    </a:lnTo>
                    <a:lnTo>
                      <a:pt x="133" y="1"/>
                    </a:lnTo>
                    <a:lnTo>
                      <a:pt x="147" y="0"/>
                    </a:lnTo>
                    <a:lnTo>
                      <a:pt x="162" y="1"/>
                    </a:lnTo>
                    <a:lnTo>
                      <a:pt x="164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Freeform 59"/>
              <p:cNvSpPr>
                <a:spLocks/>
              </p:cNvSpPr>
              <p:nvPr/>
            </p:nvSpPr>
            <p:spPr bwMode="auto">
              <a:xfrm>
                <a:off x="4274" y="-920"/>
                <a:ext cx="56" cy="7"/>
              </a:xfrm>
              <a:custGeom>
                <a:avLst/>
                <a:gdLst>
                  <a:gd name="T0" fmla="*/ 76 w 113"/>
                  <a:gd name="T1" fmla="*/ 5 h 13"/>
                  <a:gd name="T2" fmla="*/ 81 w 113"/>
                  <a:gd name="T3" fmla="*/ 6 h 13"/>
                  <a:gd name="T4" fmla="*/ 86 w 113"/>
                  <a:gd name="T5" fmla="*/ 8 h 13"/>
                  <a:gd name="T6" fmla="*/ 91 w 113"/>
                  <a:gd name="T7" fmla="*/ 8 h 13"/>
                  <a:gd name="T8" fmla="*/ 97 w 113"/>
                  <a:gd name="T9" fmla="*/ 8 h 13"/>
                  <a:gd name="T10" fmla="*/ 101 w 113"/>
                  <a:gd name="T11" fmla="*/ 8 h 13"/>
                  <a:gd name="T12" fmla="*/ 106 w 113"/>
                  <a:gd name="T13" fmla="*/ 8 h 13"/>
                  <a:gd name="T14" fmla="*/ 109 w 113"/>
                  <a:gd name="T15" fmla="*/ 9 h 13"/>
                  <a:gd name="T16" fmla="*/ 113 w 113"/>
                  <a:gd name="T17" fmla="*/ 11 h 13"/>
                  <a:gd name="T18" fmla="*/ 108 w 113"/>
                  <a:gd name="T19" fmla="*/ 13 h 13"/>
                  <a:gd name="T20" fmla="*/ 104 w 113"/>
                  <a:gd name="T21" fmla="*/ 13 h 13"/>
                  <a:gd name="T22" fmla="*/ 99 w 113"/>
                  <a:gd name="T23" fmla="*/ 12 h 13"/>
                  <a:gd name="T24" fmla="*/ 94 w 113"/>
                  <a:gd name="T25" fmla="*/ 11 h 13"/>
                  <a:gd name="T26" fmla="*/ 83 w 113"/>
                  <a:gd name="T27" fmla="*/ 11 h 13"/>
                  <a:gd name="T28" fmla="*/ 71 w 113"/>
                  <a:gd name="T29" fmla="*/ 11 h 13"/>
                  <a:gd name="T30" fmla="*/ 59 w 113"/>
                  <a:gd name="T31" fmla="*/ 11 h 13"/>
                  <a:gd name="T32" fmla="*/ 47 w 113"/>
                  <a:gd name="T33" fmla="*/ 10 h 13"/>
                  <a:gd name="T34" fmla="*/ 36 w 113"/>
                  <a:gd name="T35" fmla="*/ 9 h 13"/>
                  <a:gd name="T36" fmla="*/ 23 w 113"/>
                  <a:gd name="T37" fmla="*/ 8 h 13"/>
                  <a:gd name="T38" fmla="*/ 12 w 113"/>
                  <a:gd name="T39" fmla="*/ 6 h 13"/>
                  <a:gd name="T40" fmla="*/ 0 w 113"/>
                  <a:gd name="T41" fmla="*/ 6 h 13"/>
                  <a:gd name="T42" fmla="*/ 2 w 113"/>
                  <a:gd name="T43" fmla="*/ 0 h 13"/>
                  <a:gd name="T44" fmla="*/ 12 w 113"/>
                  <a:gd name="T45" fmla="*/ 0 h 13"/>
                  <a:gd name="T46" fmla="*/ 21 w 113"/>
                  <a:gd name="T47" fmla="*/ 1 h 13"/>
                  <a:gd name="T48" fmla="*/ 31 w 113"/>
                  <a:gd name="T49" fmla="*/ 2 h 13"/>
                  <a:gd name="T50" fmla="*/ 40 w 113"/>
                  <a:gd name="T51" fmla="*/ 2 h 13"/>
                  <a:gd name="T52" fmla="*/ 50 w 113"/>
                  <a:gd name="T53" fmla="*/ 3 h 13"/>
                  <a:gd name="T54" fmla="*/ 59 w 113"/>
                  <a:gd name="T55" fmla="*/ 4 h 13"/>
                  <a:gd name="T56" fmla="*/ 67 w 113"/>
                  <a:gd name="T57" fmla="*/ 5 h 13"/>
                  <a:gd name="T58" fmla="*/ 76 w 113"/>
                  <a:gd name="T5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3" h="13">
                    <a:moveTo>
                      <a:pt x="76" y="5"/>
                    </a:moveTo>
                    <a:lnTo>
                      <a:pt x="81" y="6"/>
                    </a:lnTo>
                    <a:lnTo>
                      <a:pt x="86" y="8"/>
                    </a:lnTo>
                    <a:lnTo>
                      <a:pt x="91" y="8"/>
                    </a:lnTo>
                    <a:lnTo>
                      <a:pt x="97" y="8"/>
                    </a:lnTo>
                    <a:lnTo>
                      <a:pt x="101" y="8"/>
                    </a:lnTo>
                    <a:lnTo>
                      <a:pt x="106" y="8"/>
                    </a:lnTo>
                    <a:lnTo>
                      <a:pt x="109" y="9"/>
                    </a:lnTo>
                    <a:lnTo>
                      <a:pt x="113" y="11"/>
                    </a:lnTo>
                    <a:lnTo>
                      <a:pt x="108" y="13"/>
                    </a:lnTo>
                    <a:lnTo>
                      <a:pt x="104" y="13"/>
                    </a:lnTo>
                    <a:lnTo>
                      <a:pt x="99" y="12"/>
                    </a:lnTo>
                    <a:lnTo>
                      <a:pt x="94" y="11"/>
                    </a:lnTo>
                    <a:lnTo>
                      <a:pt x="83" y="11"/>
                    </a:lnTo>
                    <a:lnTo>
                      <a:pt x="71" y="11"/>
                    </a:lnTo>
                    <a:lnTo>
                      <a:pt x="59" y="11"/>
                    </a:lnTo>
                    <a:lnTo>
                      <a:pt x="47" y="10"/>
                    </a:lnTo>
                    <a:lnTo>
                      <a:pt x="36" y="9"/>
                    </a:lnTo>
                    <a:lnTo>
                      <a:pt x="23" y="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12" y="0"/>
                    </a:lnTo>
                    <a:lnTo>
                      <a:pt x="21" y="1"/>
                    </a:lnTo>
                    <a:lnTo>
                      <a:pt x="31" y="2"/>
                    </a:lnTo>
                    <a:lnTo>
                      <a:pt x="40" y="2"/>
                    </a:lnTo>
                    <a:lnTo>
                      <a:pt x="50" y="3"/>
                    </a:lnTo>
                    <a:lnTo>
                      <a:pt x="59" y="4"/>
                    </a:lnTo>
                    <a:lnTo>
                      <a:pt x="67" y="5"/>
                    </a:lnTo>
                    <a:lnTo>
                      <a:pt x="76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1" name="Freeform 60"/>
              <p:cNvSpPr>
                <a:spLocks/>
              </p:cNvSpPr>
              <p:nvPr/>
            </p:nvSpPr>
            <p:spPr bwMode="auto">
              <a:xfrm>
                <a:off x="4005" y="-917"/>
                <a:ext cx="48" cy="7"/>
              </a:xfrm>
              <a:custGeom>
                <a:avLst/>
                <a:gdLst>
                  <a:gd name="T0" fmla="*/ 97 w 97"/>
                  <a:gd name="T1" fmla="*/ 11 h 14"/>
                  <a:gd name="T2" fmla="*/ 97 w 97"/>
                  <a:gd name="T3" fmla="*/ 13 h 14"/>
                  <a:gd name="T4" fmla="*/ 85 w 97"/>
                  <a:gd name="T5" fmla="*/ 12 h 14"/>
                  <a:gd name="T6" fmla="*/ 73 w 97"/>
                  <a:gd name="T7" fmla="*/ 12 h 14"/>
                  <a:gd name="T8" fmla="*/ 61 w 97"/>
                  <a:gd name="T9" fmla="*/ 12 h 14"/>
                  <a:gd name="T10" fmla="*/ 49 w 97"/>
                  <a:gd name="T11" fmla="*/ 13 h 14"/>
                  <a:gd name="T12" fmla="*/ 37 w 97"/>
                  <a:gd name="T13" fmla="*/ 14 h 14"/>
                  <a:gd name="T14" fmla="*/ 24 w 97"/>
                  <a:gd name="T15" fmla="*/ 14 h 14"/>
                  <a:gd name="T16" fmla="*/ 13 w 97"/>
                  <a:gd name="T17" fmla="*/ 14 h 14"/>
                  <a:gd name="T18" fmla="*/ 0 w 97"/>
                  <a:gd name="T19" fmla="*/ 12 h 14"/>
                  <a:gd name="T20" fmla="*/ 2 w 97"/>
                  <a:gd name="T21" fmla="*/ 5 h 14"/>
                  <a:gd name="T22" fmla="*/ 7 w 97"/>
                  <a:gd name="T23" fmla="*/ 1 h 14"/>
                  <a:gd name="T24" fmla="*/ 12 w 97"/>
                  <a:gd name="T25" fmla="*/ 0 h 14"/>
                  <a:gd name="T26" fmla="*/ 19 w 97"/>
                  <a:gd name="T27" fmla="*/ 0 h 14"/>
                  <a:gd name="T28" fmla="*/ 25 w 97"/>
                  <a:gd name="T29" fmla="*/ 3 h 14"/>
                  <a:gd name="T30" fmla="*/ 32 w 97"/>
                  <a:gd name="T31" fmla="*/ 4 h 14"/>
                  <a:gd name="T32" fmla="*/ 39 w 97"/>
                  <a:gd name="T33" fmla="*/ 5 h 14"/>
                  <a:gd name="T34" fmla="*/ 46 w 97"/>
                  <a:gd name="T35" fmla="*/ 5 h 14"/>
                  <a:gd name="T36" fmla="*/ 53 w 97"/>
                  <a:gd name="T37" fmla="*/ 4 h 14"/>
                  <a:gd name="T38" fmla="*/ 60 w 97"/>
                  <a:gd name="T39" fmla="*/ 4 h 14"/>
                  <a:gd name="T40" fmla="*/ 66 w 97"/>
                  <a:gd name="T41" fmla="*/ 5 h 14"/>
                  <a:gd name="T42" fmla="*/ 72 w 97"/>
                  <a:gd name="T43" fmla="*/ 6 h 14"/>
                  <a:gd name="T44" fmla="*/ 78 w 97"/>
                  <a:gd name="T45" fmla="*/ 7 h 14"/>
                  <a:gd name="T46" fmla="*/ 84 w 97"/>
                  <a:gd name="T47" fmla="*/ 10 h 14"/>
                  <a:gd name="T48" fmla="*/ 90 w 97"/>
                  <a:gd name="T49" fmla="*/ 11 h 14"/>
                  <a:gd name="T50" fmla="*/ 97 w 97"/>
                  <a:gd name="T51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7" h="14">
                    <a:moveTo>
                      <a:pt x="97" y="11"/>
                    </a:moveTo>
                    <a:lnTo>
                      <a:pt x="97" y="13"/>
                    </a:lnTo>
                    <a:lnTo>
                      <a:pt x="85" y="12"/>
                    </a:lnTo>
                    <a:lnTo>
                      <a:pt x="73" y="12"/>
                    </a:lnTo>
                    <a:lnTo>
                      <a:pt x="61" y="12"/>
                    </a:lnTo>
                    <a:lnTo>
                      <a:pt x="49" y="13"/>
                    </a:lnTo>
                    <a:lnTo>
                      <a:pt x="37" y="14"/>
                    </a:lnTo>
                    <a:lnTo>
                      <a:pt x="24" y="14"/>
                    </a:lnTo>
                    <a:lnTo>
                      <a:pt x="13" y="14"/>
                    </a:lnTo>
                    <a:lnTo>
                      <a:pt x="0" y="12"/>
                    </a:lnTo>
                    <a:lnTo>
                      <a:pt x="2" y="5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25" y="3"/>
                    </a:lnTo>
                    <a:lnTo>
                      <a:pt x="32" y="4"/>
                    </a:lnTo>
                    <a:lnTo>
                      <a:pt x="39" y="5"/>
                    </a:lnTo>
                    <a:lnTo>
                      <a:pt x="46" y="5"/>
                    </a:lnTo>
                    <a:lnTo>
                      <a:pt x="53" y="4"/>
                    </a:lnTo>
                    <a:lnTo>
                      <a:pt x="60" y="4"/>
                    </a:lnTo>
                    <a:lnTo>
                      <a:pt x="66" y="5"/>
                    </a:lnTo>
                    <a:lnTo>
                      <a:pt x="72" y="6"/>
                    </a:lnTo>
                    <a:lnTo>
                      <a:pt x="78" y="7"/>
                    </a:lnTo>
                    <a:lnTo>
                      <a:pt x="84" y="10"/>
                    </a:lnTo>
                    <a:lnTo>
                      <a:pt x="90" y="11"/>
                    </a:lnTo>
                    <a:lnTo>
                      <a:pt x="97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2" name="Freeform 61"/>
              <p:cNvSpPr>
                <a:spLocks/>
              </p:cNvSpPr>
              <p:nvPr/>
            </p:nvSpPr>
            <p:spPr bwMode="auto">
              <a:xfrm>
                <a:off x="4112" y="-916"/>
                <a:ext cx="63" cy="7"/>
              </a:xfrm>
              <a:custGeom>
                <a:avLst/>
                <a:gdLst>
                  <a:gd name="T0" fmla="*/ 122 w 127"/>
                  <a:gd name="T1" fmla="*/ 7 h 15"/>
                  <a:gd name="T2" fmla="*/ 125 w 127"/>
                  <a:gd name="T3" fmla="*/ 9 h 15"/>
                  <a:gd name="T4" fmla="*/ 126 w 127"/>
                  <a:gd name="T5" fmla="*/ 10 h 15"/>
                  <a:gd name="T6" fmla="*/ 127 w 127"/>
                  <a:gd name="T7" fmla="*/ 12 h 15"/>
                  <a:gd name="T8" fmla="*/ 127 w 127"/>
                  <a:gd name="T9" fmla="*/ 15 h 15"/>
                  <a:gd name="T10" fmla="*/ 112 w 127"/>
                  <a:gd name="T11" fmla="*/ 15 h 15"/>
                  <a:gd name="T12" fmla="*/ 97 w 127"/>
                  <a:gd name="T13" fmla="*/ 13 h 15"/>
                  <a:gd name="T14" fmla="*/ 81 w 127"/>
                  <a:gd name="T15" fmla="*/ 13 h 15"/>
                  <a:gd name="T16" fmla="*/ 66 w 127"/>
                  <a:gd name="T17" fmla="*/ 12 h 15"/>
                  <a:gd name="T18" fmla="*/ 50 w 127"/>
                  <a:gd name="T19" fmla="*/ 11 h 15"/>
                  <a:gd name="T20" fmla="*/ 35 w 127"/>
                  <a:gd name="T21" fmla="*/ 9 h 15"/>
                  <a:gd name="T22" fmla="*/ 20 w 127"/>
                  <a:gd name="T23" fmla="*/ 8 h 15"/>
                  <a:gd name="T24" fmla="*/ 5 w 127"/>
                  <a:gd name="T25" fmla="*/ 7 h 15"/>
                  <a:gd name="T26" fmla="*/ 3 w 127"/>
                  <a:gd name="T27" fmla="*/ 4 h 15"/>
                  <a:gd name="T28" fmla="*/ 1 w 127"/>
                  <a:gd name="T29" fmla="*/ 3 h 15"/>
                  <a:gd name="T30" fmla="*/ 0 w 127"/>
                  <a:gd name="T31" fmla="*/ 2 h 15"/>
                  <a:gd name="T32" fmla="*/ 0 w 127"/>
                  <a:gd name="T33" fmla="*/ 0 h 15"/>
                  <a:gd name="T34" fmla="*/ 16 w 127"/>
                  <a:gd name="T35" fmla="*/ 0 h 15"/>
                  <a:gd name="T36" fmla="*/ 33 w 127"/>
                  <a:gd name="T37" fmla="*/ 1 h 15"/>
                  <a:gd name="T38" fmla="*/ 48 w 127"/>
                  <a:gd name="T39" fmla="*/ 2 h 15"/>
                  <a:gd name="T40" fmla="*/ 62 w 127"/>
                  <a:gd name="T41" fmla="*/ 2 h 15"/>
                  <a:gd name="T42" fmla="*/ 76 w 127"/>
                  <a:gd name="T43" fmla="*/ 3 h 15"/>
                  <a:gd name="T44" fmla="*/ 91 w 127"/>
                  <a:gd name="T45" fmla="*/ 4 h 15"/>
                  <a:gd name="T46" fmla="*/ 106 w 127"/>
                  <a:gd name="T47" fmla="*/ 5 h 15"/>
                  <a:gd name="T48" fmla="*/ 122 w 127"/>
                  <a:gd name="T49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7" h="15">
                    <a:moveTo>
                      <a:pt x="122" y="7"/>
                    </a:moveTo>
                    <a:lnTo>
                      <a:pt x="125" y="9"/>
                    </a:lnTo>
                    <a:lnTo>
                      <a:pt x="126" y="10"/>
                    </a:lnTo>
                    <a:lnTo>
                      <a:pt x="127" y="12"/>
                    </a:lnTo>
                    <a:lnTo>
                      <a:pt x="127" y="15"/>
                    </a:lnTo>
                    <a:lnTo>
                      <a:pt x="112" y="15"/>
                    </a:lnTo>
                    <a:lnTo>
                      <a:pt x="97" y="13"/>
                    </a:lnTo>
                    <a:lnTo>
                      <a:pt x="81" y="13"/>
                    </a:lnTo>
                    <a:lnTo>
                      <a:pt x="66" y="12"/>
                    </a:lnTo>
                    <a:lnTo>
                      <a:pt x="50" y="11"/>
                    </a:lnTo>
                    <a:lnTo>
                      <a:pt x="35" y="9"/>
                    </a:lnTo>
                    <a:lnTo>
                      <a:pt x="20" y="8"/>
                    </a:lnTo>
                    <a:lnTo>
                      <a:pt x="5" y="7"/>
                    </a:lnTo>
                    <a:lnTo>
                      <a:pt x="3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3" y="1"/>
                    </a:lnTo>
                    <a:lnTo>
                      <a:pt x="48" y="2"/>
                    </a:lnTo>
                    <a:lnTo>
                      <a:pt x="62" y="2"/>
                    </a:lnTo>
                    <a:lnTo>
                      <a:pt x="76" y="3"/>
                    </a:lnTo>
                    <a:lnTo>
                      <a:pt x="91" y="4"/>
                    </a:lnTo>
                    <a:lnTo>
                      <a:pt x="106" y="5"/>
                    </a:lnTo>
                    <a:lnTo>
                      <a:pt x="122" y="7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Freeform 62"/>
              <p:cNvSpPr>
                <a:spLocks/>
              </p:cNvSpPr>
              <p:nvPr/>
            </p:nvSpPr>
            <p:spPr bwMode="auto">
              <a:xfrm>
                <a:off x="4002" y="-904"/>
                <a:ext cx="46" cy="6"/>
              </a:xfrm>
              <a:custGeom>
                <a:avLst/>
                <a:gdLst>
                  <a:gd name="T0" fmla="*/ 92 w 92"/>
                  <a:gd name="T1" fmla="*/ 4 h 11"/>
                  <a:gd name="T2" fmla="*/ 92 w 92"/>
                  <a:gd name="T3" fmla="*/ 8 h 11"/>
                  <a:gd name="T4" fmla="*/ 81 w 92"/>
                  <a:gd name="T5" fmla="*/ 8 h 11"/>
                  <a:gd name="T6" fmla="*/ 69 w 92"/>
                  <a:gd name="T7" fmla="*/ 8 h 11"/>
                  <a:gd name="T8" fmla="*/ 58 w 92"/>
                  <a:gd name="T9" fmla="*/ 9 h 11"/>
                  <a:gd name="T10" fmla="*/ 46 w 92"/>
                  <a:gd name="T11" fmla="*/ 10 h 11"/>
                  <a:gd name="T12" fmla="*/ 34 w 92"/>
                  <a:gd name="T13" fmla="*/ 11 h 11"/>
                  <a:gd name="T14" fmla="*/ 22 w 92"/>
                  <a:gd name="T15" fmla="*/ 11 h 11"/>
                  <a:gd name="T16" fmla="*/ 12 w 92"/>
                  <a:gd name="T17" fmla="*/ 11 h 11"/>
                  <a:gd name="T18" fmla="*/ 0 w 92"/>
                  <a:gd name="T19" fmla="*/ 9 h 11"/>
                  <a:gd name="T20" fmla="*/ 0 w 92"/>
                  <a:gd name="T21" fmla="*/ 6 h 11"/>
                  <a:gd name="T22" fmla="*/ 0 w 92"/>
                  <a:gd name="T23" fmla="*/ 3 h 11"/>
                  <a:gd name="T24" fmla="*/ 3 w 92"/>
                  <a:gd name="T25" fmla="*/ 2 h 11"/>
                  <a:gd name="T26" fmla="*/ 4 w 92"/>
                  <a:gd name="T27" fmla="*/ 0 h 11"/>
                  <a:gd name="T28" fmla="*/ 14 w 92"/>
                  <a:gd name="T29" fmla="*/ 0 h 11"/>
                  <a:gd name="T30" fmla="*/ 26 w 92"/>
                  <a:gd name="T31" fmla="*/ 1 h 11"/>
                  <a:gd name="T32" fmla="*/ 37 w 92"/>
                  <a:gd name="T33" fmla="*/ 1 h 11"/>
                  <a:gd name="T34" fmla="*/ 49 w 92"/>
                  <a:gd name="T35" fmla="*/ 2 h 11"/>
                  <a:gd name="T36" fmla="*/ 59 w 92"/>
                  <a:gd name="T37" fmla="*/ 3 h 11"/>
                  <a:gd name="T38" fmla="*/ 71 w 92"/>
                  <a:gd name="T39" fmla="*/ 3 h 11"/>
                  <a:gd name="T40" fmla="*/ 82 w 92"/>
                  <a:gd name="T41" fmla="*/ 4 h 11"/>
                  <a:gd name="T42" fmla="*/ 92 w 92"/>
                  <a:gd name="T4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2" h="11">
                    <a:moveTo>
                      <a:pt x="92" y="4"/>
                    </a:moveTo>
                    <a:lnTo>
                      <a:pt x="92" y="8"/>
                    </a:lnTo>
                    <a:lnTo>
                      <a:pt x="81" y="8"/>
                    </a:lnTo>
                    <a:lnTo>
                      <a:pt x="69" y="8"/>
                    </a:lnTo>
                    <a:lnTo>
                      <a:pt x="58" y="9"/>
                    </a:lnTo>
                    <a:lnTo>
                      <a:pt x="46" y="10"/>
                    </a:lnTo>
                    <a:lnTo>
                      <a:pt x="34" y="11"/>
                    </a:lnTo>
                    <a:lnTo>
                      <a:pt x="22" y="11"/>
                    </a:lnTo>
                    <a:lnTo>
                      <a:pt x="12" y="11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14" y="0"/>
                    </a:lnTo>
                    <a:lnTo>
                      <a:pt x="26" y="1"/>
                    </a:lnTo>
                    <a:lnTo>
                      <a:pt x="37" y="1"/>
                    </a:lnTo>
                    <a:lnTo>
                      <a:pt x="49" y="2"/>
                    </a:lnTo>
                    <a:lnTo>
                      <a:pt x="59" y="3"/>
                    </a:lnTo>
                    <a:lnTo>
                      <a:pt x="71" y="3"/>
                    </a:lnTo>
                    <a:lnTo>
                      <a:pt x="82" y="4"/>
                    </a:lnTo>
                    <a:lnTo>
                      <a:pt x="92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4" name="Freeform 63"/>
              <p:cNvSpPr>
                <a:spLocks/>
              </p:cNvSpPr>
              <p:nvPr/>
            </p:nvSpPr>
            <p:spPr bwMode="auto">
              <a:xfrm>
                <a:off x="4267" y="-904"/>
                <a:ext cx="65" cy="6"/>
              </a:xfrm>
              <a:custGeom>
                <a:avLst/>
                <a:gdLst>
                  <a:gd name="T0" fmla="*/ 127 w 129"/>
                  <a:gd name="T1" fmla="*/ 9 h 12"/>
                  <a:gd name="T2" fmla="*/ 128 w 129"/>
                  <a:gd name="T3" fmla="*/ 10 h 12"/>
                  <a:gd name="T4" fmla="*/ 129 w 129"/>
                  <a:gd name="T5" fmla="*/ 10 h 12"/>
                  <a:gd name="T6" fmla="*/ 129 w 129"/>
                  <a:gd name="T7" fmla="*/ 11 h 12"/>
                  <a:gd name="T8" fmla="*/ 129 w 129"/>
                  <a:gd name="T9" fmla="*/ 12 h 12"/>
                  <a:gd name="T10" fmla="*/ 114 w 129"/>
                  <a:gd name="T11" fmla="*/ 12 h 12"/>
                  <a:gd name="T12" fmla="*/ 98 w 129"/>
                  <a:gd name="T13" fmla="*/ 11 h 12"/>
                  <a:gd name="T14" fmla="*/ 83 w 129"/>
                  <a:gd name="T15" fmla="*/ 9 h 12"/>
                  <a:gd name="T16" fmla="*/ 67 w 129"/>
                  <a:gd name="T17" fmla="*/ 8 h 12"/>
                  <a:gd name="T18" fmla="*/ 52 w 129"/>
                  <a:gd name="T19" fmla="*/ 6 h 12"/>
                  <a:gd name="T20" fmla="*/ 36 w 129"/>
                  <a:gd name="T21" fmla="*/ 4 h 12"/>
                  <a:gd name="T22" fmla="*/ 21 w 129"/>
                  <a:gd name="T23" fmla="*/ 3 h 12"/>
                  <a:gd name="T24" fmla="*/ 5 w 129"/>
                  <a:gd name="T25" fmla="*/ 3 h 12"/>
                  <a:gd name="T26" fmla="*/ 0 w 129"/>
                  <a:gd name="T27" fmla="*/ 0 h 12"/>
                  <a:gd name="T28" fmla="*/ 15 w 129"/>
                  <a:gd name="T29" fmla="*/ 1 h 12"/>
                  <a:gd name="T30" fmla="*/ 30 w 129"/>
                  <a:gd name="T31" fmla="*/ 1 h 12"/>
                  <a:gd name="T32" fmla="*/ 46 w 129"/>
                  <a:gd name="T33" fmla="*/ 2 h 12"/>
                  <a:gd name="T34" fmla="*/ 63 w 129"/>
                  <a:gd name="T35" fmla="*/ 3 h 12"/>
                  <a:gd name="T36" fmla="*/ 80 w 129"/>
                  <a:gd name="T37" fmla="*/ 4 h 12"/>
                  <a:gd name="T38" fmla="*/ 96 w 129"/>
                  <a:gd name="T39" fmla="*/ 7 h 12"/>
                  <a:gd name="T40" fmla="*/ 112 w 129"/>
                  <a:gd name="T41" fmla="*/ 8 h 12"/>
                  <a:gd name="T42" fmla="*/ 127 w 129"/>
                  <a:gd name="T43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9" h="12">
                    <a:moveTo>
                      <a:pt x="127" y="9"/>
                    </a:moveTo>
                    <a:lnTo>
                      <a:pt x="128" y="10"/>
                    </a:lnTo>
                    <a:lnTo>
                      <a:pt x="129" y="10"/>
                    </a:lnTo>
                    <a:lnTo>
                      <a:pt x="129" y="11"/>
                    </a:lnTo>
                    <a:lnTo>
                      <a:pt x="129" y="12"/>
                    </a:lnTo>
                    <a:lnTo>
                      <a:pt x="114" y="12"/>
                    </a:lnTo>
                    <a:lnTo>
                      <a:pt x="98" y="11"/>
                    </a:lnTo>
                    <a:lnTo>
                      <a:pt x="83" y="9"/>
                    </a:lnTo>
                    <a:lnTo>
                      <a:pt x="67" y="8"/>
                    </a:lnTo>
                    <a:lnTo>
                      <a:pt x="52" y="6"/>
                    </a:lnTo>
                    <a:lnTo>
                      <a:pt x="36" y="4"/>
                    </a:lnTo>
                    <a:lnTo>
                      <a:pt x="21" y="3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15" y="1"/>
                    </a:lnTo>
                    <a:lnTo>
                      <a:pt x="30" y="1"/>
                    </a:lnTo>
                    <a:lnTo>
                      <a:pt x="46" y="2"/>
                    </a:lnTo>
                    <a:lnTo>
                      <a:pt x="63" y="3"/>
                    </a:lnTo>
                    <a:lnTo>
                      <a:pt x="80" y="4"/>
                    </a:lnTo>
                    <a:lnTo>
                      <a:pt x="96" y="7"/>
                    </a:lnTo>
                    <a:lnTo>
                      <a:pt x="112" y="8"/>
                    </a:lnTo>
                    <a:lnTo>
                      <a:pt x="127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5" name="Freeform 64"/>
              <p:cNvSpPr>
                <a:spLocks/>
              </p:cNvSpPr>
              <p:nvPr/>
            </p:nvSpPr>
            <p:spPr bwMode="auto">
              <a:xfrm>
                <a:off x="4101" y="-901"/>
                <a:ext cx="33" cy="4"/>
              </a:xfrm>
              <a:custGeom>
                <a:avLst/>
                <a:gdLst>
                  <a:gd name="T0" fmla="*/ 66 w 66"/>
                  <a:gd name="T1" fmla="*/ 4 h 8"/>
                  <a:gd name="T2" fmla="*/ 66 w 66"/>
                  <a:gd name="T3" fmla="*/ 8 h 8"/>
                  <a:gd name="T4" fmla="*/ 3 w 66"/>
                  <a:gd name="T5" fmla="*/ 8 h 8"/>
                  <a:gd name="T6" fmla="*/ 2 w 66"/>
                  <a:gd name="T7" fmla="*/ 5 h 8"/>
                  <a:gd name="T8" fmla="*/ 0 w 66"/>
                  <a:gd name="T9" fmla="*/ 4 h 8"/>
                  <a:gd name="T10" fmla="*/ 0 w 66"/>
                  <a:gd name="T11" fmla="*/ 2 h 8"/>
                  <a:gd name="T12" fmla="*/ 2 w 66"/>
                  <a:gd name="T13" fmla="*/ 0 h 8"/>
                  <a:gd name="T14" fmla="*/ 10 w 66"/>
                  <a:gd name="T15" fmla="*/ 1 h 8"/>
                  <a:gd name="T16" fmla="*/ 18 w 66"/>
                  <a:gd name="T17" fmla="*/ 2 h 8"/>
                  <a:gd name="T18" fmla="*/ 26 w 66"/>
                  <a:gd name="T19" fmla="*/ 2 h 8"/>
                  <a:gd name="T20" fmla="*/ 34 w 66"/>
                  <a:gd name="T21" fmla="*/ 3 h 8"/>
                  <a:gd name="T22" fmla="*/ 42 w 66"/>
                  <a:gd name="T23" fmla="*/ 3 h 8"/>
                  <a:gd name="T24" fmla="*/ 50 w 66"/>
                  <a:gd name="T25" fmla="*/ 3 h 8"/>
                  <a:gd name="T26" fmla="*/ 58 w 66"/>
                  <a:gd name="T27" fmla="*/ 3 h 8"/>
                  <a:gd name="T28" fmla="*/ 66 w 66"/>
                  <a:gd name="T2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8">
                    <a:moveTo>
                      <a:pt x="66" y="4"/>
                    </a:moveTo>
                    <a:lnTo>
                      <a:pt x="66" y="8"/>
                    </a:lnTo>
                    <a:lnTo>
                      <a:pt x="3" y="8"/>
                    </a:lnTo>
                    <a:lnTo>
                      <a:pt x="2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10" y="1"/>
                    </a:lnTo>
                    <a:lnTo>
                      <a:pt x="18" y="2"/>
                    </a:lnTo>
                    <a:lnTo>
                      <a:pt x="26" y="2"/>
                    </a:lnTo>
                    <a:lnTo>
                      <a:pt x="34" y="3"/>
                    </a:lnTo>
                    <a:lnTo>
                      <a:pt x="42" y="3"/>
                    </a:lnTo>
                    <a:lnTo>
                      <a:pt x="50" y="3"/>
                    </a:lnTo>
                    <a:lnTo>
                      <a:pt x="58" y="3"/>
                    </a:lnTo>
                    <a:lnTo>
                      <a:pt x="66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Freeform 65"/>
              <p:cNvSpPr>
                <a:spLocks/>
              </p:cNvSpPr>
              <p:nvPr/>
            </p:nvSpPr>
            <p:spPr bwMode="auto">
              <a:xfrm>
                <a:off x="4156" y="-898"/>
                <a:ext cx="25" cy="5"/>
              </a:xfrm>
              <a:custGeom>
                <a:avLst/>
                <a:gdLst>
                  <a:gd name="T0" fmla="*/ 50 w 50"/>
                  <a:gd name="T1" fmla="*/ 5 h 11"/>
                  <a:gd name="T2" fmla="*/ 50 w 50"/>
                  <a:gd name="T3" fmla="*/ 11 h 11"/>
                  <a:gd name="T4" fmla="*/ 44 w 50"/>
                  <a:gd name="T5" fmla="*/ 11 h 11"/>
                  <a:gd name="T6" fmla="*/ 37 w 50"/>
                  <a:gd name="T7" fmla="*/ 11 h 11"/>
                  <a:gd name="T8" fmla="*/ 30 w 50"/>
                  <a:gd name="T9" fmla="*/ 11 h 11"/>
                  <a:gd name="T10" fmla="*/ 24 w 50"/>
                  <a:gd name="T11" fmla="*/ 11 h 11"/>
                  <a:gd name="T12" fmla="*/ 17 w 50"/>
                  <a:gd name="T13" fmla="*/ 10 h 11"/>
                  <a:gd name="T14" fmla="*/ 12 w 50"/>
                  <a:gd name="T15" fmla="*/ 9 h 11"/>
                  <a:gd name="T16" fmla="*/ 6 w 50"/>
                  <a:gd name="T17" fmla="*/ 6 h 11"/>
                  <a:gd name="T18" fmla="*/ 0 w 50"/>
                  <a:gd name="T19" fmla="*/ 3 h 11"/>
                  <a:gd name="T20" fmla="*/ 1 w 50"/>
                  <a:gd name="T21" fmla="*/ 0 h 11"/>
                  <a:gd name="T22" fmla="*/ 8 w 50"/>
                  <a:gd name="T23" fmla="*/ 2 h 11"/>
                  <a:gd name="T24" fmla="*/ 14 w 50"/>
                  <a:gd name="T25" fmla="*/ 2 h 11"/>
                  <a:gd name="T26" fmla="*/ 20 w 50"/>
                  <a:gd name="T27" fmla="*/ 2 h 11"/>
                  <a:gd name="T28" fmla="*/ 25 w 50"/>
                  <a:gd name="T29" fmla="*/ 2 h 11"/>
                  <a:gd name="T30" fmla="*/ 32 w 50"/>
                  <a:gd name="T31" fmla="*/ 2 h 11"/>
                  <a:gd name="T32" fmla="*/ 38 w 50"/>
                  <a:gd name="T33" fmla="*/ 3 h 11"/>
                  <a:gd name="T34" fmla="*/ 44 w 50"/>
                  <a:gd name="T35" fmla="*/ 4 h 11"/>
                  <a:gd name="T36" fmla="*/ 50 w 50"/>
                  <a:gd name="T37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1">
                    <a:moveTo>
                      <a:pt x="50" y="5"/>
                    </a:moveTo>
                    <a:lnTo>
                      <a:pt x="50" y="11"/>
                    </a:lnTo>
                    <a:lnTo>
                      <a:pt x="44" y="11"/>
                    </a:lnTo>
                    <a:lnTo>
                      <a:pt x="37" y="11"/>
                    </a:lnTo>
                    <a:lnTo>
                      <a:pt x="30" y="11"/>
                    </a:lnTo>
                    <a:lnTo>
                      <a:pt x="24" y="11"/>
                    </a:lnTo>
                    <a:lnTo>
                      <a:pt x="17" y="10"/>
                    </a:lnTo>
                    <a:lnTo>
                      <a:pt x="12" y="9"/>
                    </a:lnTo>
                    <a:lnTo>
                      <a:pt x="6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8" y="2"/>
                    </a:lnTo>
                    <a:lnTo>
                      <a:pt x="14" y="2"/>
                    </a:lnTo>
                    <a:lnTo>
                      <a:pt x="20" y="2"/>
                    </a:lnTo>
                    <a:lnTo>
                      <a:pt x="25" y="2"/>
                    </a:lnTo>
                    <a:lnTo>
                      <a:pt x="32" y="2"/>
                    </a:lnTo>
                    <a:lnTo>
                      <a:pt x="38" y="3"/>
                    </a:lnTo>
                    <a:lnTo>
                      <a:pt x="44" y="4"/>
                    </a:lnTo>
                    <a:lnTo>
                      <a:pt x="50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7" name="Freeform 66"/>
              <p:cNvSpPr>
                <a:spLocks/>
              </p:cNvSpPr>
              <p:nvPr/>
            </p:nvSpPr>
            <p:spPr bwMode="auto">
              <a:xfrm>
                <a:off x="3612" y="-894"/>
                <a:ext cx="45" cy="74"/>
              </a:xfrm>
              <a:custGeom>
                <a:avLst/>
                <a:gdLst>
                  <a:gd name="T0" fmla="*/ 89 w 89"/>
                  <a:gd name="T1" fmla="*/ 0 h 149"/>
                  <a:gd name="T2" fmla="*/ 89 w 89"/>
                  <a:gd name="T3" fmla="*/ 28 h 149"/>
                  <a:gd name="T4" fmla="*/ 86 w 89"/>
                  <a:gd name="T5" fmla="*/ 55 h 149"/>
                  <a:gd name="T6" fmla="*/ 81 w 89"/>
                  <a:gd name="T7" fmla="*/ 82 h 149"/>
                  <a:gd name="T8" fmla="*/ 75 w 89"/>
                  <a:gd name="T9" fmla="*/ 107 h 149"/>
                  <a:gd name="T10" fmla="*/ 71 w 89"/>
                  <a:gd name="T11" fmla="*/ 106 h 149"/>
                  <a:gd name="T12" fmla="*/ 65 w 89"/>
                  <a:gd name="T13" fmla="*/ 106 h 149"/>
                  <a:gd name="T14" fmla="*/ 59 w 89"/>
                  <a:gd name="T15" fmla="*/ 106 h 149"/>
                  <a:gd name="T16" fmla="*/ 55 w 89"/>
                  <a:gd name="T17" fmla="*/ 106 h 149"/>
                  <a:gd name="T18" fmla="*/ 49 w 89"/>
                  <a:gd name="T19" fmla="*/ 107 h 149"/>
                  <a:gd name="T20" fmla="*/ 43 w 89"/>
                  <a:gd name="T21" fmla="*/ 109 h 149"/>
                  <a:gd name="T22" fmla="*/ 38 w 89"/>
                  <a:gd name="T23" fmla="*/ 110 h 149"/>
                  <a:gd name="T24" fmla="*/ 34 w 89"/>
                  <a:gd name="T25" fmla="*/ 112 h 149"/>
                  <a:gd name="T26" fmla="*/ 25 w 89"/>
                  <a:gd name="T27" fmla="*/ 120 h 149"/>
                  <a:gd name="T28" fmla="*/ 15 w 89"/>
                  <a:gd name="T29" fmla="*/ 129 h 149"/>
                  <a:gd name="T30" fmla="*/ 7 w 89"/>
                  <a:gd name="T31" fmla="*/ 139 h 149"/>
                  <a:gd name="T32" fmla="*/ 0 w 89"/>
                  <a:gd name="T33" fmla="*/ 149 h 149"/>
                  <a:gd name="T34" fmla="*/ 2 w 89"/>
                  <a:gd name="T35" fmla="*/ 117 h 149"/>
                  <a:gd name="T36" fmla="*/ 6 w 89"/>
                  <a:gd name="T37" fmla="*/ 84 h 149"/>
                  <a:gd name="T38" fmla="*/ 12 w 89"/>
                  <a:gd name="T39" fmla="*/ 52 h 149"/>
                  <a:gd name="T40" fmla="*/ 19 w 89"/>
                  <a:gd name="T41" fmla="*/ 21 h 149"/>
                  <a:gd name="T42" fmla="*/ 20 w 89"/>
                  <a:gd name="T43" fmla="*/ 11 h 149"/>
                  <a:gd name="T44" fmla="*/ 25 w 89"/>
                  <a:gd name="T45" fmla="*/ 5 h 149"/>
                  <a:gd name="T46" fmla="*/ 30 w 89"/>
                  <a:gd name="T47" fmla="*/ 2 h 149"/>
                  <a:gd name="T48" fmla="*/ 40 w 89"/>
                  <a:gd name="T49" fmla="*/ 2 h 149"/>
                  <a:gd name="T50" fmla="*/ 48 w 89"/>
                  <a:gd name="T51" fmla="*/ 3 h 149"/>
                  <a:gd name="T52" fmla="*/ 57 w 89"/>
                  <a:gd name="T53" fmla="*/ 3 h 149"/>
                  <a:gd name="T54" fmla="*/ 66 w 89"/>
                  <a:gd name="T55" fmla="*/ 3 h 149"/>
                  <a:gd name="T56" fmla="*/ 73 w 89"/>
                  <a:gd name="T57" fmla="*/ 0 h 149"/>
                  <a:gd name="T58" fmla="*/ 89 w 89"/>
                  <a:gd name="T5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9" h="149">
                    <a:moveTo>
                      <a:pt x="89" y="0"/>
                    </a:moveTo>
                    <a:lnTo>
                      <a:pt x="89" y="28"/>
                    </a:lnTo>
                    <a:lnTo>
                      <a:pt x="86" y="55"/>
                    </a:lnTo>
                    <a:lnTo>
                      <a:pt x="81" y="82"/>
                    </a:lnTo>
                    <a:lnTo>
                      <a:pt x="75" y="107"/>
                    </a:lnTo>
                    <a:lnTo>
                      <a:pt x="71" y="106"/>
                    </a:lnTo>
                    <a:lnTo>
                      <a:pt x="65" y="106"/>
                    </a:lnTo>
                    <a:lnTo>
                      <a:pt x="59" y="106"/>
                    </a:lnTo>
                    <a:lnTo>
                      <a:pt x="55" y="106"/>
                    </a:lnTo>
                    <a:lnTo>
                      <a:pt x="49" y="107"/>
                    </a:lnTo>
                    <a:lnTo>
                      <a:pt x="43" y="109"/>
                    </a:lnTo>
                    <a:lnTo>
                      <a:pt x="38" y="110"/>
                    </a:lnTo>
                    <a:lnTo>
                      <a:pt x="34" y="112"/>
                    </a:lnTo>
                    <a:lnTo>
                      <a:pt x="25" y="120"/>
                    </a:lnTo>
                    <a:lnTo>
                      <a:pt x="15" y="129"/>
                    </a:lnTo>
                    <a:lnTo>
                      <a:pt x="7" y="139"/>
                    </a:lnTo>
                    <a:lnTo>
                      <a:pt x="0" y="149"/>
                    </a:lnTo>
                    <a:lnTo>
                      <a:pt x="2" y="117"/>
                    </a:lnTo>
                    <a:lnTo>
                      <a:pt x="6" y="84"/>
                    </a:lnTo>
                    <a:lnTo>
                      <a:pt x="12" y="52"/>
                    </a:lnTo>
                    <a:lnTo>
                      <a:pt x="19" y="21"/>
                    </a:lnTo>
                    <a:lnTo>
                      <a:pt x="20" y="11"/>
                    </a:lnTo>
                    <a:lnTo>
                      <a:pt x="25" y="5"/>
                    </a:lnTo>
                    <a:lnTo>
                      <a:pt x="30" y="2"/>
                    </a:lnTo>
                    <a:lnTo>
                      <a:pt x="40" y="2"/>
                    </a:lnTo>
                    <a:lnTo>
                      <a:pt x="48" y="3"/>
                    </a:lnTo>
                    <a:lnTo>
                      <a:pt x="57" y="3"/>
                    </a:lnTo>
                    <a:lnTo>
                      <a:pt x="66" y="3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8" name="Freeform 67"/>
              <p:cNvSpPr>
                <a:spLocks/>
              </p:cNvSpPr>
              <p:nvPr/>
            </p:nvSpPr>
            <p:spPr bwMode="auto">
              <a:xfrm>
                <a:off x="3999" y="-893"/>
                <a:ext cx="50" cy="6"/>
              </a:xfrm>
              <a:custGeom>
                <a:avLst/>
                <a:gdLst>
                  <a:gd name="T0" fmla="*/ 96 w 99"/>
                  <a:gd name="T1" fmla="*/ 4 h 11"/>
                  <a:gd name="T2" fmla="*/ 98 w 99"/>
                  <a:gd name="T3" fmla="*/ 6 h 11"/>
                  <a:gd name="T4" fmla="*/ 99 w 99"/>
                  <a:gd name="T5" fmla="*/ 7 h 11"/>
                  <a:gd name="T6" fmla="*/ 99 w 99"/>
                  <a:gd name="T7" fmla="*/ 8 h 11"/>
                  <a:gd name="T8" fmla="*/ 99 w 99"/>
                  <a:gd name="T9" fmla="*/ 9 h 11"/>
                  <a:gd name="T10" fmla="*/ 86 w 99"/>
                  <a:gd name="T11" fmla="*/ 9 h 11"/>
                  <a:gd name="T12" fmla="*/ 75 w 99"/>
                  <a:gd name="T13" fmla="*/ 10 h 11"/>
                  <a:gd name="T14" fmla="*/ 62 w 99"/>
                  <a:gd name="T15" fmla="*/ 10 h 11"/>
                  <a:gd name="T16" fmla="*/ 50 w 99"/>
                  <a:gd name="T17" fmla="*/ 11 h 11"/>
                  <a:gd name="T18" fmla="*/ 39 w 99"/>
                  <a:gd name="T19" fmla="*/ 11 h 11"/>
                  <a:gd name="T20" fmla="*/ 27 w 99"/>
                  <a:gd name="T21" fmla="*/ 11 h 11"/>
                  <a:gd name="T22" fmla="*/ 15 w 99"/>
                  <a:gd name="T23" fmla="*/ 11 h 11"/>
                  <a:gd name="T24" fmla="*/ 3 w 99"/>
                  <a:gd name="T25" fmla="*/ 11 h 11"/>
                  <a:gd name="T26" fmla="*/ 1 w 99"/>
                  <a:gd name="T27" fmla="*/ 9 h 11"/>
                  <a:gd name="T28" fmla="*/ 0 w 99"/>
                  <a:gd name="T29" fmla="*/ 6 h 11"/>
                  <a:gd name="T30" fmla="*/ 1 w 99"/>
                  <a:gd name="T31" fmla="*/ 2 h 11"/>
                  <a:gd name="T32" fmla="*/ 3 w 99"/>
                  <a:gd name="T33" fmla="*/ 0 h 11"/>
                  <a:gd name="T34" fmla="*/ 96 w 99"/>
                  <a:gd name="T3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9" h="11">
                    <a:moveTo>
                      <a:pt x="96" y="4"/>
                    </a:moveTo>
                    <a:lnTo>
                      <a:pt x="98" y="6"/>
                    </a:lnTo>
                    <a:lnTo>
                      <a:pt x="99" y="7"/>
                    </a:lnTo>
                    <a:lnTo>
                      <a:pt x="99" y="8"/>
                    </a:lnTo>
                    <a:lnTo>
                      <a:pt x="99" y="9"/>
                    </a:lnTo>
                    <a:lnTo>
                      <a:pt x="86" y="9"/>
                    </a:lnTo>
                    <a:lnTo>
                      <a:pt x="75" y="10"/>
                    </a:lnTo>
                    <a:lnTo>
                      <a:pt x="62" y="10"/>
                    </a:lnTo>
                    <a:lnTo>
                      <a:pt x="50" y="11"/>
                    </a:lnTo>
                    <a:lnTo>
                      <a:pt x="39" y="11"/>
                    </a:lnTo>
                    <a:lnTo>
                      <a:pt x="27" y="11"/>
                    </a:lnTo>
                    <a:lnTo>
                      <a:pt x="15" y="11"/>
                    </a:lnTo>
                    <a:lnTo>
                      <a:pt x="3" y="11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9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Freeform 68"/>
              <p:cNvSpPr>
                <a:spLocks/>
              </p:cNvSpPr>
              <p:nvPr/>
            </p:nvSpPr>
            <p:spPr bwMode="auto">
              <a:xfrm>
                <a:off x="4267" y="-890"/>
                <a:ext cx="1" cy="1"/>
              </a:xfrm>
              <a:custGeom>
                <a:avLst/>
                <a:gdLst>
                  <a:gd name="T0" fmla="*/ 3 w 3"/>
                  <a:gd name="T1" fmla="*/ 0 h 4"/>
                  <a:gd name="T2" fmla="*/ 3 w 3"/>
                  <a:gd name="T3" fmla="*/ 2 h 4"/>
                  <a:gd name="T4" fmla="*/ 3 w 3"/>
                  <a:gd name="T5" fmla="*/ 3 h 4"/>
                  <a:gd name="T6" fmla="*/ 3 w 3"/>
                  <a:gd name="T7" fmla="*/ 4 h 4"/>
                  <a:gd name="T8" fmla="*/ 1 w 3"/>
                  <a:gd name="T9" fmla="*/ 4 h 4"/>
                  <a:gd name="T10" fmla="*/ 0 w 3"/>
                  <a:gd name="T11" fmla="*/ 0 h 4"/>
                  <a:gd name="T12" fmla="*/ 3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lnTo>
                      <a:pt x="3" y="2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0" name="Freeform 69"/>
              <p:cNvSpPr>
                <a:spLocks/>
              </p:cNvSpPr>
              <p:nvPr/>
            </p:nvSpPr>
            <p:spPr bwMode="auto">
              <a:xfrm>
                <a:off x="4287" y="-889"/>
                <a:ext cx="31" cy="4"/>
              </a:xfrm>
              <a:custGeom>
                <a:avLst/>
                <a:gdLst>
                  <a:gd name="T0" fmla="*/ 62 w 62"/>
                  <a:gd name="T1" fmla="*/ 4 h 9"/>
                  <a:gd name="T2" fmla="*/ 57 w 62"/>
                  <a:gd name="T3" fmla="*/ 9 h 9"/>
                  <a:gd name="T4" fmla="*/ 50 w 62"/>
                  <a:gd name="T5" fmla="*/ 9 h 9"/>
                  <a:gd name="T6" fmla="*/ 45 w 62"/>
                  <a:gd name="T7" fmla="*/ 8 h 9"/>
                  <a:gd name="T8" fmla="*/ 39 w 62"/>
                  <a:gd name="T9" fmla="*/ 7 h 9"/>
                  <a:gd name="T10" fmla="*/ 0 w 62"/>
                  <a:gd name="T11" fmla="*/ 2 h 9"/>
                  <a:gd name="T12" fmla="*/ 3 w 62"/>
                  <a:gd name="T13" fmla="*/ 0 h 9"/>
                  <a:gd name="T14" fmla="*/ 7 w 62"/>
                  <a:gd name="T15" fmla="*/ 1 h 9"/>
                  <a:gd name="T16" fmla="*/ 11 w 62"/>
                  <a:gd name="T17" fmla="*/ 3 h 9"/>
                  <a:gd name="T18" fmla="*/ 16 w 62"/>
                  <a:gd name="T19" fmla="*/ 4 h 9"/>
                  <a:gd name="T20" fmla="*/ 22 w 62"/>
                  <a:gd name="T21" fmla="*/ 3 h 9"/>
                  <a:gd name="T22" fmla="*/ 26 w 62"/>
                  <a:gd name="T23" fmla="*/ 2 h 9"/>
                  <a:gd name="T24" fmla="*/ 33 w 62"/>
                  <a:gd name="T25" fmla="*/ 2 h 9"/>
                  <a:gd name="T26" fmla="*/ 39 w 62"/>
                  <a:gd name="T27" fmla="*/ 2 h 9"/>
                  <a:gd name="T28" fmla="*/ 45 w 62"/>
                  <a:gd name="T29" fmla="*/ 2 h 9"/>
                  <a:gd name="T30" fmla="*/ 50 w 62"/>
                  <a:gd name="T31" fmla="*/ 3 h 9"/>
                  <a:gd name="T32" fmla="*/ 56 w 62"/>
                  <a:gd name="T33" fmla="*/ 4 h 9"/>
                  <a:gd name="T34" fmla="*/ 62 w 62"/>
                  <a:gd name="T3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9">
                    <a:moveTo>
                      <a:pt x="62" y="4"/>
                    </a:moveTo>
                    <a:lnTo>
                      <a:pt x="57" y="9"/>
                    </a:lnTo>
                    <a:lnTo>
                      <a:pt x="50" y="9"/>
                    </a:lnTo>
                    <a:lnTo>
                      <a:pt x="45" y="8"/>
                    </a:lnTo>
                    <a:lnTo>
                      <a:pt x="39" y="7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1"/>
                    </a:lnTo>
                    <a:lnTo>
                      <a:pt x="11" y="3"/>
                    </a:lnTo>
                    <a:lnTo>
                      <a:pt x="16" y="4"/>
                    </a:lnTo>
                    <a:lnTo>
                      <a:pt x="22" y="3"/>
                    </a:lnTo>
                    <a:lnTo>
                      <a:pt x="26" y="2"/>
                    </a:lnTo>
                    <a:lnTo>
                      <a:pt x="33" y="2"/>
                    </a:lnTo>
                    <a:lnTo>
                      <a:pt x="39" y="2"/>
                    </a:lnTo>
                    <a:lnTo>
                      <a:pt x="45" y="2"/>
                    </a:lnTo>
                    <a:lnTo>
                      <a:pt x="50" y="3"/>
                    </a:lnTo>
                    <a:lnTo>
                      <a:pt x="56" y="4"/>
                    </a:lnTo>
                    <a:lnTo>
                      <a:pt x="62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1" name="Freeform 70"/>
              <p:cNvSpPr>
                <a:spLocks/>
              </p:cNvSpPr>
              <p:nvPr/>
            </p:nvSpPr>
            <p:spPr bwMode="auto">
              <a:xfrm>
                <a:off x="4101" y="-885"/>
                <a:ext cx="8" cy="3"/>
              </a:xfrm>
              <a:custGeom>
                <a:avLst/>
                <a:gdLst>
                  <a:gd name="T0" fmla="*/ 15 w 15"/>
                  <a:gd name="T1" fmla="*/ 2 h 7"/>
                  <a:gd name="T2" fmla="*/ 11 w 15"/>
                  <a:gd name="T3" fmla="*/ 3 h 7"/>
                  <a:gd name="T4" fmla="*/ 8 w 15"/>
                  <a:gd name="T5" fmla="*/ 6 h 7"/>
                  <a:gd name="T6" fmla="*/ 4 w 15"/>
                  <a:gd name="T7" fmla="*/ 7 h 7"/>
                  <a:gd name="T8" fmla="*/ 0 w 15"/>
                  <a:gd name="T9" fmla="*/ 6 h 7"/>
                  <a:gd name="T10" fmla="*/ 2 w 15"/>
                  <a:gd name="T11" fmla="*/ 1 h 7"/>
                  <a:gd name="T12" fmla="*/ 5 w 15"/>
                  <a:gd name="T13" fmla="*/ 0 h 7"/>
                  <a:gd name="T14" fmla="*/ 10 w 15"/>
                  <a:gd name="T15" fmla="*/ 1 h 7"/>
                  <a:gd name="T16" fmla="*/ 15 w 15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7">
                    <a:moveTo>
                      <a:pt x="15" y="2"/>
                    </a:moveTo>
                    <a:lnTo>
                      <a:pt x="11" y="3"/>
                    </a:lnTo>
                    <a:lnTo>
                      <a:pt x="8" y="6"/>
                    </a:lnTo>
                    <a:lnTo>
                      <a:pt x="4" y="7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10" y="1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Freeform 71"/>
              <p:cNvSpPr>
                <a:spLocks/>
              </p:cNvSpPr>
              <p:nvPr/>
            </p:nvSpPr>
            <p:spPr bwMode="auto">
              <a:xfrm>
                <a:off x="3996" y="-880"/>
                <a:ext cx="49" cy="7"/>
              </a:xfrm>
              <a:custGeom>
                <a:avLst/>
                <a:gdLst>
                  <a:gd name="T0" fmla="*/ 99 w 99"/>
                  <a:gd name="T1" fmla="*/ 9 h 15"/>
                  <a:gd name="T2" fmla="*/ 99 w 99"/>
                  <a:gd name="T3" fmla="*/ 13 h 15"/>
                  <a:gd name="T4" fmla="*/ 87 w 99"/>
                  <a:gd name="T5" fmla="*/ 12 h 15"/>
                  <a:gd name="T6" fmla="*/ 75 w 99"/>
                  <a:gd name="T7" fmla="*/ 12 h 15"/>
                  <a:gd name="T8" fmla="*/ 62 w 99"/>
                  <a:gd name="T9" fmla="*/ 12 h 15"/>
                  <a:gd name="T10" fmla="*/ 50 w 99"/>
                  <a:gd name="T11" fmla="*/ 13 h 15"/>
                  <a:gd name="T12" fmla="*/ 38 w 99"/>
                  <a:gd name="T13" fmla="*/ 14 h 15"/>
                  <a:gd name="T14" fmla="*/ 25 w 99"/>
                  <a:gd name="T15" fmla="*/ 15 h 15"/>
                  <a:gd name="T16" fmla="*/ 14 w 99"/>
                  <a:gd name="T17" fmla="*/ 15 h 15"/>
                  <a:gd name="T18" fmla="*/ 2 w 99"/>
                  <a:gd name="T19" fmla="*/ 13 h 15"/>
                  <a:gd name="T20" fmla="*/ 1 w 99"/>
                  <a:gd name="T21" fmla="*/ 9 h 15"/>
                  <a:gd name="T22" fmla="*/ 0 w 99"/>
                  <a:gd name="T23" fmla="*/ 6 h 15"/>
                  <a:gd name="T24" fmla="*/ 1 w 99"/>
                  <a:gd name="T25" fmla="*/ 2 h 15"/>
                  <a:gd name="T26" fmla="*/ 3 w 99"/>
                  <a:gd name="T27" fmla="*/ 0 h 15"/>
                  <a:gd name="T28" fmla="*/ 16 w 99"/>
                  <a:gd name="T29" fmla="*/ 0 h 15"/>
                  <a:gd name="T30" fmla="*/ 29 w 99"/>
                  <a:gd name="T31" fmla="*/ 0 h 15"/>
                  <a:gd name="T32" fmla="*/ 40 w 99"/>
                  <a:gd name="T33" fmla="*/ 2 h 15"/>
                  <a:gd name="T34" fmla="*/ 52 w 99"/>
                  <a:gd name="T35" fmla="*/ 3 h 15"/>
                  <a:gd name="T36" fmla="*/ 63 w 99"/>
                  <a:gd name="T37" fmla="*/ 6 h 15"/>
                  <a:gd name="T38" fmla="*/ 75 w 99"/>
                  <a:gd name="T39" fmla="*/ 7 h 15"/>
                  <a:gd name="T40" fmla="*/ 86 w 99"/>
                  <a:gd name="T41" fmla="*/ 9 h 15"/>
                  <a:gd name="T42" fmla="*/ 99 w 99"/>
                  <a:gd name="T4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9" h="15">
                    <a:moveTo>
                      <a:pt x="99" y="9"/>
                    </a:moveTo>
                    <a:lnTo>
                      <a:pt x="99" y="13"/>
                    </a:lnTo>
                    <a:lnTo>
                      <a:pt x="87" y="12"/>
                    </a:lnTo>
                    <a:lnTo>
                      <a:pt x="75" y="12"/>
                    </a:lnTo>
                    <a:lnTo>
                      <a:pt x="62" y="12"/>
                    </a:lnTo>
                    <a:lnTo>
                      <a:pt x="50" y="13"/>
                    </a:lnTo>
                    <a:lnTo>
                      <a:pt x="38" y="14"/>
                    </a:lnTo>
                    <a:lnTo>
                      <a:pt x="25" y="15"/>
                    </a:lnTo>
                    <a:lnTo>
                      <a:pt x="14" y="15"/>
                    </a:lnTo>
                    <a:lnTo>
                      <a:pt x="2" y="13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16" y="0"/>
                    </a:lnTo>
                    <a:lnTo>
                      <a:pt x="29" y="0"/>
                    </a:lnTo>
                    <a:lnTo>
                      <a:pt x="40" y="2"/>
                    </a:lnTo>
                    <a:lnTo>
                      <a:pt x="52" y="3"/>
                    </a:lnTo>
                    <a:lnTo>
                      <a:pt x="63" y="6"/>
                    </a:lnTo>
                    <a:lnTo>
                      <a:pt x="75" y="7"/>
                    </a:lnTo>
                    <a:lnTo>
                      <a:pt x="86" y="9"/>
                    </a:lnTo>
                    <a:lnTo>
                      <a:pt x="9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3" name="Freeform 72"/>
              <p:cNvSpPr>
                <a:spLocks/>
              </p:cNvSpPr>
              <p:nvPr/>
            </p:nvSpPr>
            <p:spPr bwMode="auto">
              <a:xfrm>
                <a:off x="4301" y="-872"/>
                <a:ext cx="5" cy="0"/>
              </a:xfrm>
              <a:custGeom>
                <a:avLst/>
                <a:gdLst>
                  <a:gd name="T0" fmla="*/ 0 w 12"/>
                  <a:gd name="T1" fmla="*/ 12 w 12"/>
                  <a:gd name="T2" fmla="*/ 0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2">
                    <a:moveTo>
                      <a:pt x="0" y="0"/>
                    </a:move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4" name="Freeform 73"/>
              <p:cNvSpPr>
                <a:spLocks/>
              </p:cNvSpPr>
              <p:nvPr/>
            </p:nvSpPr>
            <p:spPr bwMode="auto">
              <a:xfrm>
                <a:off x="3994" y="-869"/>
                <a:ext cx="40" cy="6"/>
              </a:xfrm>
              <a:custGeom>
                <a:avLst/>
                <a:gdLst>
                  <a:gd name="T0" fmla="*/ 81 w 81"/>
                  <a:gd name="T1" fmla="*/ 8 h 13"/>
                  <a:gd name="T2" fmla="*/ 81 w 81"/>
                  <a:gd name="T3" fmla="*/ 13 h 13"/>
                  <a:gd name="T4" fmla="*/ 0 w 81"/>
                  <a:gd name="T5" fmla="*/ 10 h 13"/>
                  <a:gd name="T6" fmla="*/ 1 w 81"/>
                  <a:gd name="T7" fmla="*/ 0 h 13"/>
                  <a:gd name="T8" fmla="*/ 12 w 81"/>
                  <a:gd name="T9" fmla="*/ 1 h 13"/>
                  <a:gd name="T10" fmla="*/ 21 w 81"/>
                  <a:gd name="T11" fmla="*/ 2 h 13"/>
                  <a:gd name="T12" fmla="*/ 31 w 81"/>
                  <a:gd name="T13" fmla="*/ 2 h 13"/>
                  <a:gd name="T14" fmla="*/ 42 w 81"/>
                  <a:gd name="T15" fmla="*/ 4 h 13"/>
                  <a:gd name="T16" fmla="*/ 52 w 81"/>
                  <a:gd name="T17" fmla="*/ 4 h 13"/>
                  <a:gd name="T18" fmla="*/ 61 w 81"/>
                  <a:gd name="T19" fmla="*/ 5 h 13"/>
                  <a:gd name="T20" fmla="*/ 72 w 81"/>
                  <a:gd name="T21" fmla="*/ 6 h 13"/>
                  <a:gd name="T22" fmla="*/ 81 w 81"/>
                  <a:gd name="T23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" h="13">
                    <a:moveTo>
                      <a:pt x="81" y="8"/>
                    </a:moveTo>
                    <a:lnTo>
                      <a:pt x="81" y="13"/>
                    </a:lnTo>
                    <a:lnTo>
                      <a:pt x="0" y="10"/>
                    </a:lnTo>
                    <a:lnTo>
                      <a:pt x="1" y="0"/>
                    </a:lnTo>
                    <a:lnTo>
                      <a:pt x="12" y="1"/>
                    </a:lnTo>
                    <a:lnTo>
                      <a:pt x="21" y="2"/>
                    </a:lnTo>
                    <a:lnTo>
                      <a:pt x="31" y="2"/>
                    </a:lnTo>
                    <a:lnTo>
                      <a:pt x="42" y="4"/>
                    </a:lnTo>
                    <a:lnTo>
                      <a:pt x="52" y="4"/>
                    </a:lnTo>
                    <a:lnTo>
                      <a:pt x="61" y="5"/>
                    </a:lnTo>
                    <a:lnTo>
                      <a:pt x="72" y="6"/>
                    </a:lnTo>
                    <a:lnTo>
                      <a:pt x="8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Freeform 74"/>
              <p:cNvSpPr>
                <a:spLocks/>
              </p:cNvSpPr>
              <p:nvPr/>
            </p:nvSpPr>
            <p:spPr bwMode="auto">
              <a:xfrm>
                <a:off x="3535" y="-860"/>
                <a:ext cx="27" cy="12"/>
              </a:xfrm>
              <a:custGeom>
                <a:avLst/>
                <a:gdLst>
                  <a:gd name="T0" fmla="*/ 53 w 53"/>
                  <a:gd name="T1" fmla="*/ 18 h 24"/>
                  <a:gd name="T2" fmla="*/ 53 w 53"/>
                  <a:gd name="T3" fmla="*/ 19 h 24"/>
                  <a:gd name="T4" fmla="*/ 52 w 53"/>
                  <a:gd name="T5" fmla="*/ 19 h 24"/>
                  <a:gd name="T6" fmla="*/ 52 w 53"/>
                  <a:gd name="T7" fmla="*/ 20 h 24"/>
                  <a:gd name="T8" fmla="*/ 51 w 53"/>
                  <a:gd name="T9" fmla="*/ 21 h 24"/>
                  <a:gd name="T10" fmla="*/ 50 w 53"/>
                  <a:gd name="T11" fmla="*/ 15 h 24"/>
                  <a:gd name="T12" fmla="*/ 46 w 53"/>
                  <a:gd name="T13" fmla="*/ 13 h 24"/>
                  <a:gd name="T14" fmla="*/ 42 w 53"/>
                  <a:gd name="T15" fmla="*/ 11 h 24"/>
                  <a:gd name="T16" fmla="*/ 37 w 53"/>
                  <a:gd name="T17" fmla="*/ 9 h 24"/>
                  <a:gd name="T18" fmla="*/ 32 w 53"/>
                  <a:gd name="T19" fmla="*/ 9 h 24"/>
                  <a:gd name="T20" fmla="*/ 27 w 53"/>
                  <a:gd name="T21" fmla="*/ 10 h 24"/>
                  <a:gd name="T22" fmla="*/ 22 w 53"/>
                  <a:gd name="T23" fmla="*/ 11 h 24"/>
                  <a:gd name="T24" fmla="*/ 18 w 53"/>
                  <a:gd name="T25" fmla="*/ 12 h 24"/>
                  <a:gd name="T26" fmla="*/ 30 w 53"/>
                  <a:gd name="T27" fmla="*/ 24 h 24"/>
                  <a:gd name="T28" fmla="*/ 1 w 53"/>
                  <a:gd name="T29" fmla="*/ 22 h 24"/>
                  <a:gd name="T30" fmla="*/ 1 w 53"/>
                  <a:gd name="T31" fmla="*/ 21 h 24"/>
                  <a:gd name="T32" fmla="*/ 1 w 53"/>
                  <a:gd name="T33" fmla="*/ 20 h 24"/>
                  <a:gd name="T34" fmla="*/ 0 w 53"/>
                  <a:gd name="T35" fmla="*/ 20 h 24"/>
                  <a:gd name="T36" fmla="*/ 0 w 53"/>
                  <a:gd name="T37" fmla="*/ 19 h 24"/>
                  <a:gd name="T38" fmla="*/ 4 w 53"/>
                  <a:gd name="T39" fmla="*/ 15 h 24"/>
                  <a:gd name="T40" fmla="*/ 8 w 53"/>
                  <a:gd name="T41" fmla="*/ 15 h 24"/>
                  <a:gd name="T42" fmla="*/ 13 w 53"/>
                  <a:gd name="T43" fmla="*/ 14 h 24"/>
                  <a:gd name="T44" fmla="*/ 16 w 53"/>
                  <a:gd name="T45" fmla="*/ 12 h 24"/>
                  <a:gd name="T46" fmla="*/ 7 w 53"/>
                  <a:gd name="T47" fmla="*/ 3 h 24"/>
                  <a:gd name="T48" fmla="*/ 12 w 53"/>
                  <a:gd name="T49" fmla="*/ 2 h 24"/>
                  <a:gd name="T50" fmla="*/ 17 w 53"/>
                  <a:gd name="T51" fmla="*/ 0 h 24"/>
                  <a:gd name="T52" fmla="*/ 22 w 53"/>
                  <a:gd name="T53" fmla="*/ 0 h 24"/>
                  <a:gd name="T54" fmla="*/ 28 w 53"/>
                  <a:gd name="T55" fmla="*/ 0 h 24"/>
                  <a:gd name="T56" fmla="*/ 32 w 53"/>
                  <a:gd name="T57" fmla="*/ 2 h 24"/>
                  <a:gd name="T58" fmla="*/ 37 w 53"/>
                  <a:gd name="T59" fmla="*/ 3 h 24"/>
                  <a:gd name="T60" fmla="*/ 43 w 53"/>
                  <a:gd name="T61" fmla="*/ 3 h 24"/>
                  <a:gd name="T62" fmla="*/ 47 w 53"/>
                  <a:gd name="T63" fmla="*/ 3 h 24"/>
                  <a:gd name="T64" fmla="*/ 53 w 53"/>
                  <a:gd name="T65" fmla="*/ 1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3" h="24">
                    <a:moveTo>
                      <a:pt x="53" y="18"/>
                    </a:moveTo>
                    <a:lnTo>
                      <a:pt x="53" y="19"/>
                    </a:lnTo>
                    <a:lnTo>
                      <a:pt x="52" y="19"/>
                    </a:lnTo>
                    <a:lnTo>
                      <a:pt x="52" y="20"/>
                    </a:lnTo>
                    <a:lnTo>
                      <a:pt x="51" y="21"/>
                    </a:lnTo>
                    <a:lnTo>
                      <a:pt x="50" y="15"/>
                    </a:lnTo>
                    <a:lnTo>
                      <a:pt x="46" y="13"/>
                    </a:lnTo>
                    <a:lnTo>
                      <a:pt x="42" y="11"/>
                    </a:lnTo>
                    <a:lnTo>
                      <a:pt x="37" y="9"/>
                    </a:lnTo>
                    <a:lnTo>
                      <a:pt x="32" y="9"/>
                    </a:lnTo>
                    <a:lnTo>
                      <a:pt x="27" y="10"/>
                    </a:lnTo>
                    <a:lnTo>
                      <a:pt x="22" y="11"/>
                    </a:lnTo>
                    <a:lnTo>
                      <a:pt x="18" y="12"/>
                    </a:lnTo>
                    <a:lnTo>
                      <a:pt x="30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4" y="15"/>
                    </a:lnTo>
                    <a:lnTo>
                      <a:pt x="8" y="15"/>
                    </a:lnTo>
                    <a:lnTo>
                      <a:pt x="13" y="14"/>
                    </a:lnTo>
                    <a:lnTo>
                      <a:pt x="16" y="12"/>
                    </a:lnTo>
                    <a:lnTo>
                      <a:pt x="7" y="3"/>
                    </a:lnTo>
                    <a:lnTo>
                      <a:pt x="12" y="2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7" y="3"/>
                    </a:lnTo>
                    <a:lnTo>
                      <a:pt x="43" y="3"/>
                    </a:lnTo>
                    <a:lnTo>
                      <a:pt x="47" y="3"/>
                    </a:lnTo>
                    <a:lnTo>
                      <a:pt x="53" y="1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6" name="Freeform 75"/>
              <p:cNvSpPr>
                <a:spLocks/>
              </p:cNvSpPr>
              <p:nvPr/>
            </p:nvSpPr>
            <p:spPr bwMode="auto">
              <a:xfrm>
                <a:off x="3990" y="-857"/>
                <a:ext cx="51" cy="6"/>
              </a:xfrm>
              <a:custGeom>
                <a:avLst/>
                <a:gdLst>
                  <a:gd name="T0" fmla="*/ 102 w 102"/>
                  <a:gd name="T1" fmla="*/ 12 h 12"/>
                  <a:gd name="T2" fmla="*/ 90 w 102"/>
                  <a:gd name="T3" fmla="*/ 12 h 12"/>
                  <a:gd name="T4" fmla="*/ 77 w 102"/>
                  <a:gd name="T5" fmla="*/ 11 h 12"/>
                  <a:gd name="T6" fmla="*/ 65 w 102"/>
                  <a:gd name="T7" fmla="*/ 11 h 12"/>
                  <a:gd name="T8" fmla="*/ 51 w 102"/>
                  <a:gd name="T9" fmla="*/ 9 h 12"/>
                  <a:gd name="T10" fmla="*/ 38 w 102"/>
                  <a:gd name="T11" fmla="*/ 9 h 12"/>
                  <a:gd name="T12" fmla="*/ 26 w 102"/>
                  <a:gd name="T13" fmla="*/ 9 h 12"/>
                  <a:gd name="T14" fmla="*/ 13 w 102"/>
                  <a:gd name="T15" fmla="*/ 9 h 12"/>
                  <a:gd name="T16" fmla="*/ 0 w 102"/>
                  <a:gd name="T17" fmla="*/ 11 h 12"/>
                  <a:gd name="T18" fmla="*/ 2 w 102"/>
                  <a:gd name="T19" fmla="*/ 5 h 12"/>
                  <a:gd name="T20" fmla="*/ 6 w 102"/>
                  <a:gd name="T21" fmla="*/ 3 h 12"/>
                  <a:gd name="T22" fmla="*/ 11 w 102"/>
                  <a:gd name="T23" fmla="*/ 1 h 12"/>
                  <a:gd name="T24" fmla="*/ 16 w 102"/>
                  <a:gd name="T25" fmla="*/ 0 h 12"/>
                  <a:gd name="T26" fmla="*/ 28 w 102"/>
                  <a:gd name="T27" fmla="*/ 0 h 12"/>
                  <a:gd name="T28" fmla="*/ 38 w 102"/>
                  <a:gd name="T29" fmla="*/ 1 h 12"/>
                  <a:gd name="T30" fmla="*/ 50 w 102"/>
                  <a:gd name="T31" fmla="*/ 1 h 12"/>
                  <a:gd name="T32" fmla="*/ 60 w 102"/>
                  <a:gd name="T33" fmla="*/ 3 h 12"/>
                  <a:gd name="T34" fmla="*/ 70 w 102"/>
                  <a:gd name="T35" fmla="*/ 5 h 12"/>
                  <a:gd name="T36" fmla="*/ 81 w 102"/>
                  <a:gd name="T37" fmla="*/ 6 h 12"/>
                  <a:gd name="T38" fmla="*/ 91 w 102"/>
                  <a:gd name="T39" fmla="*/ 9 h 12"/>
                  <a:gd name="T40" fmla="*/ 102 w 102"/>
                  <a:gd name="T4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2" h="12">
                    <a:moveTo>
                      <a:pt x="102" y="12"/>
                    </a:moveTo>
                    <a:lnTo>
                      <a:pt x="90" y="12"/>
                    </a:lnTo>
                    <a:lnTo>
                      <a:pt x="77" y="11"/>
                    </a:lnTo>
                    <a:lnTo>
                      <a:pt x="65" y="11"/>
                    </a:lnTo>
                    <a:lnTo>
                      <a:pt x="51" y="9"/>
                    </a:lnTo>
                    <a:lnTo>
                      <a:pt x="38" y="9"/>
                    </a:lnTo>
                    <a:lnTo>
                      <a:pt x="26" y="9"/>
                    </a:lnTo>
                    <a:lnTo>
                      <a:pt x="13" y="9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38" y="1"/>
                    </a:lnTo>
                    <a:lnTo>
                      <a:pt x="50" y="1"/>
                    </a:lnTo>
                    <a:lnTo>
                      <a:pt x="60" y="3"/>
                    </a:lnTo>
                    <a:lnTo>
                      <a:pt x="70" y="5"/>
                    </a:lnTo>
                    <a:lnTo>
                      <a:pt x="81" y="6"/>
                    </a:lnTo>
                    <a:lnTo>
                      <a:pt x="91" y="9"/>
                    </a:lnTo>
                    <a:lnTo>
                      <a:pt x="102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7" name="Freeform 76"/>
              <p:cNvSpPr>
                <a:spLocks/>
              </p:cNvSpPr>
              <p:nvPr/>
            </p:nvSpPr>
            <p:spPr bwMode="auto">
              <a:xfrm>
                <a:off x="3596" y="-845"/>
                <a:ext cx="6" cy="34"/>
              </a:xfrm>
              <a:custGeom>
                <a:avLst/>
                <a:gdLst>
                  <a:gd name="T0" fmla="*/ 9 w 14"/>
                  <a:gd name="T1" fmla="*/ 65 h 69"/>
                  <a:gd name="T2" fmla="*/ 8 w 14"/>
                  <a:gd name="T3" fmla="*/ 67 h 69"/>
                  <a:gd name="T4" fmla="*/ 5 w 14"/>
                  <a:gd name="T5" fmla="*/ 68 h 69"/>
                  <a:gd name="T6" fmla="*/ 2 w 14"/>
                  <a:gd name="T7" fmla="*/ 68 h 69"/>
                  <a:gd name="T8" fmla="*/ 0 w 14"/>
                  <a:gd name="T9" fmla="*/ 69 h 69"/>
                  <a:gd name="T10" fmla="*/ 2 w 14"/>
                  <a:gd name="T11" fmla="*/ 52 h 69"/>
                  <a:gd name="T12" fmla="*/ 6 w 14"/>
                  <a:gd name="T13" fmla="*/ 35 h 69"/>
                  <a:gd name="T14" fmla="*/ 9 w 14"/>
                  <a:gd name="T15" fmla="*/ 18 h 69"/>
                  <a:gd name="T16" fmla="*/ 14 w 14"/>
                  <a:gd name="T17" fmla="*/ 0 h 69"/>
                  <a:gd name="T18" fmla="*/ 14 w 14"/>
                  <a:gd name="T19" fmla="*/ 15 h 69"/>
                  <a:gd name="T20" fmla="*/ 12 w 14"/>
                  <a:gd name="T21" fmla="*/ 31 h 69"/>
                  <a:gd name="T22" fmla="*/ 9 w 14"/>
                  <a:gd name="T23" fmla="*/ 47 h 69"/>
                  <a:gd name="T24" fmla="*/ 9 w 14"/>
                  <a:gd name="T25" fmla="*/ 65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69">
                    <a:moveTo>
                      <a:pt x="9" y="65"/>
                    </a:moveTo>
                    <a:lnTo>
                      <a:pt x="8" y="67"/>
                    </a:lnTo>
                    <a:lnTo>
                      <a:pt x="5" y="68"/>
                    </a:lnTo>
                    <a:lnTo>
                      <a:pt x="2" y="68"/>
                    </a:lnTo>
                    <a:lnTo>
                      <a:pt x="0" y="69"/>
                    </a:lnTo>
                    <a:lnTo>
                      <a:pt x="2" y="52"/>
                    </a:lnTo>
                    <a:lnTo>
                      <a:pt x="6" y="35"/>
                    </a:lnTo>
                    <a:lnTo>
                      <a:pt x="9" y="18"/>
                    </a:lnTo>
                    <a:lnTo>
                      <a:pt x="14" y="0"/>
                    </a:lnTo>
                    <a:lnTo>
                      <a:pt x="14" y="15"/>
                    </a:lnTo>
                    <a:lnTo>
                      <a:pt x="12" y="31"/>
                    </a:lnTo>
                    <a:lnTo>
                      <a:pt x="9" y="47"/>
                    </a:lnTo>
                    <a:lnTo>
                      <a:pt x="9" y="6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Freeform 77"/>
              <p:cNvSpPr>
                <a:spLocks/>
              </p:cNvSpPr>
              <p:nvPr/>
            </p:nvSpPr>
            <p:spPr bwMode="auto">
              <a:xfrm>
                <a:off x="3540" y="-844"/>
                <a:ext cx="9" cy="3"/>
              </a:xfrm>
              <a:custGeom>
                <a:avLst/>
                <a:gdLst>
                  <a:gd name="T0" fmla="*/ 19 w 19"/>
                  <a:gd name="T1" fmla="*/ 4 h 5"/>
                  <a:gd name="T2" fmla="*/ 14 w 19"/>
                  <a:gd name="T3" fmla="*/ 4 h 5"/>
                  <a:gd name="T4" fmla="*/ 8 w 19"/>
                  <a:gd name="T5" fmla="*/ 5 h 5"/>
                  <a:gd name="T6" fmla="*/ 3 w 19"/>
                  <a:gd name="T7" fmla="*/ 4 h 5"/>
                  <a:gd name="T8" fmla="*/ 0 w 19"/>
                  <a:gd name="T9" fmla="*/ 0 h 5"/>
                  <a:gd name="T10" fmla="*/ 5 w 19"/>
                  <a:gd name="T11" fmla="*/ 1 h 5"/>
                  <a:gd name="T12" fmla="*/ 9 w 19"/>
                  <a:gd name="T13" fmla="*/ 1 h 5"/>
                  <a:gd name="T14" fmla="*/ 14 w 19"/>
                  <a:gd name="T15" fmla="*/ 2 h 5"/>
                  <a:gd name="T16" fmla="*/ 19 w 19"/>
                  <a:gd name="T17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5">
                    <a:moveTo>
                      <a:pt x="19" y="4"/>
                    </a:moveTo>
                    <a:lnTo>
                      <a:pt x="14" y="4"/>
                    </a:lnTo>
                    <a:lnTo>
                      <a:pt x="8" y="5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9" y="1"/>
                    </a:lnTo>
                    <a:lnTo>
                      <a:pt x="14" y="2"/>
                    </a:ln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9" name="Freeform 78"/>
              <p:cNvSpPr>
                <a:spLocks/>
              </p:cNvSpPr>
              <p:nvPr/>
            </p:nvSpPr>
            <p:spPr bwMode="auto">
              <a:xfrm>
                <a:off x="3714" y="-839"/>
                <a:ext cx="269" cy="33"/>
              </a:xfrm>
              <a:custGeom>
                <a:avLst/>
                <a:gdLst>
                  <a:gd name="T0" fmla="*/ 516 w 537"/>
                  <a:gd name="T1" fmla="*/ 11 h 66"/>
                  <a:gd name="T2" fmla="*/ 478 w 537"/>
                  <a:gd name="T3" fmla="*/ 15 h 66"/>
                  <a:gd name="T4" fmla="*/ 442 w 537"/>
                  <a:gd name="T5" fmla="*/ 18 h 66"/>
                  <a:gd name="T6" fmla="*/ 404 w 537"/>
                  <a:gd name="T7" fmla="*/ 21 h 66"/>
                  <a:gd name="T8" fmla="*/ 367 w 537"/>
                  <a:gd name="T9" fmla="*/ 23 h 66"/>
                  <a:gd name="T10" fmla="*/ 330 w 537"/>
                  <a:gd name="T11" fmla="*/ 26 h 66"/>
                  <a:gd name="T12" fmla="*/ 293 w 537"/>
                  <a:gd name="T13" fmla="*/ 30 h 66"/>
                  <a:gd name="T14" fmla="*/ 256 w 537"/>
                  <a:gd name="T15" fmla="*/ 34 h 66"/>
                  <a:gd name="T16" fmla="*/ 224 w 537"/>
                  <a:gd name="T17" fmla="*/ 38 h 66"/>
                  <a:gd name="T18" fmla="*/ 194 w 537"/>
                  <a:gd name="T19" fmla="*/ 41 h 66"/>
                  <a:gd name="T20" fmla="*/ 164 w 537"/>
                  <a:gd name="T21" fmla="*/ 45 h 66"/>
                  <a:gd name="T22" fmla="*/ 134 w 537"/>
                  <a:gd name="T23" fmla="*/ 48 h 66"/>
                  <a:gd name="T24" fmla="*/ 104 w 537"/>
                  <a:gd name="T25" fmla="*/ 52 h 66"/>
                  <a:gd name="T26" fmla="*/ 74 w 537"/>
                  <a:gd name="T27" fmla="*/ 55 h 66"/>
                  <a:gd name="T28" fmla="*/ 44 w 537"/>
                  <a:gd name="T29" fmla="*/ 60 h 66"/>
                  <a:gd name="T30" fmla="*/ 15 w 537"/>
                  <a:gd name="T31" fmla="*/ 63 h 66"/>
                  <a:gd name="T32" fmla="*/ 11 w 537"/>
                  <a:gd name="T33" fmla="*/ 63 h 66"/>
                  <a:gd name="T34" fmla="*/ 35 w 537"/>
                  <a:gd name="T35" fmla="*/ 59 h 66"/>
                  <a:gd name="T36" fmla="*/ 59 w 537"/>
                  <a:gd name="T37" fmla="*/ 54 h 66"/>
                  <a:gd name="T38" fmla="*/ 84 w 537"/>
                  <a:gd name="T39" fmla="*/ 52 h 66"/>
                  <a:gd name="T40" fmla="*/ 112 w 537"/>
                  <a:gd name="T41" fmla="*/ 47 h 66"/>
                  <a:gd name="T42" fmla="*/ 141 w 537"/>
                  <a:gd name="T43" fmla="*/ 43 h 66"/>
                  <a:gd name="T44" fmla="*/ 171 w 537"/>
                  <a:gd name="T45" fmla="*/ 39 h 66"/>
                  <a:gd name="T46" fmla="*/ 201 w 537"/>
                  <a:gd name="T47" fmla="*/ 36 h 66"/>
                  <a:gd name="T48" fmla="*/ 228 w 537"/>
                  <a:gd name="T49" fmla="*/ 32 h 66"/>
                  <a:gd name="T50" fmla="*/ 254 w 537"/>
                  <a:gd name="T51" fmla="*/ 30 h 66"/>
                  <a:gd name="T52" fmla="*/ 279 w 537"/>
                  <a:gd name="T53" fmla="*/ 28 h 66"/>
                  <a:gd name="T54" fmla="*/ 304 w 537"/>
                  <a:gd name="T55" fmla="*/ 24 h 66"/>
                  <a:gd name="T56" fmla="*/ 329 w 537"/>
                  <a:gd name="T57" fmla="*/ 21 h 66"/>
                  <a:gd name="T58" fmla="*/ 354 w 537"/>
                  <a:gd name="T59" fmla="*/ 18 h 66"/>
                  <a:gd name="T60" fmla="*/ 379 w 537"/>
                  <a:gd name="T61" fmla="*/ 16 h 66"/>
                  <a:gd name="T62" fmla="*/ 405 w 537"/>
                  <a:gd name="T63" fmla="*/ 14 h 66"/>
                  <a:gd name="T64" fmla="*/ 424 w 537"/>
                  <a:gd name="T65" fmla="*/ 10 h 66"/>
                  <a:gd name="T66" fmla="*/ 442 w 537"/>
                  <a:gd name="T67" fmla="*/ 7 h 66"/>
                  <a:gd name="T68" fmla="*/ 459 w 537"/>
                  <a:gd name="T69" fmla="*/ 7 h 66"/>
                  <a:gd name="T70" fmla="*/ 475 w 537"/>
                  <a:gd name="T71" fmla="*/ 7 h 66"/>
                  <a:gd name="T72" fmla="*/ 490 w 537"/>
                  <a:gd name="T73" fmla="*/ 5 h 66"/>
                  <a:gd name="T74" fmla="*/ 504 w 537"/>
                  <a:gd name="T75" fmla="*/ 3 h 66"/>
                  <a:gd name="T76" fmla="*/ 516 w 537"/>
                  <a:gd name="T77" fmla="*/ 1 h 66"/>
                  <a:gd name="T78" fmla="*/ 530 w 537"/>
                  <a:gd name="T79" fmla="*/ 0 h 66"/>
                  <a:gd name="T80" fmla="*/ 535 w 537"/>
                  <a:gd name="T81" fmla="*/ 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7" h="66">
                    <a:moveTo>
                      <a:pt x="535" y="9"/>
                    </a:moveTo>
                    <a:lnTo>
                      <a:pt x="516" y="11"/>
                    </a:lnTo>
                    <a:lnTo>
                      <a:pt x="498" y="14"/>
                    </a:lnTo>
                    <a:lnTo>
                      <a:pt x="478" y="15"/>
                    </a:lnTo>
                    <a:lnTo>
                      <a:pt x="460" y="17"/>
                    </a:lnTo>
                    <a:lnTo>
                      <a:pt x="442" y="18"/>
                    </a:lnTo>
                    <a:lnTo>
                      <a:pt x="423" y="20"/>
                    </a:lnTo>
                    <a:lnTo>
                      <a:pt x="404" y="21"/>
                    </a:lnTo>
                    <a:lnTo>
                      <a:pt x="385" y="22"/>
                    </a:lnTo>
                    <a:lnTo>
                      <a:pt x="367" y="23"/>
                    </a:lnTo>
                    <a:lnTo>
                      <a:pt x="348" y="25"/>
                    </a:lnTo>
                    <a:lnTo>
                      <a:pt x="330" y="26"/>
                    </a:lnTo>
                    <a:lnTo>
                      <a:pt x="311" y="28"/>
                    </a:lnTo>
                    <a:lnTo>
                      <a:pt x="293" y="30"/>
                    </a:lnTo>
                    <a:lnTo>
                      <a:pt x="275" y="32"/>
                    </a:lnTo>
                    <a:lnTo>
                      <a:pt x="256" y="34"/>
                    </a:lnTo>
                    <a:lnTo>
                      <a:pt x="239" y="37"/>
                    </a:lnTo>
                    <a:lnTo>
                      <a:pt x="224" y="38"/>
                    </a:lnTo>
                    <a:lnTo>
                      <a:pt x="209" y="40"/>
                    </a:lnTo>
                    <a:lnTo>
                      <a:pt x="194" y="41"/>
                    </a:lnTo>
                    <a:lnTo>
                      <a:pt x="179" y="44"/>
                    </a:lnTo>
                    <a:lnTo>
                      <a:pt x="164" y="45"/>
                    </a:lnTo>
                    <a:lnTo>
                      <a:pt x="149" y="47"/>
                    </a:lnTo>
                    <a:lnTo>
                      <a:pt x="134" y="48"/>
                    </a:lnTo>
                    <a:lnTo>
                      <a:pt x="119" y="51"/>
                    </a:lnTo>
                    <a:lnTo>
                      <a:pt x="104" y="52"/>
                    </a:lnTo>
                    <a:lnTo>
                      <a:pt x="89" y="54"/>
                    </a:lnTo>
                    <a:lnTo>
                      <a:pt x="74" y="55"/>
                    </a:lnTo>
                    <a:lnTo>
                      <a:pt x="59" y="57"/>
                    </a:lnTo>
                    <a:lnTo>
                      <a:pt x="44" y="60"/>
                    </a:lnTo>
                    <a:lnTo>
                      <a:pt x="29" y="61"/>
                    </a:lnTo>
                    <a:lnTo>
                      <a:pt x="15" y="63"/>
                    </a:lnTo>
                    <a:lnTo>
                      <a:pt x="0" y="66"/>
                    </a:lnTo>
                    <a:lnTo>
                      <a:pt x="11" y="63"/>
                    </a:lnTo>
                    <a:lnTo>
                      <a:pt x="22" y="61"/>
                    </a:lnTo>
                    <a:lnTo>
                      <a:pt x="35" y="59"/>
                    </a:lnTo>
                    <a:lnTo>
                      <a:pt x="48" y="56"/>
                    </a:lnTo>
                    <a:lnTo>
                      <a:pt x="59" y="54"/>
                    </a:lnTo>
                    <a:lnTo>
                      <a:pt x="72" y="53"/>
                    </a:lnTo>
                    <a:lnTo>
                      <a:pt x="84" y="52"/>
                    </a:lnTo>
                    <a:lnTo>
                      <a:pt x="97" y="51"/>
                    </a:lnTo>
                    <a:lnTo>
                      <a:pt x="112" y="47"/>
                    </a:lnTo>
                    <a:lnTo>
                      <a:pt x="126" y="45"/>
                    </a:lnTo>
                    <a:lnTo>
                      <a:pt x="141" y="43"/>
                    </a:lnTo>
                    <a:lnTo>
                      <a:pt x="156" y="40"/>
                    </a:lnTo>
                    <a:lnTo>
                      <a:pt x="171" y="39"/>
                    </a:lnTo>
                    <a:lnTo>
                      <a:pt x="186" y="38"/>
                    </a:lnTo>
                    <a:lnTo>
                      <a:pt x="201" y="36"/>
                    </a:lnTo>
                    <a:lnTo>
                      <a:pt x="216" y="33"/>
                    </a:lnTo>
                    <a:lnTo>
                      <a:pt x="228" y="32"/>
                    </a:lnTo>
                    <a:lnTo>
                      <a:pt x="241" y="31"/>
                    </a:lnTo>
                    <a:lnTo>
                      <a:pt x="254" y="30"/>
                    </a:lnTo>
                    <a:lnTo>
                      <a:pt x="266" y="29"/>
                    </a:lnTo>
                    <a:lnTo>
                      <a:pt x="279" y="28"/>
                    </a:lnTo>
                    <a:lnTo>
                      <a:pt x="292" y="25"/>
                    </a:lnTo>
                    <a:lnTo>
                      <a:pt x="304" y="24"/>
                    </a:lnTo>
                    <a:lnTo>
                      <a:pt x="317" y="23"/>
                    </a:lnTo>
                    <a:lnTo>
                      <a:pt x="329" y="21"/>
                    </a:lnTo>
                    <a:lnTo>
                      <a:pt x="341" y="20"/>
                    </a:lnTo>
                    <a:lnTo>
                      <a:pt x="354" y="18"/>
                    </a:lnTo>
                    <a:lnTo>
                      <a:pt x="367" y="17"/>
                    </a:lnTo>
                    <a:lnTo>
                      <a:pt x="379" y="16"/>
                    </a:lnTo>
                    <a:lnTo>
                      <a:pt x="392" y="15"/>
                    </a:lnTo>
                    <a:lnTo>
                      <a:pt x="405" y="14"/>
                    </a:lnTo>
                    <a:lnTo>
                      <a:pt x="417" y="14"/>
                    </a:lnTo>
                    <a:lnTo>
                      <a:pt x="424" y="10"/>
                    </a:lnTo>
                    <a:lnTo>
                      <a:pt x="432" y="8"/>
                    </a:lnTo>
                    <a:lnTo>
                      <a:pt x="442" y="7"/>
                    </a:lnTo>
                    <a:lnTo>
                      <a:pt x="450" y="7"/>
                    </a:lnTo>
                    <a:lnTo>
                      <a:pt x="459" y="7"/>
                    </a:lnTo>
                    <a:lnTo>
                      <a:pt x="467" y="7"/>
                    </a:lnTo>
                    <a:lnTo>
                      <a:pt x="475" y="7"/>
                    </a:lnTo>
                    <a:lnTo>
                      <a:pt x="483" y="6"/>
                    </a:lnTo>
                    <a:lnTo>
                      <a:pt x="490" y="5"/>
                    </a:lnTo>
                    <a:lnTo>
                      <a:pt x="497" y="5"/>
                    </a:lnTo>
                    <a:lnTo>
                      <a:pt x="504" y="3"/>
                    </a:lnTo>
                    <a:lnTo>
                      <a:pt x="511" y="1"/>
                    </a:lnTo>
                    <a:lnTo>
                      <a:pt x="516" y="1"/>
                    </a:lnTo>
                    <a:lnTo>
                      <a:pt x="523" y="0"/>
                    </a:lnTo>
                    <a:lnTo>
                      <a:pt x="530" y="0"/>
                    </a:lnTo>
                    <a:lnTo>
                      <a:pt x="537" y="1"/>
                    </a:lnTo>
                    <a:lnTo>
                      <a:pt x="535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0" name="Freeform 79"/>
              <p:cNvSpPr>
                <a:spLocks/>
              </p:cNvSpPr>
              <p:nvPr/>
            </p:nvSpPr>
            <p:spPr bwMode="auto">
              <a:xfrm>
                <a:off x="3542" y="-834"/>
                <a:ext cx="17" cy="17"/>
              </a:xfrm>
              <a:custGeom>
                <a:avLst/>
                <a:gdLst>
                  <a:gd name="T0" fmla="*/ 34 w 34"/>
                  <a:gd name="T1" fmla="*/ 12 h 35"/>
                  <a:gd name="T2" fmla="*/ 29 w 34"/>
                  <a:gd name="T3" fmla="*/ 11 h 35"/>
                  <a:gd name="T4" fmla="*/ 23 w 34"/>
                  <a:gd name="T5" fmla="*/ 9 h 35"/>
                  <a:gd name="T6" fmla="*/ 17 w 34"/>
                  <a:gd name="T7" fmla="*/ 9 h 35"/>
                  <a:gd name="T8" fmla="*/ 14 w 34"/>
                  <a:gd name="T9" fmla="*/ 16 h 35"/>
                  <a:gd name="T10" fmla="*/ 16 w 34"/>
                  <a:gd name="T11" fmla="*/ 17 h 35"/>
                  <a:gd name="T12" fmla="*/ 19 w 34"/>
                  <a:gd name="T13" fmla="*/ 19 h 35"/>
                  <a:gd name="T14" fmla="*/ 22 w 34"/>
                  <a:gd name="T15" fmla="*/ 20 h 35"/>
                  <a:gd name="T16" fmla="*/ 22 w 34"/>
                  <a:gd name="T17" fmla="*/ 23 h 35"/>
                  <a:gd name="T18" fmla="*/ 18 w 34"/>
                  <a:gd name="T19" fmla="*/ 24 h 35"/>
                  <a:gd name="T20" fmla="*/ 14 w 34"/>
                  <a:gd name="T21" fmla="*/ 24 h 35"/>
                  <a:gd name="T22" fmla="*/ 9 w 34"/>
                  <a:gd name="T23" fmla="*/ 24 h 35"/>
                  <a:gd name="T24" fmla="*/ 6 w 34"/>
                  <a:gd name="T25" fmla="*/ 27 h 35"/>
                  <a:gd name="T26" fmla="*/ 8 w 34"/>
                  <a:gd name="T27" fmla="*/ 29 h 35"/>
                  <a:gd name="T28" fmla="*/ 11 w 34"/>
                  <a:gd name="T29" fmla="*/ 30 h 35"/>
                  <a:gd name="T30" fmla="*/ 15 w 34"/>
                  <a:gd name="T31" fmla="*/ 31 h 35"/>
                  <a:gd name="T32" fmla="*/ 17 w 34"/>
                  <a:gd name="T33" fmla="*/ 34 h 35"/>
                  <a:gd name="T34" fmla="*/ 10 w 34"/>
                  <a:gd name="T35" fmla="*/ 35 h 35"/>
                  <a:gd name="T36" fmla="*/ 4 w 34"/>
                  <a:gd name="T37" fmla="*/ 32 h 35"/>
                  <a:gd name="T38" fmla="*/ 1 w 34"/>
                  <a:gd name="T39" fmla="*/ 29 h 35"/>
                  <a:gd name="T40" fmla="*/ 0 w 34"/>
                  <a:gd name="T41" fmla="*/ 22 h 35"/>
                  <a:gd name="T42" fmla="*/ 1 w 34"/>
                  <a:gd name="T43" fmla="*/ 15 h 35"/>
                  <a:gd name="T44" fmla="*/ 2 w 34"/>
                  <a:gd name="T45" fmla="*/ 9 h 35"/>
                  <a:gd name="T46" fmla="*/ 4 w 34"/>
                  <a:gd name="T47" fmla="*/ 4 h 35"/>
                  <a:gd name="T48" fmla="*/ 9 w 34"/>
                  <a:gd name="T49" fmla="*/ 0 h 35"/>
                  <a:gd name="T50" fmla="*/ 17 w 34"/>
                  <a:gd name="T51" fmla="*/ 1 h 35"/>
                  <a:gd name="T52" fmla="*/ 25 w 34"/>
                  <a:gd name="T53" fmla="*/ 2 h 35"/>
                  <a:gd name="T54" fmla="*/ 31 w 34"/>
                  <a:gd name="T55" fmla="*/ 5 h 35"/>
                  <a:gd name="T56" fmla="*/ 34 w 34"/>
                  <a:gd name="T57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" h="35">
                    <a:moveTo>
                      <a:pt x="34" y="12"/>
                    </a:moveTo>
                    <a:lnTo>
                      <a:pt x="29" y="11"/>
                    </a:lnTo>
                    <a:lnTo>
                      <a:pt x="23" y="9"/>
                    </a:lnTo>
                    <a:lnTo>
                      <a:pt x="17" y="9"/>
                    </a:lnTo>
                    <a:lnTo>
                      <a:pt x="14" y="16"/>
                    </a:lnTo>
                    <a:lnTo>
                      <a:pt x="16" y="17"/>
                    </a:lnTo>
                    <a:lnTo>
                      <a:pt x="19" y="19"/>
                    </a:lnTo>
                    <a:lnTo>
                      <a:pt x="22" y="20"/>
                    </a:lnTo>
                    <a:lnTo>
                      <a:pt x="22" y="23"/>
                    </a:lnTo>
                    <a:lnTo>
                      <a:pt x="18" y="24"/>
                    </a:lnTo>
                    <a:lnTo>
                      <a:pt x="14" y="24"/>
                    </a:lnTo>
                    <a:lnTo>
                      <a:pt x="9" y="24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1" y="30"/>
                    </a:lnTo>
                    <a:lnTo>
                      <a:pt x="15" y="31"/>
                    </a:lnTo>
                    <a:lnTo>
                      <a:pt x="17" y="34"/>
                    </a:lnTo>
                    <a:lnTo>
                      <a:pt x="10" y="35"/>
                    </a:lnTo>
                    <a:lnTo>
                      <a:pt x="4" y="32"/>
                    </a:lnTo>
                    <a:lnTo>
                      <a:pt x="1" y="29"/>
                    </a:lnTo>
                    <a:lnTo>
                      <a:pt x="0" y="22"/>
                    </a:lnTo>
                    <a:lnTo>
                      <a:pt x="1" y="15"/>
                    </a:lnTo>
                    <a:lnTo>
                      <a:pt x="2" y="9"/>
                    </a:lnTo>
                    <a:lnTo>
                      <a:pt x="4" y="4"/>
                    </a:lnTo>
                    <a:lnTo>
                      <a:pt x="9" y="0"/>
                    </a:lnTo>
                    <a:lnTo>
                      <a:pt x="17" y="1"/>
                    </a:lnTo>
                    <a:lnTo>
                      <a:pt x="25" y="2"/>
                    </a:lnTo>
                    <a:lnTo>
                      <a:pt x="31" y="5"/>
                    </a:lnTo>
                    <a:lnTo>
                      <a:pt x="34" y="1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Freeform 80"/>
              <p:cNvSpPr>
                <a:spLocks/>
              </p:cNvSpPr>
              <p:nvPr/>
            </p:nvSpPr>
            <p:spPr bwMode="auto">
              <a:xfrm>
                <a:off x="4003" y="-833"/>
                <a:ext cx="69" cy="3"/>
              </a:xfrm>
              <a:custGeom>
                <a:avLst/>
                <a:gdLst>
                  <a:gd name="T0" fmla="*/ 138 w 138"/>
                  <a:gd name="T1" fmla="*/ 4 h 7"/>
                  <a:gd name="T2" fmla="*/ 134 w 138"/>
                  <a:gd name="T3" fmla="*/ 7 h 7"/>
                  <a:gd name="T4" fmla="*/ 0 w 138"/>
                  <a:gd name="T5" fmla="*/ 5 h 7"/>
                  <a:gd name="T6" fmla="*/ 17 w 138"/>
                  <a:gd name="T7" fmla="*/ 4 h 7"/>
                  <a:gd name="T8" fmla="*/ 34 w 138"/>
                  <a:gd name="T9" fmla="*/ 3 h 7"/>
                  <a:gd name="T10" fmla="*/ 51 w 138"/>
                  <a:gd name="T11" fmla="*/ 2 h 7"/>
                  <a:gd name="T12" fmla="*/ 69 w 138"/>
                  <a:gd name="T13" fmla="*/ 0 h 7"/>
                  <a:gd name="T14" fmla="*/ 86 w 138"/>
                  <a:gd name="T15" fmla="*/ 0 h 7"/>
                  <a:gd name="T16" fmla="*/ 103 w 138"/>
                  <a:gd name="T17" fmla="*/ 2 h 7"/>
                  <a:gd name="T18" fmla="*/ 121 w 138"/>
                  <a:gd name="T19" fmla="*/ 2 h 7"/>
                  <a:gd name="T20" fmla="*/ 138 w 138"/>
                  <a:gd name="T21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8" h="7">
                    <a:moveTo>
                      <a:pt x="138" y="4"/>
                    </a:moveTo>
                    <a:lnTo>
                      <a:pt x="134" y="7"/>
                    </a:lnTo>
                    <a:lnTo>
                      <a:pt x="0" y="5"/>
                    </a:lnTo>
                    <a:lnTo>
                      <a:pt x="17" y="4"/>
                    </a:lnTo>
                    <a:lnTo>
                      <a:pt x="34" y="3"/>
                    </a:lnTo>
                    <a:lnTo>
                      <a:pt x="51" y="2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3" y="2"/>
                    </a:lnTo>
                    <a:lnTo>
                      <a:pt x="121" y="2"/>
                    </a:lnTo>
                    <a:lnTo>
                      <a:pt x="138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2" name="Freeform 81"/>
              <p:cNvSpPr>
                <a:spLocks/>
              </p:cNvSpPr>
              <p:nvPr/>
            </p:nvSpPr>
            <p:spPr bwMode="auto">
              <a:xfrm>
                <a:off x="3628" y="-830"/>
                <a:ext cx="21" cy="12"/>
              </a:xfrm>
              <a:custGeom>
                <a:avLst/>
                <a:gdLst>
                  <a:gd name="T0" fmla="*/ 40 w 40"/>
                  <a:gd name="T1" fmla="*/ 20 h 25"/>
                  <a:gd name="T2" fmla="*/ 0 w 40"/>
                  <a:gd name="T3" fmla="*/ 25 h 25"/>
                  <a:gd name="T4" fmla="*/ 4 w 40"/>
                  <a:gd name="T5" fmla="*/ 16 h 25"/>
                  <a:gd name="T6" fmla="*/ 10 w 40"/>
                  <a:gd name="T7" fmla="*/ 8 h 25"/>
                  <a:gd name="T8" fmla="*/ 18 w 40"/>
                  <a:gd name="T9" fmla="*/ 4 h 25"/>
                  <a:gd name="T10" fmla="*/ 27 w 40"/>
                  <a:gd name="T11" fmla="*/ 0 h 25"/>
                  <a:gd name="T12" fmla="*/ 40 w 40"/>
                  <a:gd name="T13" fmla="*/ 0 h 25"/>
                  <a:gd name="T14" fmla="*/ 40 w 40"/>
                  <a:gd name="T15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25">
                    <a:moveTo>
                      <a:pt x="40" y="20"/>
                    </a:moveTo>
                    <a:lnTo>
                      <a:pt x="0" y="25"/>
                    </a:lnTo>
                    <a:lnTo>
                      <a:pt x="4" y="16"/>
                    </a:lnTo>
                    <a:lnTo>
                      <a:pt x="10" y="8"/>
                    </a:lnTo>
                    <a:lnTo>
                      <a:pt x="18" y="4"/>
                    </a:lnTo>
                    <a:lnTo>
                      <a:pt x="27" y="0"/>
                    </a:lnTo>
                    <a:lnTo>
                      <a:pt x="40" y="0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3" name="Freeform 82"/>
              <p:cNvSpPr>
                <a:spLocks/>
              </p:cNvSpPr>
              <p:nvPr/>
            </p:nvSpPr>
            <p:spPr bwMode="auto">
              <a:xfrm>
                <a:off x="3662" y="-828"/>
                <a:ext cx="321" cy="37"/>
              </a:xfrm>
              <a:custGeom>
                <a:avLst/>
                <a:gdLst>
                  <a:gd name="T0" fmla="*/ 641 w 641"/>
                  <a:gd name="T1" fmla="*/ 2 h 75"/>
                  <a:gd name="T2" fmla="*/ 638 w 641"/>
                  <a:gd name="T3" fmla="*/ 8 h 75"/>
                  <a:gd name="T4" fmla="*/ 595 w 641"/>
                  <a:gd name="T5" fmla="*/ 14 h 75"/>
                  <a:gd name="T6" fmla="*/ 516 w 641"/>
                  <a:gd name="T7" fmla="*/ 21 h 75"/>
                  <a:gd name="T8" fmla="*/ 436 w 641"/>
                  <a:gd name="T9" fmla="*/ 26 h 75"/>
                  <a:gd name="T10" fmla="*/ 355 w 641"/>
                  <a:gd name="T11" fmla="*/ 34 h 75"/>
                  <a:gd name="T12" fmla="*/ 276 w 641"/>
                  <a:gd name="T13" fmla="*/ 41 h 75"/>
                  <a:gd name="T14" fmla="*/ 197 w 641"/>
                  <a:gd name="T15" fmla="*/ 50 h 75"/>
                  <a:gd name="T16" fmla="*/ 117 w 641"/>
                  <a:gd name="T17" fmla="*/ 59 h 75"/>
                  <a:gd name="T18" fmla="*/ 39 w 641"/>
                  <a:gd name="T19" fmla="*/ 69 h 75"/>
                  <a:gd name="T20" fmla="*/ 2 w 641"/>
                  <a:gd name="T21" fmla="*/ 71 h 75"/>
                  <a:gd name="T22" fmla="*/ 11 w 641"/>
                  <a:gd name="T23" fmla="*/ 69 h 75"/>
                  <a:gd name="T24" fmla="*/ 24 w 641"/>
                  <a:gd name="T25" fmla="*/ 69 h 75"/>
                  <a:gd name="T26" fmla="*/ 40 w 641"/>
                  <a:gd name="T27" fmla="*/ 65 h 75"/>
                  <a:gd name="T28" fmla="*/ 56 w 641"/>
                  <a:gd name="T29" fmla="*/ 61 h 75"/>
                  <a:gd name="T30" fmla="*/ 73 w 641"/>
                  <a:gd name="T31" fmla="*/ 57 h 75"/>
                  <a:gd name="T32" fmla="*/ 101 w 641"/>
                  <a:gd name="T33" fmla="*/ 55 h 75"/>
                  <a:gd name="T34" fmla="*/ 139 w 641"/>
                  <a:gd name="T35" fmla="*/ 49 h 75"/>
                  <a:gd name="T36" fmla="*/ 176 w 641"/>
                  <a:gd name="T37" fmla="*/ 45 h 75"/>
                  <a:gd name="T38" fmla="*/ 213 w 641"/>
                  <a:gd name="T39" fmla="*/ 40 h 75"/>
                  <a:gd name="T40" fmla="*/ 250 w 641"/>
                  <a:gd name="T41" fmla="*/ 34 h 75"/>
                  <a:gd name="T42" fmla="*/ 286 w 641"/>
                  <a:gd name="T43" fmla="*/ 31 h 75"/>
                  <a:gd name="T44" fmla="*/ 324 w 641"/>
                  <a:gd name="T45" fmla="*/ 26 h 75"/>
                  <a:gd name="T46" fmla="*/ 361 w 641"/>
                  <a:gd name="T47" fmla="*/ 23 h 75"/>
                  <a:gd name="T48" fmla="*/ 394 w 641"/>
                  <a:gd name="T49" fmla="*/ 19 h 75"/>
                  <a:gd name="T50" fmla="*/ 419 w 641"/>
                  <a:gd name="T51" fmla="*/ 16 h 75"/>
                  <a:gd name="T52" fmla="*/ 445 w 641"/>
                  <a:gd name="T53" fmla="*/ 15 h 75"/>
                  <a:gd name="T54" fmla="*/ 471 w 641"/>
                  <a:gd name="T55" fmla="*/ 12 h 75"/>
                  <a:gd name="T56" fmla="*/ 496 w 641"/>
                  <a:gd name="T57" fmla="*/ 11 h 75"/>
                  <a:gd name="T58" fmla="*/ 523 w 641"/>
                  <a:gd name="T59" fmla="*/ 10 h 75"/>
                  <a:gd name="T60" fmla="*/ 548 w 641"/>
                  <a:gd name="T61" fmla="*/ 8 h 75"/>
                  <a:gd name="T62" fmla="*/ 572 w 641"/>
                  <a:gd name="T63" fmla="*/ 6 h 75"/>
                  <a:gd name="T64" fmla="*/ 592 w 641"/>
                  <a:gd name="T65" fmla="*/ 4 h 75"/>
                  <a:gd name="T66" fmla="*/ 605 w 641"/>
                  <a:gd name="T67" fmla="*/ 3 h 75"/>
                  <a:gd name="T68" fmla="*/ 619 w 641"/>
                  <a:gd name="T69" fmla="*/ 2 h 75"/>
                  <a:gd name="T70" fmla="*/ 633 w 641"/>
                  <a:gd name="T7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41" h="75">
                    <a:moveTo>
                      <a:pt x="640" y="0"/>
                    </a:moveTo>
                    <a:lnTo>
                      <a:pt x="641" y="2"/>
                    </a:lnTo>
                    <a:lnTo>
                      <a:pt x="640" y="6"/>
                    </a:lnTo>
                    <a:lnTo>
                      <a:pt x="638" y="8"/>
                    </a:lnTo>
                    <a:lnTo>
                      <a:pt x="635" y="10"/>
                    </a:lnTo>
                    <a:lnTo>
                      <a:pt x="595" y="14"/>
                    </a:lnTo>
                    <a:lnTo>
                      <a:pt x="556" y="17"/>
                    </a:lnTo>
                    <a:lnTo>
                      <a:pt x="516" y="21"/>
                    </a:lnTo>
                    <a:lnTo>
                      <a:pt x="475" y="23"/>
                    </a:lnTo>
                    <a:lnTo>
                      <a:pt x="436" y="26"/>
                    </a:lnTo>
                    <a:lnTo>
                      <a:pt x="396" y="30"/>
                    </a:lnTo>
                    <a:lnTo>
                      <a:pt x="355" y="34"/>
                    </a:lnTo>
                    <a:lnTo>
                      <a:pt x="316" y="38"/>
                    </a:lnTo>
                    <a:lnTo>
                      <a:pt x="276" y="41"/>
                    </a:lnTo>
                    <a:lnTo>
                      <a:pt x="236" y="46"/>
                    </a:lnTo>
                    <a:lnTo>
                      <a:pt x="197" y="50"/>
                    </a:lnTo>
                    <a:lnTo>
                      <a:pt x="156" y="54"/>
                    </a:lnTo>
                    <a:lnTo>
                      <a:pt x="117" y="59"/>
                    </a:lnTo>
                    <a:lnTo>
                      <a:pt x="78" y="64"/>
                    </a:lnTo>
                    <a:lnTo>
                      <a:pt x="39" y="69"/>
                    </a:lnTo>
                    <a:lnTo>
                      <a:pt x="0" y="75"/>
                    </a:lnTo>
                    <a:lnTo>
                      <a:pt x="2" y="71"/>
                    </a:lnTo>
                    <a:lnTo>
                      <a:pt x="6" y="70"/>
                    </a:lnTo>
                    <a:lnTo>
                      <a:pt x="11" y="69"/>
                    </a:lnTo>
                    <a:lnTo>
                      <a:pt x="16" y="69"/>
                    </a:lnTo>
                    <a:lnTo>
                      <a:pt x="24" y="69"/>
                    </a:lnTo>
                    <a:lnTo>
                      <a:pt x="32" y="67"/>
                    </a:lnTo>
                    <a:lnTo>
                      <a:pt x="40" y="65"/>
                    </a:lnTo>
                    <a:lnTo>
                      <a:pt x="48" y="63"/>
                    </a:lnTo>
                    <a:lnTo>
                      <a:pt x="56" y="61"/>
                    </a:lnTo>
                    <a:lnTo>
                      <a:pt x="65" y="60"/>
                    </a:lnTo>
                    <a:lnTo>
                      <a:pt x="73" y="57"/>
                    </a:lnTo>
                    <a:lnTo>
                      <a:pt x="82" y="57"/>
                    </a:lnTo>
                    <a:lnTo>
                      <a:pt x="101" y="55"/>
                    </a:lnTo>
                    <a:lnTo>
                      <a:pt x="119" y="53"/>
                    </a:lnTo>
                    <a:lnTo>
                      <a:pt x="139" y="49"/>
                    </a:lnTo>
                    <a:lnTo>
                      <a:pt x="157" y="47"/>
                    </a:lnTo>
                    <a:lnTo>
                      <a:pt x="176" y="45"/>
                    </a:lnTo>
                    <a:lnTo>
                      <a:pt x="194" y="42"/>
                    </a:lnTo>
                    <a:lnTo>
                      <a:pt x="213" y="40"/>
                    </a:lnTo>
                    <a:lnTo>
                      <a:pt x="231" y="37"/>
                    </a:lnTo>
                    <a:lnTo>
                      <a:pt x="250" y="34"/>
                    </a:lnTo>
                    <a:lnTo>
                      <a:pt x="268" y="32"/>
                    </a:lnTo>
                    <a:lnTo>
                      <a:pt x="286" y="31"/>
                    </a:lnTo>
                    <a:lnTo>
                      <a:pt x="305" y="29"/>
                    </a:lnTo>
                    <a:lnTo>
                      <a:pt x="324" y="26"/>
                    </a:lnTo>
                    <a:lnTo>
                      <a:pt x="343" y="24"/>
                    </a:lnTo>
                    <a:lnTo>
                      <a:pt x="361" y="23"/>
                    </a:lnTo>
                    <a:lnTo>
                      <a:pt x="381" y="21"/>
                    </a:lnTo>
                    <a:lnTo>
                      <a:pt x="394" y="19"/>
                    </a:lnTo>
                    <a:lnTo>
                      <a:pt x="406" y="17"/>
                    </a:lnTo>
                    <a:lnTo>
                      <a:pt x="419" y="16"/>
                    </a:lnTo>
                    <a:lnTo>
                      <a:pt x="433" y="15"/>
                    </a:lnTo>
                    <a:lnTo>
                      <a:pt x="445" y="15"/>
                    </a:lnTo>
                    <a:lnTo>
                      <a:pt x="458" y="14"/>
                    </a:lnTo>
                    <a:lnTo>
                      <a:pt x="471" y="12"/>
                    </a:lnTo>
                    <a:lnTo>
                      <a:pt x="483" y="12"/>
                    </a:lnTo>
                    <a:lnTo>
                      <a:pt x="496" y="11"/>
                    </a:lnTo>
                    <a:lnTo>
                      <a:pt x="510" y="10"/>
                    </a:lnTo>
                    <a:lnTo>
                      <a:pt x="523" y="10"/>
                    </a:lnTo>
                    <a:lnTo>
                      <a:pt x="535" y="9"/>
                    </a:lnTo>
                    <a:lnTo>
                      <a:pt x="548" y="8"/>
                    </a:lnTo>
                    <a:lnTo>
                      <a:pt x="559" y="7"/>
                    </a:lnTo>
                    <a:lnTo>
                      <a:pt x="572" y="6"/>
                    </a:lnTo>
                    <a:lnTo>
                      <a:pt x="585" y="4"/>
                    </a:lnTo>
                    <a:lnTo>
                      <a:pt x="592" y="4"/>
                    </a:lnTo>
                    <a:lnTo>
                      <a:pt x="599" y="4"/>
                    </a:lnTo>
                    <a:lnTo>
                      <a:pt x="605" y="3"/>
                    </a:lnTo>
                    <a:lnTo>
                      <a:pt x="612" y="2"/>
                    </a:lnTo>
                    <a:lnTo>
                      <a:pt x="619" y="2"/>
                    </a:lnTo>
                    <a:lnTo>
                      <a:pt x="626" y="1"/>
                    </a:lnTo>
                    <a:lnTo>
                      <a:pt x="633" y="0"/>
                    </a:lnTo>
                    <a:lnTo>
                      <a:pt x="64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4" name="Freeform 83"/>
              <p:cNvSpPr>
                <a:spLocks/>
              </p:cNvSpPr>
              <p:nvPr/>
            </p:nvSpPr>
            <p:spPr bwMode="auto">
              <a:xfrm>
                <a:off x="3559" y="-819"/>
                <a:ext cx="1" cy="4"/>
              </a:xfrm>
              <a:custGeom>
                <a:avLst/>
                <a:gdLst>
                  <a:gd name="T0" fmla="*/ 0 w 3"/>
                  <a:gd name="T1" fmla="*/ 8 h 8"/>
                  <a:gd name="T2" fmla="*/ 3 w 3"/>
                  <a:gd name="T3" fmla="*/ 0 h 8"/>
                  <a:gd name="T4" fmla="*/ 1 w 3"/>
                  <a:gd name="T5" fmla="*/ 7 h 8"/>
                  <a:gd name="T6" fmla="*/ 0 w 3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8">
                    <a:moveTo>
                      <a:pt x="0" y="8"/>
                    </a:moveTo>
                    <a:lnTo>
                      <a:pt x="3" y="0"/>
                    </a:lnTo>
                    <a:lnTo>
                      <a:pt x="1" y="7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5" name="Freeform 84"/>
              <p:cNvSpPr>
                <a:spLocks/>
              </p:cNvSpPr>
              <p:nvPr/>
            </p:nvSpPr>
            <p:spPr bwMode="auto">
              <a:xfrm>
                <a:off x="4263" y="-818"/>
                <a:ext cx="50" cy="15"/>
              </a:xfrm>
              <a:custGeom>
                <a:avLst/>
                <a:gdLst>
                  <a:gd name="T0" fmla="*/ 55 w 102"/>
                  <a:gd name="T1" fmla="*/ 6 h 30"/>
                  <a:gd name="T2" fmla="*/ 62 w 102"/>
                  <a:gd name="T3" fmla="*/ 6 h 30"/>
                  <a:gd name="T4" fmla="*/ 68 w 102"/>
                  <a:gd name="T5" fmla="*/ 6 h 30"/>
                  <a:gd name="T6" fmla="*/ 74 w 102"/>
                  <a:gd name="T7" fmla="*/ 6 h 30"/>
                  <a:gd name="T8" fmla="*/ 80 w 102"/>
                  <a:gd name="T9" fmla="*/ 6 h 30"/>
                  <a:gd name="T10" fmla="*/ 84 w 102"/>
                  <a:gd name="T11" fmla="*/ 6 h 30"/>
                  <a:gd name="T12" fmla="*/ 90 w 102"/>
                  <a:gd name="T13" fmla="*/ 6 h 30"/>
                  <a:gd name="T14" fmla="*/ 96 w 102"/>
                  <a:gd name="T15" fmla="*/ 6 h 30"/>
                  <a:gd name="T16" fmla="*/ 102 w 102"/>
                  <a:gd name="T17" fmla="*/ 7 h 30"/>
                  <a:gd name="T18" fmla="*/ 102 w 102"/>
                  <a:gd name="T19" fmla="*/ 27 h 30"/>
                  <a:gd name="T20" fmla="*/ 92 w 102"/>
                  <a:gd name="T21" fmla="*/ 28 h 30"/>
                  <a:gd name="T22" fmla="*/ 83 w 102"/>
                  <a:gd name="T23" fmla="*/ 29 h 30"/>
                  <a:gd name="T24" fmla="*/ 74 w 102"/>
                  <a:gd name="T25" fmla="*/ 30 h 30"/>
                  <a:gd name="T26" fmla="*/ 65 w 102"/>
                  <a:gd name="T27" fmla="*/ 29 h 30"/>
                  <a:gd name="T28" fmla="*/ 55 w 102"/>
                  <a:gd name="T29" fmla="*/ 29 h 30"/>
                  <a:gd name="T30" fmla="*/ 46 w 102"/>
                  <a:gd name="T31" fmla="*/ 29 h 30"/>
                  <a:gd name="T32" fmla="*/ 38 w 102"/>
                  <a:gd name="T33" fmla="*/ 29 h 30"/>
                  <a:gd name="T34" fmla="*/ 29 w 102"/>
                  <a:gd name="T35" fmla="*/ 29 h 30"/>
                  <a:gd name="T36" fmla="*/ 21 w 102"/>
                  <a:gd name="T37" fmla="*/ 28 h 30"/>
                  <a:gd name="T38" fmla="*/ 12 w 102"/>
                  <a:gd name="T39" fmla="*/ 27 h 30"/>
                  <a:gd name="T40" fmla="*/ 5 w 102"/>
                  <a:gd name="T41" fmla="*/ 25 h 30"/>
                  <a:gd name="T42" fmla="*/ 0 w 102"/>
                  <a:gd name="T43" fmla="*/ 18 h 30"/>
                  <a:gd name="T44" fmla="*/ 0 w 102"/>
                  <a:gd name="T45" fmla="*/ 11 h 30"/>
                  <a:gd name="T46" fmla="*/ 2 w 102"/>
                  <a:gd name="T47" fmla="*/ 5 h 30"/>
                  <a:gd name="T48" fmla="*/ 6 w 102"/>
                  <a:gd name="T49" fmla="*/ 2 h 30"/>
                  <a:gd name="T50" fmla="*/ 12 w 102"/>
                  <a:gd name="T51" fmla="*/ 0 h 30"/>
                  <a:gd name="T52" fmla="*/ 17 w 102"/>
                  <a:gd name="T53" fmla="*/ 2 h 30"/>
                  <a:gd name="T54" fmla="*/ 23 w 102"/>
                  <a:gd name="T55" fmla="*/ 2 h 30"/>
                  <a:gd name="T56" fmla="*/ 29 w 102"/>
                  <a:gd name="T57" fmla="*/ 2 h 30"/>
                  <a:gd name="T58" fmla="*/ 34 w 102"/>
                  <a:gd name="T59" fmla="*/ 2 h 30"/>
                  <a:gd name="T60" fmla="*/ 39 w 102"/>
                  <a:gd name="T61" fmla="*/ 2 h 30"/>
                  <a:gd name="T62" fmla="*/ 45 w 102"/>
                  <a:gd name="T63" fmla="*/ 3 h 30"/>
                  <a:gd name="T64" fmla="*/ 50 w 102"/>
                  <a:gd name="T65" fmla="*/ 4 h 30"/>
                  <a:gd name="T66" fmla="*/ 55 w 102"/>
                  <a:gd name="T6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2" h="30">
                    <a:moveTo>
                      <a:pt x="55" y="6"/>
                    </a:moveTo>
                    <a:lnTo>
                      <a:pt x="62" y="6"/>
                    </a:lnTo>
                    <a:lnTo>
                      <a:pt x="68" y="6"/>
                    </a:lnTo>
                    <a:lnTo>
                      <a:pt x="74" y="6"/>
                    </a:lnTo>
                    <a:lnTo>
                      <a:pt x="80" y="6"/>
                    </a:lnTo>
                    <a:lnTo>
                      <a:pt x="84" y="6"/>
                    </a:lnTo>
                    <a:lnTo>
                      <a:pt x="90" y="6"/>
                    </a:lnTo>
                    <a:lnTo>
                      <a:pt x="96" y="6"/>
                    </a:lnTo>
                    <a:lnTo>
                      <a:pt x="102" y="7"/>
                    </a:lnTo>
                    <a:lnTo>
                      <a:pt x="102" y="27"/>
                    </a:lnTo>
                    <a:lnTo>
                      <a:pt x="92" y="28"/>
                    </a:lnTo>
                    <a:lnTo>
                      <a:pt x="83" y="29"/>
                    </a:lnTo>
                    <a:lnTo>
                      <a:pt x="74" y="30"/>
                    </a:lnTo>
                    <a:lnTo>
                      <a:pt x="65" y="29"/>
                    </a:lnTo>
                    <a:lnTo>
                      <a:pt x="55" y="29"/>
                    </a:lnTo>
                    <a:lnTo>
                      <a:pt x="46" y="29"/>
                    </a:lnTo>
                    <a:lnTo>
                      <a:pt x="38" y="29"/>
                    </a:lnTo>
                    <a:lnTo>
                      <a:pt x="29" y="29"/>
                    </a:lnTo>
                    <a:lnTo>
                      <a:pt x="21" y="28"/>
                    </a:lnTo>
                    <a:lnTo>
                      <a:pt x="12" y="27"/>
                    </a:lnTo>
                    <a:lnTo>
                      <a:pt x="5" y="25"/>
                    </a:lnTo>
                    <a:lnTo>
                      <a:pt x="0" y="18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7" y="2"/>
                    </a:lnTo>
                    <a:lnTo>
                      <a:pt x="23" y="2"/>
                    </a:lnTo>
                    <a:lnTo>
                      <a:pt x="29" y="2"/>
                    </a:lnTo>
                    <a:lnTo>
                      <a:pt x="34" y="2"/>
                    </a:lnTo>
                    <a:lnTo>
                      <a:pt x="39" y="2"/>
                    </a:lnTo>
                    <a:lnTo>
                      <a:pt x="45" y="3"/>
                    </a:lnTo>
                    <a:lnTo>
                      <a:pt x="50" y="4"/>
                    </a:lnTo>
                    <a:lnTo>
                      <a:pt x="5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6" name="Freeform 85"/>
              <p:cNvSpPr>
                <a:spLocks/>
              </p:cNvSpPr>
              <p:nvPr/>
            </p:nvSpPr>
            <p:spPr bwMode="auto">
              <a:xfrm>
                <a:off x="4339" y="-818"/>
                <a:ext cx="55" cy="5"/>
              </a:xfrm>
              <a:custGeom>
                <a:avLst/>
                <a:gdLst>
                  <a:gd name="T0" fmla="*/ 111 w 111"/>
                  <a:gd name="T1" fmla="*/ 9 h 10"/>
                  <a:gd name="T2" fmla="*/ 97 w 111"/>
                  <a:gd name="T3" fmla="*/ 10 h 10"/>
                  <a:gd name="T4" fmla="*/ 83 w 111"/>
                  <a:gd name="T5" fmla="*/ 10 h 10"/>
                  <a:gd name="T6" fmla="*/ 69 w 111"/>
                  <a:gd name="T7" fmla="*/ 9 h 10"/>
                  <a:gd name="T8" fmla="*/ 55 w 111"/>
                  <a:gd name="T9" fmla="*/ 8 h 10"/>
                  <a:gd name="T10" fmla="*/ 42 w 111"/>
                  <a:gd name="T11" fmla="*/ 6 h 10"/>
                  <a:gd name="T12" fmla="*/ 28 w 111"/>
                  <a:gd name="T13" fmla="*/ 4 h 10"/>
                  <a:gd name="T14" fmla="*/ 14 w 111"/>
                  <a:gd name="T15" fmla="*/ 3 h 10"/>
                  <a:gd name="T16" fmla="*/ 0 w 111"/>
                  <a:gd name="T17" fmla="*/ 2 h 10"/>
                  <a:gd name="T18" fmla="*/ 1 w 111"/>
                  <a:gd name="T19" fmla="*/ 0 h 10"/>
                  <a:gd name="T20" fmla="*/ 15 w 111"/>
                  <a:gd name="T21" fmla="*/ 0 h 10"/>
                  <a:gd name="T22" fmla="*/ 29 w 111"/>
                  <a:gd name="T23" fmla="*/ 0 h 10"/>
                  <a:gd name="T24" fmla="*/ 43 w 111"/>
                  <a:gd name="T25" fmla="*/ 1 h 10"/>
                  <a:gd name="T26" fmla="*/ 57 w 111"/>
                  <a:gd name="T27" fmla="*/ 2 h 10"/>
                  <a:gd name="T28" fmla="*/ 70 w 111"/>
                  <a:gd name="T29" fmla="*/ 3 h 10"/>
                  <a:gd name="T30" fmla="*/ 84 w 111"/>
                  <a:gd name="T31" fmla="*/ 5 h 10"/>
                  <a:gd name="T32" fmla="*/ 97 w 111"/>
                  <a:gd name="T33" fmla="*/ 6 h 10"/>
                  <a:gd name="T34" fmla="*/ 111 w 111"/>
                  <a:gd name="T3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" h="10">
                    <a:moveTo>
                      <a:pt x="111" y="9"/>
                    </a:moveTo>
                    <a:lnTo>
                      <a:pt x="97" y="10"/>
                    </a:lnTo>
                    <a:lnTo>
                      <a:pt x="83" y="10"/>
                    </a:lnTo>
                    <a:lnTo>
                      <a:pt x="69" y="9"/>
                    </a:lnTo>
                    <a:lnTo>
                      <a:pt x="55" y="8"/>
                    </a:lnTo>
                    <a:lnTo>
                      <a:pt x="42" y="6"/>
                    </a:lnTo>
                    <a:lnTo>
                      <a:pt x="28" y="4"/>
                    </a:lnTo>
                    <a:lnTo>
                      <a:pt x="14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5" y="0"/>
                    </a:lnTo>
                    <a:lnTo>
                      <a:pt x="29" y="0"/>
                    </a:lnTo>
                    <a:lnTo>
                      <a:pt x="43" y="1"/>
                    </a:lnTo>
                    <a:lnTo>
                      <a:pt x="57" y="2"/>
                    </a:lnTo>
                    <a:lnTo>
                      <a:pt x="70" y="3"/>
                    </a:lnTo>
                    <a:lnTo>
                      <a:pt x="84" y="5"/>
                    </a:lnTo>
                    <a:lnTo>
                      <a:pt x="97" y="6"/>
                    </a:lnTo>
                    <a:lnTo>
                      <a:pt x="111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7" name="Freeform 86"/>
              <p:cNvSpPr>
                <a:spLocks/>
              </p:cNvSpPr>
              <p:nvPr/>
            </p:nvSpPr>
            <p:spPr bwMode="auto">
              <a:xfrm>
                <a:off x="3659" y="-815"/>
                <a:ext cx="321" cy="34"/>
              </a:xfrm>
              <a:custGeom>
                <a:avLst/>
                <a:gdLst>
                  <a:gd name="T0" fmla="*/ 642 w 642"/>
                  <a:gd name="T1" fmla="*/ 2 h 69"/>
                  <a:gd name="T2" fmla="*/ 640 w 642"/>
                  <a:gd name="T3" fmla="*/ 8 h 69"/>
                  <a:gd name="T4" fmla="*/ 606 w 642"/>
                  <a:gd name="T5" fmla="*/ 13 h 69"/>
                  <a:gd name="T6" fmla="*/ 541 w 642"/>
                  <a:gd name="T7" fmla="*/ 16 h 69"/>
                  <a:gd name="T8" fmla="*/ 478 w 642"/>
                  <a:gd name="T9" fmla="*/ 21 h 69"/>
                  <a:gd name="T10" fmla="*/ 413 w 642"/>
                  <a:gd name="T11" fmla="*/ 25 h 69"/>
                  <a:gd name="T12" fmla="*/ 350 w 642"/>
                  <a:gd name="T13" fmla="*/ 30 h 69"/>
                  <a:gd name="T14" fmla="*/ 287 w 642"/>
                  <a:gd name="T15" fmla="*/ 35 h 69"/>
                  <a:gd name="T16" fmla="*/ 225 w 642"/>
                  <a:gd name="T17" fmla="*/ 42 h 69"/>
                  <a:gd name="T18" fmla="*/ 161 w 642"/>
                  <a:gd name="T19" fmla="*/ 50 h 69"/>
                  <a:gd name="T20" fmla="*/ 113 w 642"/>
                  <a:gd name="T21" fmla="*/ 54 h 69"/>
                  <a:gd name="T22" fmla="*/ 82 w 642"/>
                  <a:gd name="T23" fmla="*/ 58 h 69"/>
                  <a:gd name="T24" fmla="*/ 49 w 642"/>
                  <a:gd name="T25" fmla="*/ 62 h 69"/>
                  <a:gd name="T26" fmla="*/ 18 w 642"/>
                  <a:gd name="T27" fmla="*/ 67 h 69"/>
                  <a:gd name="T28" fmla="*/ 0 w 642"/>
                  <a:gd name="T29" fmla="*/ 67 h 69"/>
                  <a:gd name="T30" fmla="*/ 19 w 642"/>
                  <a:gd name="T31" fmla="*/ 58 h 69"/>
                  <a:gd name="T32" fmla="*/ 41 w 642"/>
                  <a:gd name="T33" fmla="*/ 54 h 69"/>
                  <a:gd name="T34" fmla="*/ 63 w 642"/>
                  <a:gd name="T35" fmla="*/ 53 h 69"/>
                  <a:gd name="T36" fmla="*/ 85 w 642"/>
                  <a:gd name="T37" fmla="*/ 50 h 69"/>
                  <a:gd name="T38" fmla="*/ 125 w 642"/>
                  <a:gd name="T39" fmla="*/ 46 h 69"/>
                  <a:gd name="T40" fmla="*/ 166 w 642"/>
                  <a:gd name="T41" fmla="*/ 40 h 69"/>
                  <a:gd name="T42" fmla="*/ 206 w 642"/>
                  <a:gd name="T43" fmla="*/ 35 h 69"/>
                  <a:gd name="T44" fmla="*/ 248 w 642"/>
                  <a:gd name="T45" fmla="*/ 31 h 69"/>
                  <a:gd name="T46" fmla="*/ 273 w 642"/>
                  <a:gd name="T47" fmla="*/ 28 h 69"/>
                  <a:gd name="T48" fmla="*/ 298 w 642"/>
                  <a:gd name="T49" fmla="*/ 24 h 69"/>
                  <a:gd name="T50" fmla="*/ 324 w 642"/>
                  <a:gd name="T51" fmla="*/ 23 h 69"/>
                  <a:gd name="T52" fmla="*/ 349 w 642"/>
                  <a:gd name="T53" fmla="*/ 21 h 69"/>
                  <a:gd name="T54" fmla="*/ 375 w 642"/>
                  <a:gd name="T55" fmla="*/ 20 h 69"/>
                  <a:gd name="T56" fmla="*/ 401 w 642"/>
                  <a:gd name="T57" fmla="*/ 19 h 69"/>
                  <a:gd name="T58" fmla="*/ 426 w 642"/>
                  <a:gd name="T59" fmla="*/ 15 h 69"/>
                  <a:gd name="T60" fmla="*/ 452 w 642"/>
                  <a:gd name="T61" fmla="*/ 12 h 69"/>
                  <a:gd name="T62" fmla="*/ 473 w 642"/>
                  <a:gd name="T63" fmla="*/ 12 h 69"/>
                  <a:gd name="T64" fmla="*/ 495 w 642"/>
                  <a:gd name="T65" fmla="*/ 8 h 69"/>
                  <a:gd name="T66" fmla="*/ 517 w 642"/>
                  <a:gd name="T67" fmla="*/ 6 h 69"/>
                  <a:gd name="T68" fmla="*/ 539 w 642"/>
                  <a:gd name="T69" fmla="*/ 6 h 69"/>
                  <a:gd name="T70" fmla="*/ 560 w 642"/>
                  <a:gd name="T71" fmla="*/ 5 h 69"/>
                  <a:gd name="T72" fmla="*/ 582 w 642"/>
                  <a:gd name="T73" fmla="*/ 5 h 69"/>
                  <a:gd name="T74" fmla="*/ 604 w 642"/>
                  <a:gd name="T75" fmla="*/ 4 h 69"/>
                  <a:gd name="T76" fmla="*/ 624 w 642"/>
                  <a:gd name="T7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42" h="69">
                    <a:moveTo>
                      <a:pt x="640" y="0"/>
                    </a:moveTo>
                    <a:lnTo>
                      <a:pt x="642" y="2"/>
                    </a:lnTo>
                    <a:lnTo>
                      <a:pt x="642" y="6"/>
                    </a:lnTo>
                    <a:lnTo>
                      <a:pt x="640" y="8"/>
                    </a:lnTo>
                    <a:lnTo>
                      <a:pt x="638" y="10"/>
                    </a:lnTo>
                    <a:lnTo>
                      <a:pt x="606" y="13"/>
                    </a:lnTo>
                    <a:lnTo>
                      <a:pt x="574" y="15"/>
                    </a:lnTo>
                    <a:lnTo>
                      <a:pt x="541" y="16"/>
                    </a:lnTo>
                    <a:lnTo>
                      <a:pt x="509" y="19"/>
                    </a:lnTo>
                    <a:lnTo>
                      <a:pt x="478" y="21"/>
                    </a:lnTo>
                    <a:lnTo>
                      <a:pt x="446" y="23"/>
                    </a:lnTo>
                    <a:lnTo>
                      <a:pt x="413" y="25"/>
                    </a:lnTo>
                    <a:lnTo>
                      <a:pt x="382" y="27"/>
                    </a:lnTo>
                    <a:lnTo>
                      <a:pt x="350" y="30"/>
                    </a:lnTo>
                    <a:lnTo>
                      <a:pt x="319" y="32"/>
                    </a:lnTo>
                    <a:lnTo>
                      <a:pt x="287" y="35"/>
                    </a:lnTo>
                    <a:lnTo>
                      <a:pt x="256" y="38"/>
                    </a:lnTo>
                    <a:lnTo>
                      <a:pt x="225" y="42"/>
                    </a:lnTo>
                    <a:lnTo>
                      <a:pt x="192" y="45"/>
                    </a:lnTo>
                    <a:lnTo>
                      <a:pt x="161" y="50"/>
                    </a:lnTo>
                    <a:lnTo>
                      <a:pt x="129" y="54"/>
                    </a:lnTo>
                    <a:lnTo>
                      <a:pt x="113" y="54"/>
                    </a:lnTo>
                    <a:lnTo>
                      <a:pt x="97" y="55"/>
                    </a:lnTo>
                    <a:lnTo>
                      <a:pt x="82" y="58"/>
                    </a:lnTo>
                    <a:lnTo>
                      <a:pt x="66" y="60"/>
                    </a:lnTo>
                    <a:lnTo>
                      <a:pt x="49" y="62"/>
                    </a:lnTo>
                    <a:lnTo>
                      <a:pt x="34" y="65"/>
                    </a:lnTo>
                    <a:lnTo>
                      <a:pt x="18" y="67"/>
                    </a:lnTo>
                    <a:lnTo>
                      <a:pt x="2" y="69"/>
                    </a:lnTo>
                    <a:lnTo>
                      <a:pt x="0" y="67"/>
                    </a:lnTo>
                    <a:lnTo>
                      <a:pt x="9" y="61"/>
                    </a:lnTo>
                    <a:lnTo>
                      <a:pt x="19" y="58"/>
                    </a:lnTo>
                    <a:lnTo>
                      <a:pt x="30" y="55"/>
                    </a:lnTo>
                    <a:lnTo>
                      <a:pt x="41" y="54"/>
                    </a:lnTo>
                    <a:lnTo>
                      <a:pt x="52" y="54"/>
                    </a:lnTo>
                    <a:lnTo>
                      <a:pt x="63" y="53"/>
                    </a:lnTo>
                    <a:lnTo>
                      <a:pt x="75" y="52"/>
                    </a:lnTo>
                    <a:lnTo>
                      <a:pt x="85" y="50"/>
                    </a:lnTo>
                    <a:lnTo>
                      <a:pt x="106" y="48"/>
                    </a:lnTo>
                    <a:lnTo>
                      <a:pt x="125" y="46"/>
                    </a:lnTo>
                    <a:lnTo>
                      <a:pt x="146" y="44"/>
                    </a:lnTo>
                    <a:lnTo>
                      <a:pt x="166" y="40"/>
                    </a:lnTo>
                    <a:lnTo>
                      <a:pt x="187" y="37"/>
                    </a:lnTo>
                    <a:lnTo>
                      <a:pt x="206" y="35"/>
                    </a:lnTo>
                    <a:lnTo>
                      <a:pt x="227" y="32"/>
                    </a:lnTo>
                    <a:lnTo>
                      <a:pt x="248" y="31"/>
                    </a:lnTo>
                    <a:lnTo>
                      <a:pt x="260" y="29"/>
                    </a:lnTo>
                    <a:lnTo>
                      <a:pt x="273" y="28"/>
                    </a:lnTo>
                    <a:lnTo>
                      <a:pt x="286" y="25"/>
                    </a:lnTo>
                    <a:lnTo>
                      <a:pt x="298" y="24"/>
                    </a:lnTo>
                    <a:lnTo>
                      <a:pt x="311" y="23"/>
                    </a:lnTo>
                    <a:lnTo>
                      <a:pt x="324" y="23"/>
                    </a:lnTo>
                    <a:lnTo>
                      <a:pt x="336" y="22"/>
                    </a:lnTo>
                    <a:lnTo>
                      <a:pt x="349" y="21"/>
                    </a:lnTo>
                    <a:lnTo>
                      <a:pt x="362" y="21"/>
                    </a:lnTo>
                    <a:lnTo>
                      <a:pt x="375" y="20"/>
                    </a:lnTo>
                    <a:lnTo>
                      <a:pt x="388" y="20"/>
                    </a:lnTo>
                    <a:lnTo>
                      <a:pt x="401" y="19"/>
                    </a:lnTo>
                    <a:lnTo>
                      <a:pt x="413" y="17"/>
                    </a:lnTo>
                    <a:lnTo>
                      <a:pt x="426" y="15"/>
                    </a:lnTo>
                    <a:lnTo>
                      <a:pt x="439" y="14"/>
                    </a:lnTo>
                    <a:lnTo>
                      <a:pt x="452" y="12"/>
                    </a:lnTo>
                    <a:lnTo>
                      <a:pt x="462" y="12"/>
                    </a:lnTo>
                    <a:lnTo>
                      <a:pt x="473" y="12"/>
                    </a:lnTo>
                    <a:lnTo>
                      <a:pt x="484" y="10"/>
                    </a:lnTo>
                    <a:lnTo>
                      <a:pt x="495" y="8"/>
                    </a:lnTo>
                    <a:lnTo>
                      <a:pt x="506" y="7"/>
                    </a:lnTo>
                    <a:lnTo>
                      <a:pt x="517" y="6"/>
                    </a:lnTo>
                    <a:lnTo>
                      <a:pt x="528" y="5"/>
                    </a:lnTo>
                    <a:lnTo>
                      <a:pt x="539" y="6"/>
                    </a:lnTo>
                    <a:lnTo>
                      <a:pt x="549" y="6"/>
                    </a:lnTo>
                    <a:lnTo>
                      <a:pt x="560" y="5"/>
                    </a:lnTo>
                    <a:lnTo>
                      <a:pt x="570" y="5"/>
                    </a:lnTo>
                    <a:lnTo>
                      <a:pt x="582" y="5"/>
                    </a:lnTo>
                    <a:lnTo>
                      <a:pt x="592" y="5"/>
                    </a:lnTo>
                    <a:lnTo>
                      <a:pt x="604" y="4"/>
                    </a:lnTo>
                    <a:lnTo>
                      <a:pt x="614" y="2"/>
                    </a:lnTo>
                    <a:lnTo>
                      <a:pt x="624" y="0"/>
                    </a:lnTo>
                    <a:lnTo>
                      <a:pt x="64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8" name="Freeform 87"/>
              <p:cNvSpPr>
                <a:spLocks/>
              </p:cNvSpPr>
              <p:nvPr/>
            </p:nvSpPr>
            <p:spPr bwMode="auto">
              <a:xfrm>
                <a:off x="4011" y="-814"/>
                <a:ext cx="45" cy="83"/>
              </a:xfrm>
              <a:custGeom>
                <a:avLst/>
                <a:gdLst>
                  <a:gd name="T0" fmla="*/ 87 w 90"/>
                  <a:gd name="T1" fmla="*/ 18 h 166"/>
                  <a:gd name="T2" fmla="*/ 90 w 90"/>
                  <a:gd name="T3" fmla="*/ 53 h 166"/>
                  <a:gd name="T4" fmla="*/ 88 w 90"/>
                  <a:gd name="T5" fmla="*/ 87 h 166"/>
                  <a:gd name="T6" fmla="*/ 86 w 90"/>
                  <a:gd name="T7" fmla="*/ 121 h 166"/>
                  <a:gd name="T8" fmla="*/ 85 w 90"/>
                  <a:gd name="T9" fmla="*/ 157 h 166"/>
                  <a:gd name="T10" fmla="*/ 77 w 90"/>
                  <a:gd name="T11" fmla="*/ 160 h 166"/>
                  <a:gd name="T12" fmla="*/ 68 w 90"/>
                  <a:gd name="T13" fmla="*/ 164 h 166"/>
                  <a:gd name="T14" fmla="*/ 58 w 90"/>
                  <a:gd name="T15" fmla="*/ 165 h 166"/>
                  <a:gd name="T16" fmla="*/ 49 w 90"/>
                  <a:gd name="T17" fmla="*/ 166 h 166"/>
                  <a:gd name="T18" fmla="*/ 39 w 90"/>
                  <a:gd name="T19" fmla="*/ 166 h 166"/>
                  <a:gd name="T20" fmla="*/ 30 w 90"/>
                  <a:gd name="T21" fmla="*/ 165 h 166"/>
                  <a:gd name="T22" fmla="*/ 20 w 90"/>
                  <a:gd name="T23" fmla="*/ 164 h 166"/>
                  <a:gd name="T24" fmla="*/ 11 w 90"/>
                  <a:gd name="T25" fmla="*/ 162 h 166"/>
                  <a:gd name="T26" fmla="*/ 2 w 90"/>
                  <a:gd name="T27" fmla="*/ 144 h 166"/>
                  <a:gd name="T28" fmla="*/ 1 w 90"/>
                  <a:gd name="T29" fmla="*/ 125 h 166"/>
                  <a:gd name="T30" fmla="*/ 1 w 90"/>
                  <a:gd name="T31" fmla="*/ 103 h 166"/>
                  <a:gd name="T32" fmla="*/ 0 w 90"/>
                  <a:gd name="T33" fmla="*/ 82 h 166"/>
                  <a:gd name="T34" fmla="*/ 2 w 90"/>
                  <a:gd name="T35" fmla="*/ 18 h 166"/>
                  <a:gd name="T36" fmla="*/ 9 w 90"/>
                  <a:gd name="T37" fmla="*/ 8 h 166"/>
                  <a:gd name="T38" fmla="*/ 17 w 90"/>
                  <a:gd name="T39" fmla="*/ 4 h 166"/>
                  <a:gd name="T40" fmla="*/ 26 w 90"/>
                  <a:gd name="T41" fmla="*/ 2 h 166"/>
                  <a:gd name="T42" fmla="*/ 37 w 90"/>
                  <a:gd name="T43" fmla="*/ 0 h 166"/>
                  <a:gd name="T44" fmla="*/ 47 w 90"/>
                  <a:gd name="T45" fmla="*/ 2 h 166"/>
                  <a:gd name="T46" fmla="*/ 58 w 90"/>
                  <a:gd name="T47" fmla="*/ 3 h 166"/>
                  <a:gd name="T48" fmla="*/ 69 w 90"/>
                  <a:gd name="T49" fmla="*/ 3 h 166"/>
                  <a:gd name="T50" fmla="*/ 78 w 90"/>
                  <a:gd name="T51" fmla="*/ 3 h 166"/>
                  <a:gd name="T52" fmla="*/ 83 w 90"/>
                  <a:gd name="T53" fmla="*/ 5 h 166"/>
                  <a:gd name="T54" fmla="*/ 85 w 90"/>
                  <a:gd name="T55" fmla="*/ 8 h 166"/>
                  <a:gd name="T56" fmla="*/ 86 w 90"/>
                  <a:gd name="T57" fmla="*/ 13 h 166"/>
                  <a:gd name="T58" fmla="*/ 87 w 90"/>
                  <a:gd name="T59" fmla="*/ 18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0" h="166">
                    <a:moveTo>
                      <a:pt x="87" y="18"/>
                    </a:moveTo>
                    <a:lnTo>
                      <a:pt x="90" y="53"/>
                    </a:lnTo>
                    <a:lnTo>
                      <a:pt x="88" y="87"/>
                    </a:lnTo>
                    <a:lnTo>
                      <a:pt x="86" y="121"/>
                    </a:lnTo>
                    <a:lnTo>
                      <a:pt x="85" y="157"/>
                    </a:lnTo>
                    <a:lnTo>
                      <a:pt x="77" y="160"/>
                    </a:lnTo>
                    <a:lnTo>
                      <a:pt x="68" y="164"/>
                    </a:lnTo>
                    <a:lnTo>
                      <a:pt x="58" y="165"/>
                    </a:lnTo>
                    <a:lnTo>
                      <a:pt x="49" y="166"/>
                    </a:lnTo>
                    <a:lnTo>
                      <a:pt x="39" y="166"/>
                    </a:lnTo>
                    <a:lnTo>
                      <a:pt x="30" y="165"/>
                    </a:lnTo>
                    <a:lnTo>
                      <a:pt x="20" y="164"/>
                    </a:lnTo>
                    <a:lnTo>
                      <a:pt x="11" y="162"/>
                    </a:lnTo>
                    <a:lnTo>
                      <a:pt x="2" y="144"/>
                    </a:lnTo>
                    <a:lnTo>
                      <a:pt x="1" y="125"/>
                    </a:lnTo>
                    <a:lnTo>
                      <a:pt x="1" y="103"/>
                    </a:lnTo>
                    <a:lnTo>
                      <a:pt x="0" y="82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7" y="4"/>
                    </a:lnTo>
                    <a:lnTo>
                      <a:pt x="26" y="2"/>
                    </a:lnTo>
                    <a:lnTo>
                      <a:pt x="37" y="0"/>
                    </a:lnTo>
                    <a:lnTo>
                      <a:pt x="47" y="2"/>
                    </a:lnTo>
                    <a:lnTo>
                      <a:pt x="58" y="3"/>
                    </a:lnTo>
                    <a:lnTo>
                      <a:pt x="69" y="3"/>
                    </a:lnTo>
                    <a:lnTo>
                      <a:pt x="78" y="3"/>
                    </a:lnTo>
                    <a:lnTo>
                      <a:pt x="83" y="5"/>
                    </a:lnTo>
                    <a:lnTo>
                      <a:pt x="85" y="8"/>
                    </a:lnTo>
                    <a:lnTo>
                      <a:pt x="86" y="13"/>
                    </a:lnTo>
                    <a:lnTo>
                      <a:pt x="87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9" name="Freeform 88"/>
              <p:cNvSpPr>
                <a:spLocks/>
              </p:cNvSpPr>
              <p:nvPr/>
            </p:nvSpPr>
            <p:spPr bwMode="auto">
              <a:xfrm>
                <a:off x="4409" y="-808"/>
                <a:ext cx="4" cy="11"/>
              </a:xfrm>
              <a:custGeom>
                <a:avLst/>
                <a:gdLst>
                  <a:gd name="T0" fmla="*/ 9 w 9"/>
                  <a:gd name="T1" fmla="*/ 6 h 22"/>
                  <a:gd name="T2" fmla="*/ 8 w 9"/>
                  <a:gd name="T3" fmla="*/ 10 h 22"/>
                  <a:gd name="T4" fmla="*/ 7 w 9"/>
                  <a:gd name="T5" fmla="*/ 15 h 22"/>
                  <a:gd name="T6" fmla="*/ 4 w 9"/>
                  <a:gd name="T7" fmla="*/ 20 h 22"/>
                  <a:gd name="T8" fmla="*/ 0 w 9"/>
                  <a:gd name="T9" fmla="*/ 22 h 22"/>
                  <a:gd name="T10" fmla="*/ 0 w 9"/>
                  <a:gd name="T11" fmla="*/ 0 h 22"/>
                  <a:gd name="T12" fmla="*/ 2 w 9"/>
                  <a:gd name="T13" fmla="*/ 1 h 22"/>
                  <a:gd name="T14" fmla="*/ 4 w 9"/>
                  <a:gd name="T15" fmla="*/ 2 h 22"/>
                  <a:gd name="T16" fmla="*/ 7 w 9"/>
                  <a:gd name="T17" fmla="*/ 4 h 22"/>
                  <a:gd name="T18" fmla="*/ 9 w 9"/>
                  <a:gd name="T19" fmla="*/ 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22">
                    <a:moveTo>
                      <a:pt x="9" y="6"/>
                    </a:moveTo>
                    <a:lnTo>
                      <a:pt x="8" y="10"/>
                    </a:lnTo>
                    <a:lnTo>
                      <a:pt x="7" y="15"/>
                    </a:lnTo>
                    <a:lnTo>
                      <a:pt x="4" y="20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4" y="2"/>
                    </a:lnTo>
                    <a:lnTo>
                      <a:pt x="7" y="4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0" name="Freeform 89"/>
              <p:cNvSpPr>
                <a:spLocks/>
              </p:cNvSpPr>
              <p:nvPr/>
            </p:nvSpPr>
            <p:spPr bwMode="auto">
              <a:xfrm>
                <a:off x="3665" y="-807"/>
                <a:ext cx="46" cy="8"/>
              </a:xfrm>
              <a:custGeom>
                <a:avLst/>
                <a:gdLst>
                  <a:gd name="T0" fmla="*/ 94 w 94"/>
                  <a:gd name="T1" fmla="*/ 2 h 15"/>
                  <a:gd name="T2" fmla="*/ 82 w 94"/>
                  <a:gd name="T3" fmla="*/ 4 h 15"/>
                  <a:gd name="T4" fmla="*/ 71 w 94"/>
                  <a:gd name="T5" fmla="*/ 6 h 15"/>
                  <a:gd name="T6" fmla="*/ 59 w 94"/>
                  <a:gd name="T7" fmla="*/ 8 h 15"/>
                  <a:gd name="T8" fmla="*/ 48 w 94"/>
                  <a:gd name="T9" fmla="*/ 10 h 15"/>
                  <a:gd name="T10" fmla="*/ 36 w 94"/>
                  <a:gd name="T11" fmla="*/ 11 h 15"/>
                  <a:gd name="T12" fmla="*/ 24 w 94"/>
                  <a:gd name="T13" fmla="*/ 12 h 15"/>
                  <a:gd name="T14" fmla="*/ 13 w 94"/>
                  <a:gd name="T15" fmla="*/ 14 h 15"/>
                  <a:gd name="T16" fmla="*/ 1 w 94"/>
                  <a:gd name="T17" fmla="*/ 15 h 15"/>
                  <a:gd name="T18" fmla="*/ 0 w 94"/>
                  <a:gd name="T19" fmla="*/ 15 h 15"/>
                  <a:gd name="T20" fmla="*/ 0 w 94"/>
                  <a:gd name="T21" fmla="*/ 14 h 15"/>
                  <a:gd name="T22" fmla="*/ 0 w 94"/>
                  <a:gd name="T23" fmla="*/ 13 h 15"/>
                  <a:gd name="T24" fmla="*/ 0 w 94"/>
                  <a:gd name="T25" fmla="*/ 12 h 15"/>
                  <a:gd name="T26" fmla="*/ 9 w 94"/>
                  <a:gd name="T27" fmla="*/ 10 h 15"/>
                  <a:gd name="T28" fmla="*/ 20 w 94"/>
                  <a:gd name="T29" fmla="*/ 8 h 15"/>
                  <a:gd name="T30" fmla="*/ 30 w 94"/>
                  <a:gd name="T31" fmla="*/ 7 h 15"/>
                  <a:gd name="T32" fmla="*/ 41 w 94"/>
                  <a:gd name="T33" fmla="*/ 6 h 15"/>
                  <a:gd name="T34" fmla="*/ 50 w 94"/>
                  <a:gd name="T35" fmla="*/ 5 h 15"/>
                  <a:gd name="T36" fmla="*/ 60 w 94"/>
                  <a:gd name="T37" fmla="*/ 4 h 15"/>
                  <a:gd name="T38" fmla="*/ 71 w 94"/>
                  <a:gd name="T39" fmla="*/ 3 h 15"/>
                  <a:gd name="T40" fmla="*/ 80 w 94"/>
                  <a:gd name="T41" fmla="*/ 0 h 15"/>
                  <a:gd name="T42" fmla="*/ 94 w 94"/>
                  <a:gd name="T4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" h="15">
                    <a:moveTo>
                      <a:pt x="94" y="2"/>
                    </a:moveTo>
                    <a:lnTo>
                      <a:pt x="82" y="4"/>
                    </a:lnTo>
                    <a:lnTo>
                      <a:pt x="71" y="6"/>
                    </a:lnTo>
                    <a:lnTo>
                      <a:pt x="59" y="8"/>
                    </a:lnTo>
                    <a:lnTo>
                      <a:pt x="48" y="10"/>
                    </a:lnTo>
                    <a:lnTo>
                      <a:pt x="36" y="11"/>
                    </a:lnTo>
                    <a:lnTo>
                      <a:pt x="24" y="12"/>
                    </a:lnTo>
                    <a:lnTo>
                      <a:pt x="13" y="14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9" y="10"/>
                    </a:lnTo>
                    <a:lnTo>
                      <a:pt x="20" y="8"/>
                    </a:lnTo>
                    <a:lnTo>
                      <a:pt x="30" y="7"/>
                    </a:lnTo>
                    <a:lnTo>
                      <a:pt x="41" y="6"/>
                    </a:lnTo>
                    <a:lnTo>
                      <a:pt x="50" y="5"/>
                    </a:lnTo>
                    <a:lnTo>
                      <a:pt x="60" y="4"/>
                    </a:lnTo>
                    <a:lnTo>
                      <a:pt x="71" y="3"/>
                    </a:lnTo>
                    <a:lnTo>
                      <a:pt x="80" y="0"/>
                    </a:lnTo>
                    <a:lnTo>
                      <a:pt x="94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1" name="Freeform 90"/>
              <p:cNvSpPr>
                <a:spLocks/>
              </p:cNvSpPr>
              <p:nvPr/>
            </p:nvSpPr>
            <p:spPr bwMode="auto">
              <a:xfrm>
                <a:off x="4021" y="-804"/>
                <a:ext cx="13" cy="21"/>
              </a:xfrm>
              <a:custGeom>
                <a:avLst/>
                <a:gdLst>
                  <a:gd name="T0" fmla="*/ 23 w 26"/>
                  <a:gd name="T1" fmla="*/ 0 h 43"/>
                  <a:gd name="T2" fmla="*/ 25 w 26"/>
                  <a:gd name="T3" fmla="*/ 12 h 43"/>
                  <a:gd name="T4" fmla="*/ 26 w 26"/>
                  <a:gd name="T5" fmla="*/ 23 h 43"/>
                  <a:gd name="T6" fmla="*/ 23 w 26"/>
                  <a:gd name="T7" fmla="*/ 34 h 43"/>
                  <a:gd name="T8" fmla="*/ 18 w 26"/>
                  <a:gd name="T9" fmla="*/ 43 h 43"/>
                  <a:gd name="T10" fmla="*/ 0 w 26"/>
                  <a:gd name="T11" fmla="*/ 43 h 43"/>
                  <a:gd name="T12" fmla="*/ 0 w 26"/>
                  <a:gd name="T13" fmla="*/ 34 h 43"/>
                  <a:gd name="T14" fmla="*/ 2 w 26"/>
                  <a:gd name="T15" fmla="*/ 25 h 43"/>
                  <a:gd name="T16" fmla="*/ 2 w 26"/>
                  <a:gd name="T17" fmla="*/ 16 h 43"/>
                  <a:gd name="T18" fmla="*/ 2 w 26"/>
                  <a:gd name="T19" fmla="*/ 7 h 43"/>
                  <a:gd name="T20" fmla="*/ 7 w 26"/>
                  <a:gd name="T21" fmla="*/ 5 h 43"/>
                  <a:gd name="T22" fmla="*/ 12 w 26"/>
                  <a:gd name="T23" fmla="*/ 2 h 43"/>
                  <a:gd name="T24" fmla="*/ 18 w 26"/>
                  <a:gd name="T25" fmla="*/ 0 h 43"/>
                  <a:gd name="T26" fmla="*/ 23 w 26"/>
                  <a:gd name="T2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43">
                    <a:moveTo>
                      <a:pt x="23" y="0"/>
                    </a:moveTo>
                    <a:lnTo>
                      <a:pt x="25" y="12"/>
                    </a:lnTo>
                    <a:lnTo>
                      <a:pt x="26" y="23"/>
                    </a:lnTo>
                    <a:lnTo>
                      <a:pt x="23" y="34"/>
                    </a:lnTo>
                    <a:lnTo>
                      <a:pt x="18" y="43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2" y="25"/>
                    </a:lnTo>
                    <a:lnTo>
                      <a:pt x="2" y="16"/>
                    </a:lnTo>
                    <a:lnTo>
                      <a:pt x="2" y="7"/>
                    </a:lnTo>
                    <a:lnTo>
                      <a:pt x="7" y="5"/>
                    </a:lnTo>
                    <a:lnTo>
                      <a:pt x="12" y="2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2" name="Freeform 91"/>
              <p:cNvSpPr>
                <a:spLocks/>
              </p:cNvSpPr>
              <p:nvPr/>
            </p:nvSpPr>
            <p:spPr bwMode="auto">
              <a:xfrm>
                <a:off x="3658" y="-803"/>
                <a:ext cx="321" cy="34"/>
              </a:xfrm>
              <a:custGeom>
                <a:avLst/>
                <a:gdLst>
                  <a:gd name="T0" fmla="*/ 642 w 642"/>
                  <a:gd name="T1" fmla="*/ 4 h 67"/>
                  <a:gd name="T2" fmla="*/ 642 w 642"/>
                  <a:gd name="T3" fmla="*/ 11 h 67"/>
                  <a:gd name="T4" fmla="*/ 602 w 642"/>
                  <a:gd name="T5" fmla="*/ 14 h 67"/>
                  <a:gd name="T6" fmla="*/ 526 w 642"/>
                  <a:gd name="T7" fmla="*/ 17 h 67"/>
                  <a:gd name="T8" fmla="*/ 450 w 642"/>
                  <a:gd name="T9" fmla="*/ 21 h 67"/>
                  <a:gd name="T10" fmla="*/ 375 w 642"/>
                  <a:gd name="T11" fmla="*/ 27 h 67"/>
                  <a:gd name="T12" fmla="*/ 301 w 642"/>
                  <a:gd name="T13" fmla="*/ 35 h 67"/>
                  <a:gd name="T14" fmla="*/ 226 w 642"/>
                  <a:gd name="T15" fmla="*/ 42 h 67"/>
                  <a:gd name="T16" fmla="*/ 151 w 642"/>
                  <a:gd name="T17" fmla="*/ 50 h 67"/>
                  <a:gd name="T18" fmla="*/ 78 w 642"/>
                  <a:gd name="T19" fmla="*/ 58 h 67"/>
                  <a:gd name="T20" fmla="*/ 35 w 642"/>
                  <a:gd name="T21" fmla="*/ 63 h 67"/>
                  <a:gd name="T22" fmla="*/ 26 w 642"/>
                  <a:gd name="T23" fmla="*/ 66 h 67"/>
                  <a:gd name="T24" fmla="*/ 15 w 642"/>
                  <a:gd name="T25" fmla="*/ 67 h 67"/>
                  <a:gd name="T26" fmla="*/ 5 w 642"/>
                  <a:gd name="T27" fmla="*/ 67 h 67"/>
                  <a:gd name="T28" fmla="*/ 3 w 642"/>
                  <a:gd name="T29" fmla="*/ 61 h 67"/>
                  <a:gd name="T30" fmla="*/ 11 w 642"/>
                  <a:gd name="T31" fmla="*/ 57 h 67"/>
                  <a:gd name="T32" fmla="*/ 21 w 642"/>
                  <a:gd name="T33" fmla="*/ 57 h 67"/>
                  <a:gd name="T34" fmla="*/ 32 w 642"/>
                  <a:gd name="T35" fmla="*/ 53 h 67"/>
                  <a:gd name="T36" fmla="*/ 48 w 642"/>
                  <a:gd name="T37" fmla="*/ 49 h 67"/>
                  <a:gd name="T38" fmla="*/ 72 w 642"/>
                  <a:gd name="T39" fmla="*/ 48 h 67"/>
                  <a:gd name="T40" fmla="*/ 96 w 642"/>
                  <a:gd name="T41" fmla="*/ 45 h 67"/>
                  <a:gd name="T42" fmla="*/ 120 w 642"/>
                  <a:gd name="T43" fmla="*/ 42 h 67"/>
                  <a:gd name="T44" fmla="*/ 144 w 642"/>
                  <a:gd name="T45" fmla="*/ 40 h 67"/>
                  <a:gd name="T46" fmla="*/ 169 w 642"/>
                  <a:gd name="T47" fmla="*/ 36 h 67"/>
                  <a:gd name="T48" fmla="*/ 193 w 642"/>
                  <a:gd name="T49" fmla="*/ 34 h 67"/>
                  <a:gd name="T50" fmla="*/ 217 w 642"/>
                  <a:gd name="T51" fmla="*/ 32 h 67"/>
                  <a:gd name="T52" fmla="*/ 238 w 642"/>
                  <a:gd name="T53" fmla="*/ 28 h 67"/>
                  <a:gd name="T54" fmla="*/ 256 w 642"/>
                  <a:gd name="T55" fmla="*/ 26 h 67"/>
                  <a:gd name="T56" fmla="*/ 276 w 642"/>
                  <a:gd name="T57" fmla="*/ 25 h 67"/>
                  <a:gd name="T58" fmla="*/ 295 w 642"/>
                  <a:gd name="T59" fmla="*/ 22 h 67"/>
                  <a:gd name="T60" fmla="*/ 323 w 642"/>
                  <a:gd name="T61" fmla="*/ 20 h 67"/>
                  <a:gd name="T62" fmla="*/ 359 w 642"/>
                  <a:gd name="T63" fmla="*/ 17 h 67"/>
                  <a:gd name="T64" fmla="*/ 394 w 642"/>
                  <a:gd name="T65" fmla="*/ 13 h 67"/>
                  <a:gd name="T66" fmla="*/ 430 w 642"/>
                  <a:gd name="T67" fmla="*/ 12 h 67"/>
                  <a:gd name="T68" fmla="*/ 460 w 642"/>
                  <a:gd name="T69" fmla="*/ 13 h 67"/>
                  <a:gd name="T70" fmla="*/ 484 w 642"/>
                  <a:gd name="T71" fmla="*/ 11 h 67"/>
                  <a:gd name="T72" fmla="*/ 507 w 642"/>
                  <a:gd name="T73" fmla="*/ 10 h 67"/>
                  <a:gd name="T74" fmla="*/ 532 w 642"/>
                  <a:gd name="T75" fmla="*/ 7 h 67"/>
                  <a:gd name="T76" fmla="*/ 556 w 642"/>
                  <a:gd name="T77" fmla="*/ 6 h 67"/>
                  <a:gd name="T78" fmla="*/ 581 w 642"/>
                  <a:gd name="T79" fmla="*/ 4 h 67"/>
                  <a:gd name="T80" fmla="*/ 605 w 642"/>
                  <a:gd name="T81" fmla="*/ 3 h 67"/>
                  <a:gd name="T82" fmla="*/ 629 w 642"/>
                  <a:gd name="T83" fmla="*/ 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42" h="67">
                    <a:moveTo>
                      <a:pt x="642" y="0"/>
                    </a:moveTo>
                    <a:lnTo>
                      <a:pt x="642" y="4"/>
                    </a:lnTo>
                    <a:lnTo>
                      <a:pt x="642" y="7"/>
                    </a:lnTo>
                    <a:lnTo>
                      <a:pt x="642" y="11"/>
                    </a:lnTo>
                    <a:lnTo>
                      <a:pt x="640" y="13"/>
                    </a:lnTo>
                    <a:lnTo>
                      <a:pt x="602" y="14"/>
                    </a:lnTo>
                    <a:lnTo>
                      <a:pt x="564" y="15"/>
                    </a:lnTo>
                    <a:lnTo>
                      <a:pt x="526" y="17"/>
                    </a:lnTo>
                    <a:lnTo>
                      <a:pt x="488" y="19"/>
                    </a:lnTo>
                    <a:lnTo>
                      <a:pt x="450" y="21"/>
                    </a:lnTo>
                    <a:lnTo>
                      <a:pt x="413" y="25"/>
                    </a:lnTo>
                    <a:lnTo>
                      <a:pt x="375" y="27"/>
                    </a:lnTo>
                    <a:lnTo>
                      <a:pt x="338" y="30"/>
                    </a:lnTo>
                    <a:lnTo>
                      <a:pt x="301" y="35"/>
                    </a:lnTo>
                    <a:lnTo>
                      <a:pt x="263" y="38"/>
                    </a:lnTo>
                    <a:lnTo>
                      <a:pt x="226" y="42"/>
                    </a:lnTo>
                    <a:lnTo>
                      <a:pt x="189" y="47"/>
                    </a:lnTo>
                    <a:lnTo>
                      <a:pt x="151" y="50"/>
                    </a:lnTo>
                    <a:lnTo>
                      <a:pt x="115" y="53"/>
                    </a:lnTo>
                    <a:lnTo>
                      <a:pt x="78" y="58"/>
                    </a:lnTo>
                    <a:lnTo>
                      <a:pt x="40" y="61"/>
                    </a:lnTo>
                    <a:lnTo>
                      <a:pt x="35" y="63"/>
                    </a:lnTo>
                    <a:lnTo>
                      <a:pt x="30" y="65"/>
                    </a:lnTo>
                    <a:lnTo>
                      <a:pt x="26" y="66"/>
                    </a:lnTo>
                    <a:lnTo>
                      <a:pt x="20" y="66"/>
                    </a:lnTo>
                    <a:lnTo>
                      <a:pt x="15" y="67"/>
                    </a:lnTo>
                    <a:lnTo>
                      <a:pt x="11" y="67"/>
                    </a:lnTo>
                    <a:lnTo>
                      <a:pt x="5" y="67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6" y="58"/>
                    </a:lnTo>
                    <a:lnTo>
                      <a:pt x="11" y="57"/>
                    </a:lnTo>
                    <a:lnTo>
                      <a:pt x="15" y="57"/>
                    </a:lnTo>
                    <a:lnTo>
                      <a:pt x="21" y="57"/>
                    </a:lnTo>
                    <a:lnTo>
                      <a:pt x="27" y="56"/>
                    </a:lnTo>
                    <a:lnTo>
                      <a:pt x="32" y="53"/>
                    </a:lnTo>
                    <a:lnTo>
                      <a:pt x="35" y="50"/>
                    </a:lnTo>
                    <a:lnTo>
                      <a:pt x="48" y="49"/>
                    </a:lnTo>
                    <a:lnTo>
                      <a:pt x="59" y="49"/>
                    </a:lnTo>
                    <a:lnTo>
                      <a:pt x="72" y="48"/>
                    </a:lnTo>
                    <a:lnTo>
                      <a:pt x="83" y="47"/>
                    </a:lnTo>
                    <a:lnTo>
                      <a:pt x="96" y="45"/>
                    </a:lnTo>
                    <a:lnTo>
                      <a:pt x="108" y="43"/>
                    </a:lnTo>
                    <a:lnTo>
                      <a:pt x="120" y="42"/>
                    </a:lnTo>
                    <a:lnTo>
                      <a:pt x="132" y="41"/>
                    </a:lnTo>
                    <a:lnTo>
                      <a:pt x="144" y="40"/>
                    </a:lnTo>
                    <a:lnTo>
                      <a:pt x="156" y="37"/>
                    </a:lnTo>
                    <a:lnTo>
                      <a:pt x="169" y="36"/>
                    </a:lnTo>
                    <a:lnTo>
                      <a:pt x="180" y="35"/>
                    </a:lnTo>
                    <a:lnTo>
                      <a:pt x="193" y="34"/>
                    </a:lnTo>
                    <a:lnTo>
                      <a:pt x="204" y="33"/>
                    </a:lnTo>
                    <a:lnTo>
                      <a:pt x="217" y="32"/>
                    </a:lnTo>
                    <a:lnTo>
                      <a:pt x="229" y="30"/>
                    </a:lnTo>
                    <a:lnTo>
                      <a:pt x="238" y="28"/>
                    </a:lnTo>
                    <a:lnTo>
                      <a:pt x="247" y="27"/>
                    </a:lnTo>
                    <a:lnTo>
                      <a:pt x="256" y="26"/>
                    </a:lnTo>
                    <a:lnTo>
                      <a:pt x="267" y="25"/>
                    </a:lnTo>
                    <a:lnTo>
                      <a:pt x="276" y="25"/>
                    </a:lnTo>
                    <a:lnTo>
                      <a:pt x="286" y="23"/>
                    </a:lnTo>
                    <a:lnTo>
                      <a:pt x="295" y="22"/>
                    </a:lnTo>
                    <a:lnTo>
                      <a:pt x="305" y="20"/>
                    </a:lnTo>
                    <a:lnTo>
                      <a:pt x="323" y="20"/>
                    </a:lnTo>
                    <a:lnTo>
                      <a:pt x="341" y="19"/>
                    </a:lnTo>
                    <a:lnTo>
                      <a:pt x="359" y="17"/>
                    </a:lnTo>
                    <a:lnTo>
                      <a:pt x="377" y="15"/>
                    </a:lnTo>
                    <a:lnTo>
                      <a:pt x="394" y="13"/>
                    </a:lnTo>
                    <a:lnTo>
                      <a:pt x="413" y="12"/>
                    </a:lnTo>
                    <a:lnTo>
                      <a:pt x="430" y="12"/>
                    </a:lnTo>
                    <a:lnTo>
                      <a:pt x="449" y="14"/>
                    </a:lnTo>
                    <a:lnTo>
                      <a:pt x="460" y="13"/>
                    </a:lnTo>
                    <a:lnTo>
                      <a:pt x="472" y="12"/>
                    </a:lnTo>
                    <a:lnTo>
                      <a:pt x="484" y="11"/>
                    </a:lnTo>
                    <a:lnTo>
                      <a:pt x="496" y="10"/>
                    </a:lnTo>
                    <a:lnTo>
                      <a:pt x="507" y="10"/>
                    </a:lnTo>
                    <a:lnTo>
                      <a:pt x="520" y="9"/>
                    </a:lnTo>
                    <a:lnTo>
                      <a:pt x="532" y="7"/>
                    </a:lnTo>
                    <a:lnTo>
                      <a:pt x="544" y="6"/>
                    </a:lnTo>
                    <a:lnTo>
                      <a:pt x="556" y="6"/>
                    </a:lnTo>
                    <a:lnTo>
                      <a:pt x="568" y="5"/>
                    </a:lnTo>
                    <a:lnTo>
                      <a:pt x="581" y="4"/>
                    </a:lnTo>
                    <a:lnTo>
                      <a:pt x="593" y="3"/>
                    </a:lnTo>
                    <a:lnTo>
                      <a:pt x="605" y="3"/>
                    </a:lnTo>
                    <a:lnTo>
                      <a:pt x="618" y="2"/>
                    </a:lnTo>
                    <a:lnTo>
                      <a:pt x="629" y="2"/>
                    </a:lnTo>
                    <a:lnTo>
                      <a:pt x="642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3" name="Freeform 92"/>
              <p:cNvSpPr>
                <a:spLocks/>
              </p:cNvSpPr>
              <p:nvPr/>
            </p:nvSpPr>
            <p:spPr bwMode="auto">
              <a:xfrm>
                <a:off x="3642" y="-800"/>
                <a:ext cx="13" cy="12"/>
              </a:xfrm>
              <a:custGeom>
                <a:avLst/>
                <a:gdLst>
                  <a:gd name="T0" fmla="*/ 28 w 28"/>
                  <a:gd name="T1" fmla="*/ 0 h 24"/>
                  <a:gd name="T2" fmla="*/ 23 w 28"/>
                  <a:gd name="T3" fmla="*/ 5 h 24"/>
                  <a:gd name="T4" fmla="*/ 22 w 28"/>
                  <a:gd name="T5" fmla="*/ 9 h 24"/>
                  <a:gd name="T6" fmla="*/ 23 w 28"/>
                  <a:gd name="T7" fmla="*/ 15 h 24"/>
                  <a:gd name="T8" fmla="*/ 27 w 28"/>
                  <a:gd name="T9" fmla="*/ 20 h 24"/>
                  <a:gd name="T10" fmla="*/ 23 w 28"/>
                  <a:gd name="T11" fmla="*/ 22 h 24"/>
                  <a:gd name="T12" fmla="*/ 20 w 28"/>
                  <a:gd name="T13" fmla="*/ 23 h 24"/>
                  <a:gd name="T14" fmla="*/ 16 w 28"/>
                  <a:gd name="T15" fmla="*/ 23 h 24"/>
                  <a:gd name="T16" fmla="*/ 13 w 28"/>
                  <a:gd name="T17" fmla="*/ 24 h 24"/>
                  <a:gd name="T18" fmla="*/ 14 w 28"/>
                  <a:gd name="T19" fmla="*/ 17 h 24"/>
                  <a:gd name="T20" fmla="*/ 11 w 28"/>
                  <a:gd name="T21" fmla="*/ 12 h 24"/>
                  <a:gd name="T22" fmla="*/ 6 w 28"/>
                  <a:gd name="T23" fmla="*/ 7 h 24"/>
                  <a:gd name="T24" fmla="*/ 0 w 28"/>
                  <a:gd name="T25" fmla="*/ 4 h 24"/>
                  <a:gd name="T26" fmla="*/ 6 w 28"/>
                  <a:gd name="T27" fmla="*/ 1 h 24"/>
                  <a:gd name="T28" fmla="*/ 13 w 28"/>
                  <a:gd name="T29" fmla="*/ 1 h 24"/>
                  <a:gd name="T30" fmla="*/ 21 w 28"/>
                  <a:gd name="T31" fmla="*/ 1 h 24"/>
                  <a:gd name="T32" fmla="*/ 28 w 28"/>
                  <a:gd name="T3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24">
                    <a:moveTo>
                      <a:pt x="28" y="0"/>
                    </a:moveTo>
                    <a:lnTo>
                      <a:pt x="23" y="5"/>
                    </a:lnTo>
                    <a:lnTo>
                      <a:pt x="22" y="9"/>
                    </a:lnTo>
                    <a:lnTo>
                      <a:pt x="23" y="15"/>
                    </a:lnTo>
                    <a:lnTo>
                      <a:pt x="27" y="20"/>
                    </a:lnTo>
                    <a:lnTo>
                      <a:pt x="23" y="22"/>
                    </a:lnTo>
                    <a:lnTo>
                      <a:pt x="20" y="23"/>
                    </a:lnTo>
                    <a:lnTo>
                      <a:pt x="16" y="23"/>
                    </a:lnTo>
                    <a:lnTo>
                      <a:pt x="13" y="24"/>
                    </a:lnTo>
                    <a:lnTo>
                      <a:pt x="14" y="17"/>
                    </a:lnTo>
                    <a:lnTo>
                      <a:pt x="11" y="12"/>
                    </a:lnTo>
                    <a:lnTo>
                      <a:pt x="6" y="7"/>
                    </a:lnTo>
                    <a:lnTo>
                      <a:pt x="0" y="4"/>
                    </a:lnTo>
                    <a:lnTo>
                      <a:pt x="6" y="1"/>
                    </a:lnTo>
                    <a:lnTo>
                      <a:pt x="13" y="1"/>
                    </a:lnTo>
                    <a:lnTo>
                      <a:pt x="21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4" name="Freeform 93"/>
              <p:cNvSpPr>
                <a:spLocks/>
              </p:cNvSpPr>
              <p:nvPr/>
            </p:nvSpPr>
            <p:spPr bwMode="auto">
              <a:xfrm>
                <a:off x="3566" y="-795"/>
                <a:ext cx="57" cy="18"/>
              </a:xfrm>
              <a:custGeom>
                <a:avLst/>
                <a:gdLst>
                  <a:gd name="T0" fmla="*/ 103 w 113"/>
                  <a:gd name="T1" fmla="*/ 0 h 34"/>
                  <a:gd name="T2" fmla="*/ 100 w 113"/>
                  <a:gd name="T3" fmla="*/ 3 h 34"/>
                  <a:gd name="T4" fmla="*/ 99 w 113"/>
                  <a:gd name="T5" fmla="*/ 6 h 34"/>
                  <a:gd name="T6" fmla="*/ 99 w 113"/>
                  <a:gd name="T7" fmla="*/ 10 h 34"/>
                  <a:gd name="T8" fmla="*/ 102 w 113"/>
                  <a:gd name="T9" fmla="*/ 13 h 34"/>
                  <a:gd name="T10" fmla="*/ 113 w 113"/>
                  <a:gd name="T11" fmla="*/ 15 h 34"/>
                  <a:gd name="T12" fmla="*/ 104 w 113"/>
                  <a:gd name="T13" fmla="*/ 17 h 34"/>
                  <a:gd name="T14" fmla="*/ 97 w 113"/>
                  <a:gd name="T15" fmla="*/ 23 h 34"/>
                  <a:gd name="T16" fmla="*/ 91 w 113"/>
                  <a:gd name="T17" fmla="*/ 27 h 34"/>
                  <a:gd name="T18" fmla="*/ 82 w 113"/>
                  <a:gd name="T19" fmla="*/ 24 h 34"/>
                  <a:gd name="T20" fmla="*/ 73 w 113"/>
                  <a:gd name="T21" fmla="*/ 26 h 34"/>
                  <a:gd name="T22" fmla="*/ 64 w 113"/>
                  <a:gd name="T23" fmla="*/ 27 h 34"/>
                  <a:gd name="T24" fmla="*/ 54 w 113"/>
                  <a:gd name="T25" fmla="*/ 30 h 34"/>
                  <a:gd name="T26" fmla="*/ 45 w 113"/>
                  <a:gd name="T27" fmla="*/ 31 h 34"/>
                  <a:gd name="T28" fmla="*/ 36 w 113"/>
                  <a:gd name="T29" fmla="*/ 32 h 34"/>
                  <a:gd name="T30" fmla="*/ 26 w 113"/>
                  <a:gd name="T31" fmla="*/ 32 h 34"/>
                  <a:gd name="T32" fmla="*/ 16 w 113"/>
                  <a:gd name="T33" fmla="*/ 33 h 34"/>
                  <a:gd name="T34" fmla="*/ 7 w 113"/>
                  <a:gd name="T35" fmla="*/ 34 h 34"/>
                  <a:gd name="T36" fmla="*/ 8 w 113"/>
                  <a:gd name="T37" fmla="*/ 31 h 34"/>
                  <a:gd name="T38" fmla="*/ 11 w 113"/>
                  <a:gd name="T39" fmla="*/ 30 h 34"/>
                  <a:gd name="T40" fmla="*/ 14 w 113"/>
                  <a:gd name="T41" fmla="*/ 28 h 34"/>
                  <a:gd name="T42" fmla="*/ 16 w 113"/>
                  <a:gd name="T43" fmla="*/ 27 h 34"/>
                  <a:gd name="T44" fmla="*/ 27 w 113"/>
                  <a:gd name="T45" fmla="*/ 26 h 34"/>
                  <a:gd name="T46" fmla="*/ 36 w 113"/>
                  <a:gd name="T47" fmla="*/ 25 h 34"/>
                  <a:gd name="T48" fmla="*/ 46 w 113"/>
                  <a:gd name="T49" fmla="*/ 23 h 34"/>
                  <a:gd name="T50" fmla="*/ 56 w 113"/>
                  <a:gd name="T51" fmla="*/ 20 h 34"/>
                  <a:gd name="T52" fmla="*/ 65 w 113"/>
                  <a:gd name="T53" fmla="*/ 19 h 34"/>
                  <a:gd name="T54" fmla="*/ 74 w 113"/>
                  <a:gd name="T55" fmla="*/ 17 h 34"/>
                  <a:gd name="T56" fmla="*/ 84 w 113"/>
                  <a:gd name="T57" fmla="*/ 17 h 34"/>
                  <a:gd name="T58" fmla="*/ 94 w 113"/>
                  <a:gd name="T59" fmla="*/ 17 h 34"/>
                  <a:gd name="T60" fmla="*/ 95 w 113"/>
                  <a:gd name="T61" fmla="*/ 16 h 34"/>
                  <a:gd name="T62" fmla="*/ 97 w 113"/>
                  <a:gd name="T63" fmla="*/ 13 h 34"/>
                  <a:gd name="T64" fmla="*/ 97 w 113"/>
                  <a:gd name="T65" fmla="*/ 12 h 34"/>
                  <a:gd name="T66" fmla="*/ 97 w 113"/>
                  <a:gd name="T67" fmla="*/ 10 h 34"/>
                  <a:gd name="T68" fmla="*/ 96 w 113"/>
                  <a:gd name="T69" fmla="*/ 8 h 34"/>
                  <a:gd name="T70" fmla="*/ 83 w 113"/>
                  <a:gd name="T71" fmla="*/ 8 h 34"/>
                  <a:gd name="T72" fmla="*/ 71 w 113"/>
                  <a:gd name="T73" fmla="*/ 9 h 34"/>
                  <a:gd name="T74" fmla="*/ 59 w 113"/>
                  <a:gd name="T75" fmla="*/ 11 h 34"/>
                  <a:gd name="T76" fmla="*/ 48 w 113"/>
                  <a:gd name="T77" fmla="*/ 13 h 34"/>
                  <a:gd name="T78" fmla="*/ 36 w 113"/>
                  <a:gd name="T79" fmla="*/ 15 h 34"/>
                  <a:gd name="T80" fmla="*/ 24 w 113"/>
                  <a:gd name="T81" fmla="*/ 17 h 34"/>
                  <a:gd name="T82" fmla="*/ 12 w 113"/>
                  <a:gd name="T83" fmla="*/ 18 h 34"/>
                  <a:gd name="T84" fmla="*/ 0 w 113"/>
                  <a:gd name="T85" fmla="*/ 19 h 34"/>
                  <a:gd name="T86" fmla="*/ 0 w 113"/>
                  <a:gd name="T87" fmla="*/ 18 h 34"/>
                  <a:gd name="T88" fmla="*/ 0 w 113"/>
                  <a:gd name="T89" fmla="*/ 17 h 34"/>
                  <a:gd name="T90" fmla="*/ 1 w 113"/>
                  <a:gd name="T91" fmla="*/ 16 h 34"/>
                  <a:gd name="T92" fmla="*/ 3 w 113"/>
                  <a:gd name="T93" fmla="*/ 15 h 34"/>
                  <a:gd name="T94" fmla="*/ 15 w 113"/>
                  <a:gd name="T95" fmla="*/ 13 h 34"/>
                  <a:gd name="T96" fmla="*/ 28 w 113"/>
                  <a:gd name="T97" fmla="*/ 12 h 34"/>
                  <a:gd name="T98" fmla="*/ 41 w 113"/>
                  <a:gd name="T99" fmla="*/ 10 h 34"/>
                  <a:gd name="T100" fmla="*/ 53 w 113"/>
                  <a:gd name="T101" fmla="*/ 6 h 34"/>
                  <a:gd name="T102" fmla="*/ 65 w 113"/>
                  <a:gd name="T103" fmla="*/ 4 h 34"/>
                  <a:gd name="T104" fmla="*/ 77 w 113"/>
                  <a:gd name="T105" fmla="*/ 2 h 34"/>
                  <a:gd name="T106" fmla="*/ 90 w 113"/>
                  <a:gd name="T107" fmla="*/ 1 h 34"/>
                  <a:gd name="T108" fmla="*/ 103 w 113"/>
                  <a:gd name="T10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3" h="34">
                    <a:moveTo>
                      <a:pt x="103" y="0"/>
                    </a:moveTo>
                    <a:lnTo>
                      <a:pt x="100" y="3"/>
                    </a:lnTo>
                    <a:lnTo>
                      <a:pt x="99" y="6"/>
                    </a:lnTo>
                    <a:lnTo>
                      <a:pt x="99" y="10"/>
                    </a:lnTo>
                    <a:lnTo>
                      <a:pt x="102" y="13"/>
                    </a:lnTo>
                    <a:lnTo>
                      <a:pt x="113" y="15"/>
                    </a:lnTo>
                    <a:lnTo>
                      <a:pt x="104" y="17"/>
                    </a:lnTo>
                    <a:lnTo>
                      <a:pt x="97" y="23"/>
                    </a:lnTo>
                    <a:lnTo>
                      <a:pt x="91" y="27"/>
                    </a:lnTo>
                    <a:lnTo>
                      <a:pt x="82" y="24"/>
                    </a:lnTo>
                    <a:lnTo>
                      <a:pt x="73" y="26"/>
                    </a:lnTo>
                    <a:lnTo>
                      <a:pt x="64" y="27"/>
                    </a:lnTo>
                    <a:lnTo>
                      <a:pt x="54" y="30"/>
                    </a:lnTo>
                    <a:lnTo>
                      <a:pt x="45" y="31"/>
                    </a:lnTo>
                    <a:lnTo>
                      <a:pt x="36" y="32"/>
                    </a:lnTo>
                    <a:lnTo>
                      <a:pt x="26" y="32"/>
                    </a:lnTo>
                    <a:lnTo>
                      <a:pt x="16" y="33"/>
                    </a:lnTo>
                    <a:lnTo>
                      <a:pt x="7" y="34"/>
                    </a:lnTo>
                    <a:lnTo>
                      <a:pt x="8" y="31"/>
                    </a:lnTo>
                    <a:lnTo>
                      <a:pt x="11" y="30"/>
                    </a:lnTo>
                    <a:lnTo>
                      <a:pt x="14" y="28"/>
                    </a:lnTo>
                    <a:lnTo>
                      <a:pt x="16" y="27"/>
                    </a:lnTo>
                    <a:lnTo>
                      <a:pt x="27" y="26"/>
                    </a:lnTo>
                    <a:lnTo>
                      <a:pt x="36" y="25"/>
                    </a:lnTo>
                    <a:lnTo>
                      <a:pt x="46" y="23"/>
                    </a:lnTo>
                    <a:lnTo>
                      <a:pt x="56" y="20"/>
                    </a:lnTo>
                    <a:lnTo>
                      <a:pt x="65" y="19"/>
                    </a:lnTo>
                    <a:lnTo>
                      <a:pt x="74" y="17"/>
                    </a:lnTo>
                    <a:lnTo>
                      <a:pt x="84" y="17"/>
                    </a:lnTo>
                    <a:lnTo>
                      <a:pt x="94" y="17"/>
                    </a:lnTo>
                    <a:lnTo>
                      <a:pt x="95" y="16"/>
                    </a:lnTo>
                    <a:lnTo>
                      <a:pt x="97" y="13"/>
                    </a:lnTo>
                    <a:lnTo>
                      <a:pt x="97" y="12"/>
                    </a:lnTo>
                    <a:lnTo>
                      <a:pt x="97" y="10"/>
                    </a:lnTo>
                    <a:lnTo>
                      <a:pt x="96" y="8"/>
                    </a:lnTo>
                    <a:lnTo>
                      <a:pt x="83" y="8"/>
                    </a:lnTo>
                    <a:lnTo>
                      <a:pt x="71" y="9"/>
                    </a:lnTo>
                    <a:lnTo>
                      <a:pt x="59" y="11"/>
                    </a:lnTo>
                    <a:lnTo>
                      <a:pt x="48" y="13"/>
                    </a:lnTo>
                    <a:lnTo>
                      <a:pt x="36" y="15"/>
                    </a:lnTo>
                    <a:lnTo>
                      <a:pt x="24" y="17"/>
                    </a:lnTo>
                    <a:lnTo>
                      <a:pt x="12" y="18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1" y="16"/>
                    </a:lnTo>
                    <a:lnTo>
                      <a:pt x="3" y="15"/>
                    </a:lnTo>
                    <a:lnTo>
                      <a:pt x="15" y="13"/>
                    </a:lnTo>
                    <a:lnTo>
                      <a:pt x="28" y="12"/>
                    </a:lnTo>
                    <a:lnTo>
                      <a:pt x="41" y="10"/>
                    </a:lnTo>
                    <a:lnTo>
                      <a:pt x="53" y="6"/>
                    </a:lnTo>
                    <a:lnTo>
                      <a:pt x="65" y="4"/>
                    </a:lnTo>
                    <a:lnTo>
                      <a:pt x="77" y="2"/>
                    </a:lnTo>
                    <a:lnTo>
                      <a:pt x="90" y="1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5" name="Freeform 94"/>
              <p:cNvSpPr>
                <a:spLocks/>
              </p:cNvSpPr>
              <p:nvPr/>
            </p:nvSpPr>
            <p:spPr bwMode="auto">
              <a:xfrm>
                <a:off x="4268" y="-793"/>
                <a:ext cx="130" cy="12"/>
              </a:xfrm>
              <a:custGeom>
                <a:avLst/>
                <a:gdLst>
                  <a:gd name="T0" fmla="*/ 259 w 259"/>
                  <a:gd name="T1" fmla="*/ 20 h 23"/>
                  <a:gd name="T2" fmla="*/ 259 w 259"/>
                  <a:gd name="T3" fmla="*/ 21 h 23"/>
                  <a:gd name="T4" fmla="*/ 258 w 259"/>
                  <a:gd name="T5" fmla="*/ 22 h 23"/>
                  <a:gd name="T6" fmla="*/ 257 w 259"/>
                  <a:gd name="T7" fmla="*/ 22 h 23"/>
                  <a:gd name="T8" fmla="*/ 255 w 259"/>
                  <a:gd name="T9" fmla="*/ 23 h 23"/>
                  <a:gd name="T10" fmla="*/ 238 w 259"/>
                  <a:gd name="T11" fmla="*/ 21 h 23"/>
                  <a:gd name="T12" fmla="*/ 220 w 259"/>
                  <a:gd name="T13" fmla="*/ 20 h 23"/>
                  <a:gd name="T14" fmla="*/ 201 w 259"/>
                  <a:gd name="T15" fmla="*/ 18 h 23"/>
                  <a:gd name="T16" fmla="*/ 183 w 259"/>
                  <a:gd name="T17" fmla="*/ 18 h 23"/>
                  <a:gd name="T18" fmla="*/ 166 w 259"/>
                  <a:gd name="T19" fmla="*/ 17 h 23"/>
                  <a:gd name="T20" fmla="*/ 147 w 259"/>
                  <a:gd name="T21" fmla="*/ 16 h 23"/>
                  <a:gd name="T22" fmla="*/ 129 w 259"/>
                  <a:gd name="T23" fmla="*/ 14 h 23"/>
                  <a:gd name="T24" fmla="*/ 110 w 259"/>
                  <a:gd name="T25" fmla="*/ 12 h 23"/>
                  <a:gd name="T26" fmla="*/ 96 w 259"/>
                  <a:gd name="T27" fmla="*/ 12 h 23"/>
                  <a:gd name="T28" fmla="*/ 83 w 259"/>
                  <a:gd name="T29" fmla="*/ 10 h 23"/>
                  <a:gd name="T30" fmla="*/ 69 w 259"/>
                  <a:gd name="T31" fmla="*/ 10 h 23"/>
                  <a:gd name="T32" fmla="*/ 55 w 259"/>
                  <a:gd name="T33" fmla="*/ 9 h 23"/>
                  <a:gd name="T34" fmla="*/ 41 w 259"/>
                  <a:gd name="T35" fmla="*/ 8 h 23"/>
                  <a:gd name="T36" fmla="*/ 27 w 259"/>
                  <a:gd name="T37" fmla="*/ 7 h 23"/>
                  <a:gd name="T38" fmla="*/ 13 w 259"/>
                  <a:gd name="T39" fmla="*/ 5 h 23"/>
                  <a:gd name="T40" fmla="*/ 0 w 259"/>
                  <a:gd name="T41" fmla="*/ 2 h 23"/>
                  <a:gd name="T42" fmla="*/ 0 w 259"/>
                  <a:gd name="T43" fmla="*/ 0 h 23"/>
                  <a:gd name="T44" fmla="*/ 16 w 259"/>
                  <a:gd name="T45" fmla="*/ 2 h 23"/>
                  <a:gd name="T46" fmla="*/ 32 w 259"/>
                  <a:gd name="T47" fmla="*/ 3 h 23"/>
                  <a:gd name="T48" fmla="*/ 48 w 259"/>
                  <a:gd name="T49" fmla="*/ 5 h 23"/>
                  <a:gd name="T50" fmla="*/ 65 w 259"/>
                  <a:gd name="T51" fmla="*/ 6 h 23"/>
                  <a:gd name="T52" fmla="*/ 81 w 259"/>
                  <a:gd name="T53" fmla="*/ 7 h 23"/>
                  <a:gd name="T54" fmla="*/ 98 w 259"/>
                  <a:gd name="T55" fmla="*/ 8 h 23"/>
                  <a:gd name="T56" fmla="*/ 114 w 259"/>
                  <a:gd name="T57" fmla="*/ 8 h 23"/>
                  <a:gd name="T58" fmla="*/ 130 w 259"/>
                  <a:gd name="T59" fmla="*/ 9 h 23"/>
                  <a:gd name="T60" fmla="*/ 145 w 259"/>
                  <a:gd name="T61" fmla="*/ 9 h 23"/>
                  <a:gd name="T62" fmla="*/ 161 w 259"/>
                  <a:gd name="T63" fmla="*/ 10 h 23"/>
                  <a:gd name="T64" fmla="*/ 177 w 259"/>
                  <a:gd name="T65" fmla="*/ 12 h 23"/>
                  <a:gd name="T66" fmla="*/ 193 w 259"/>
                  <a:gd name="T67" fmla="*/ 13 h 23"/>
                  <a:gd name="T68" fmla="*/ 210 w 259"/>
                  <a:gd name="T69" fmla="*/ 14 h 23"/>
                  <a:gd name="T70" fmla="*/ 227 w 259"/>
                  <a:gd name="T71" fmla="*/ 15 h 23"/>
                  <a:gd name="T72" fmla="*/ 243 w 259"/>
                  <a:gd name="T73" fmla="*/ 17 h 23"/>
                  <a:gd name="T74" fmla="*/ 259 w 259"/>
                  <a:gd name="T75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59" h="23">
                    <a:moveTo>
                      <a:pt x="259" y="20"/>
                    </a:moveTo>
                    <a:lnTo>
                      <a:pt x="259" y="21"/>
                    </a:lnTo>
                    <a:lnTo>
                      <a:pt x="258" y="22"/>
                    </a:lnTo>
                    <a:lnTo>
                      <a:pt x="257" y="22"/>
                    </a:lnTo>
                    <a:lnTo>
                      <a:pt x="255" y="23"/>
                    </a:lnTo>
                    <a:lnTo>
                      <a:pt x="238" y="21"/>
                    </a:lnTo>
                    <a:lnTo>
                      <a:pt x="220" y="20"/>
                    </a:lnTo>
                    <a:lnTo>
                      <a:pt x="201" y="18"/>
                    </a:lnTo>
                    <a:lnTo>
                      <a:pt x="183" y="18"/>
                    </a:lnTo>
                    <a:lnTo>
                      <a:pt x="166" y="17"/>
                    </a:lnTo>
                    <a:lnTo>
                      <a:pt x="147" y="16"/>
                    </a:lnTo>
                    <a:lnTo>
                      <a:pt x="129" y="14"/>
                    </a:lnTo>
                    <a:lnTo>
                      <a:pt x="110" y="12"/>
                    </a:lnTo>
                    <a:lnTo>
                      <a:pt x="96" y="12"/>
                    </a:lnTo>
                    <a:lnTo>
                      <a:pt x="83" y="10"/>
                    </a:lnTo>
                    <a:lnTo>
                      <a:pt x="69" y="10"/>
                    </a:lnTo>
                    <a:lnTo>
                      <a:pt x="55" y="9"/>
                    </a:lnTo>
                    <a:lnTo>
                      <a:pt x="41" y="8"/>
                    </a:lnTo>
                    <a:lnTo>
                      <a:pt x="27" y="7"/>
                    </a:lnTo>
                    <a:lnTo>
                      <a:pt x="13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2" y="3"/>
                    </a:lnTo>
                    <a:lnTo>
                      <a:pt x="48" y="5"/>
                    </a:lnTo>
                    <a:lnTo>
                      <a:pt x="65" y="6"/>
                    </a:lnTo>
                    <a:lnTo>
                      <a:pt x="81" y="7"/>
                    </a:lnTo>
                    <a:lnTo>
                      <a:pt x="98" y="8"/>
                    </a:lnTo>
                    <a:lnTo>
                      <a:pt x="114" y="8"/>
                    </a:lnTo>
                    <a:lnTo>
                      <a:pt x="130" y="9"/>
                    </a:lnTo>
                    <a:lnTo>
                      <a:pt x="145" y="9"/>
                    </a:lnTo>
                    <a:lnTo>
                      <a:pt x="161" y="10"/>
                    </a:lnTo>
                    <a:lnTo>
                      <a:pt x="177" y="12"/>
                    </a:lnTo>
                    <a:lnTo>
                      <a:pt x="193" y="13"/>
                    </a:lnTo>
                    <a:lnTo>
                      <a:pt x="210" y="14"/>
                    </a:lnTo>
                    <a:lnTo>
                      <a:pt x="227" y="15"/>
                    </a:lnTo>
                    <a:lnTo>
                      <a:pt x="243" y="17"/>
                    </a:lnTo>
                    <a:lnTo>
                      <a:pt x="259" y="2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6" name="Freeform 95"/>
              <p:cNvSpPr>
                <a:spLocks/>
              </p:cNvSpPr>
              <p:nvPr/>
            </p:nvSpPr>
            <p:spPr bwMode="auto">
              <a:xfrm>
                <a:off x="4454" y="-792"/>
                <a:ext cx="3" cy="9"/>
              </a:xfrm>
              <a:custGeom>
                <a:avLst/>
                <a:gdLst>
                  <a:gd name="T0" fmla="*/ 2 w 4"/>
                  <a:gd name="T1" fmla="*/ 19 h 19"/>
                  <a:gd name="T2" fmla="*/ 0 w 4"/>
                  <a:gd name="T3" fmla="*/ 0 h 19"/>
                  <a:gd name="T4" fmla="*/ 2 w 4"/>
                  <a:gd name="T5" fmla="*/ 4 h 19"/>
                  <a:gd name="T6" fmla="*/ 4 w 4"/>
                  <a:gd name="T7" fmla="*/ 10 h 19"/>
                  <a:gd name="T8" fmla="*/ 4 w 4"/>
                  <a:gd name="T9" fmla="*/ 14 h 19"/>
                  <a:gd name="T10" fmla="*/ 2 w 4"/>
                  <a:gd name="T11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9">
                    <a:moveTo>
                      <a:pt x="2" y="19"/>
                    </a:moveTo>
                    <a:lnTo>
                      <a:pt x="0" y="0"/>
                    </a:lnTo>
                    <a:lnTo>
                      <a:pt x="2" y="4"/>
                    </a:lnTo>
                    <a:lnTo>
                      <a:pt x="4" y="10"/>
                    </a:lnTo>
                    <a:lnTo>
                      <a:pt x="4" y="14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7" name="Freeform 96"/>
              <p:cNvSpPr>
                <a:spLocks/>
              </p:cNvSpPr>
              <p:nvPr/>
            </p:nvSpPr>
            <p:spPr bwMode="auto">
              <a:xfrm>
                <a:off x="4427" y="-790"/>
                <a:ext cx="12" cy="22"/>
              </a:xfrm>
              <a:custGeom>
                <a:avLst/>
                <a:gdLst>
                  <a:gd name="T0" fmla="*/ 21 w 25"/>
                  <a:gd name="T1" fmla="*/ 0 h 45"/>
                  <a:gd name="T2" fmla="*/ 23 w 25"/>
                  <a:gd name="T3" fmla="*/ 7 h 45"/>
                  <a:gd name="T4" fmla="*/ 25 w 25"/>
                  <a:gd name="T5" fmla="*/ 14 h 45"/>
                  <a:gd name="T6" fmla="*/ 25 w 25"/>
                  <a:gd name="T7" fmla="*/ 21 h 45"/>
                  <a:gd name="T8" fmla="*/ 25 w 25"/>
                  <a:gd name="T9" fmla="*/ 27 h 45"/>
                  <a:gd name="T10" fmla="*/ 19 w 25"/>
                  <a:gd name="T11" fmla="*/ 32 h 45"/>
                  <a:gd name="T12" fmla="*/ 15 w 25"/>
                  <a:gd name="T13" fmla="*/ 40 h 45"/>
                  <a:gd name="T14" fmla="*/ 11 w 25"/>
                  <a:gd name="T15" fmla="*/ 45 h 45"/>
                  <a:gd name="T16" fmla="*/ 2 w 25"/>
                  <a:gd name="T17" fmla="*/ 42 h 45"/>
                  <a:gd name="T18" fmla="*/ 0 w 25"/>
                  <a:gd name="T19" fmla="*/ 32 h 45"/>
                  <a:gd name="T20" fmla="*/ 0 w 25"/>
                  <a:gd name="T21" fmla="*/ 22 h 45"/>
                  <a:gd name="T22" fmla="*/ 0 w 25"/>
                  <a:gd name="T23" fmla="*/ 11 h 45"/>
                  <a:gd name="T24" fmla="*/ 4 w 25"/>
                  <a:gd name="T25" fmla="*/ 1 h 45"/>
                  <a:gd name="T26" fmla="*/ 9 w 25"/>
                  <a:gd name="T27" fmla="*/ 0 h 45"/>
                  <a:gd name="T28" fmla="*/ 12 w 25"/>
                  <a:gd name="T29" fmla="*/ 0 h 45"/>
                  <a:gd name="T30" fmla="*/ 17 w 25"/>
                  <a:gd name="T31" fmla="*/ 0 h 45"/>
                  <a:gd name="T32" fmla="*/ 21 w 25"/>
                  <a:gd name="T3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45">
                    <a:moveTo>
                      <a:pt x="21" y="0"/>
                    </a:moveTo>
                    <a:lnTo>
                      <a:pt x="23" y="7"/>
                    </a:lnTo>
                    <a:lnTo>
                      <a:pt x="25" y="14"/>
                    </a:lnTo>
                    <a:lnTo>
                      <a:pt x="25" y="21"/>
                    </a:lnTo>
                    <a:lnTo>
                      <a:pt x="25" y="27"/>
                    </a:lnTo>
                    <a:lnTo>
                      <a:pt x="19" y="32"/>
                    </a:lnTo>
                    <a:lnTo>
                      <a:pt x="15" y="40"/>
                    </a:lnTo>
                    <a:lnTo>
                      <a:pt x="11" y="45"/>
                    </a:lnTo>
                    <a:lnTo>
                      <a:pt x="2" y="42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0" y="11"/>
                    </a:lnTo>
                    <a:lnTo>
                      <a:pt x="4" y="1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8" name="Freeform 97"/>
              <p:cNvSpPr>
                <a:spLocks/>
              </p:cNvSpPr>
              <p:nvPr/>
            </p:nvSpPr>
            <p:spPr bwMode="auto">
              <a:xfrm>
                <a:off x="3644" y="-784"/>
                <a:ext cx="9" cy="6"/>
              </a:xfrm>
              <a:custGeom>
                <a:avLst/>
                <a:gdLst>
                  <a:gd name="T0" fmla="*/ 17 w 17"/>
                  <a:gd name="T1" fmla="*/ 4 h 12"/>
                  <a:gd name="T2" fmla="*/ 15 w 17"/>
                  <a:gd name="T3" fmla="*/ 9 h 12"/>
                  <a:gd name="T4" fmla="*/ 10 w 17"/>
                  <a:gd name="T5" fmla="*/ 10 h 12"/>
                  <a:gd name="T6" fmla="*/ 5 w 17"/>
                  <a:gd name="T7" fmla="*/ 11 h 12"/>
                  <a:gd name="T8" fmla="*/ 0 w 17"/>
                  <a:gd name="T9" fmla="*/ 12 h 12"/>
                  <a:gd name="T10" fmla="*/ 5 w 17"/>
                  <a:gd name="T11" fmla="*/ 0 h 12"/>
                  <a:gd name="T12" fmla="*/ 7 w 17"/>
                  <a:gd name="T13" fmla="*/ 3 h 12"/>
                  <a:gd name="T14" fmla="*/ 10 w 17"/>
                  <a:gd name="T15" fmla="*/ 4 h 12"/>
                  <a:gd name="T16" fmla="*/ 14 w 17"/>
                  <a:gd name="T17" fmla="*/ 4 h 12"/>
                  <a:gd name="T18" fmla="*/ 17 w 17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2">
                    <a:moveTo>
                      <a:pt x="17" y="4"/>
                    </a:moveTo>
                    <a:lnTo>
                      <a:pt x="15" y="9"/>
                    </a:lnTo>
                    <a:lnTo>
                      <a:pt x="10" y="10"/>
                    </a:lnTo>
                    <a:lnTo>
                      <a:pt x="5" y="11"/>
                    </a:lnTo>
                    <a:lnTo>
                      <a:pt x="0" y="12"/>
                    </a:lnTo>
                    <a:lnTo>
                      <a:pt x="5" y="0"/>
                    </a:lnTo>
                    <a:lnTo>
                      <a:pt x="7" y="3"/>
                    </a:lnTo>
                    <a:lnTo>
                      <a:pt x="10" y="4"/>
                    </a:lnTo>
                    <a:lnTo>
                      <a:pt x="14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9" name="Freeform 98"/>
              <p:cNvSpPr>
                <a:spLocks/>
              </p:cNvSpPr>
              <p:nvPr/>
            </p:nvSpPr>
            <p:spPr bwMode="auto">
              <a:xfrm>
                <a:off x="3979" y="-782"/>
                <a:ext cx="20" cy="5"/>
              </a:xfrm>
              <a:custGeom>
                <a:avLst/>
                <a:gdLst>
                  <a:gd name="T0" fmla="*/ 39 w 41"/>
                  <a:gd name="T1" fmla="*/ 1 h 10"/>
                  <a:gd name="T2" fmla="*/ 41 w 41"/>
                  <a:gd name="T3" fmla="*/ 5 h 10"/>
                  <a:gd name="T4" fmla="*/ 39 w 41"/>
                  <a:gd name="T5" fmla="*/ 7 h 10"/>
                  <a:gd name="T6" fmla="*/ 37 w 41"/>
                  <a:gd name="T7" fmla="*/ 8 h 10"/>
                  <a:gd name="T8" fmla="*/ 35 w 41"/>
                  <a:gd name="T9" fmla="*/ 9 h 10"/>
                  <a:gd name="T10" fmla="*/ 30 w 41"/>
                  <a:gd name="T11" fmla="*/ 9 h 10"/>
                  <a:gd name="T12" fmla="*/ 27 w 41"/>
                  <a:gd name="T13" fmla="*/ 9 h 10"/>
                  <a:gd name="T14" fmla="*/ 22 w 41"/>
                  <a:gd name="T15" fmla="*/ 9 h 10"/>
                  <a:gd name="T16" fmla="*/ 18 w 41"/>
                  <a:gd name="T17" fmla="*/ 10 h 10"/>
                  <a:gd name="T18" fmla="*/ 13 w 41"/>
                  <a:gd name="T19" fmla="*/ 10 h 10"/>
                  <a:gd name="T20" fmla="*/ 8 w 41"/>
                  <a:gd name="T21" fmla="*/ 10 h 10"/>
                  <a:gd name="T22" fmla="*/ 4 w 41"/>
                  <a:gd name="T23" fmla="*/ 9 h 10"/>
                  <a:gd name="T24" fmla="*/ 0 w 41"/>
                  <a:gd name="T25" fmla="*/ 7 h 10"/>
                  <a:gd name="T26" fmla="*/ 3 w 41"/>
                  <a:gd name="T27" fmla="*/ 0 h 10"/>
                  <a:gd name="T28" fmla="*/ 7 w 41"/>
                  <a:gd name="T29" fmla="*/ 0 h 10"/>
                  <a:gd name="T30" fmla="*/ 12 w 41"/>
                  <a:gd name="T31" fmla="*/ 0 h 10"/>
                  <a:gd name="T32" fmla="*/ 16 w 41"/>
                  <a:gd name="T33" fmla="*/ 0 h 10"/>
                  <a:gd name="T34" fmla="*/ 21 w 41"/>
                  <a:gd name="T35" fmla="*/ 0 h 10"/>
                  <a:gd name="T36" fmla="*/ 26 w 41"/>
                  <a:gd name="T37" fmla="*/ 0 h 10"/>
                  <a:gd name="T38" fmla="*/ 30 w 41"/>
                  <a:gd name="T39" fmla="*/ 0 h 10"/>
                  <a:gd name="T40" fmla="*/ 35 w 41"/>
                  <a:gd name="T41" fmla="*/ 0 h 10"/>
                  <a:gd name="T42" fmla="*/ 39 w 41"/>
                  <a:gd name="T4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10">
                    <a:moveTo>
                      <a:pt x="39" y="1"/>
                    </a:moveTo>
                    <a:lnTo>
                      <a:pt x="41" y="5"/>
                    </a:lnTo>
                    <a:lnTo>
                      <a:pt x="39" y="7"/>
                    </a:lnTo>
                    <a:lnTo>
                      <a:pt x="37" y="8"/>
                    </a:lnTo>
                    <a:lnTo>
                      <a:pt x="35" y="9"/>
                    </a:lnTo>
                    <a:lnTo>
                      <a:pt x="30" y="9"/>
                    </a:lnTo>
                    <a:lnTo>
                      <a:pt x="27" y="9"/>
                    </a:lnTo>
                    <a:lnTo>
                      <a:pt x="22" y="9"/>
                    </a:lnTo>
                    <a:lnTo>
                      <a:pt x="18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4" y="9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30" y="0"/>
                    </a:lnTo>
                    <a:lnTo>
                      <a:pt x="35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0" name="Freeform 99"/>
              <p:cNvSpPr>
                <a:spLocks/>
              </p:cNvSpPr>
              <p:nvPr/>
            </p:nvSpPr>
            <p:spPr bwMode="auto">
              <a:xfrm>
                <a:off x="3555" y="-778"/>
                <a:ext cx="7" cy="4"/>
              </a:xfrm>
              <a:custGeom>
                <a:avLst/>
                <a:gdLst>
                  <a:gd name="T0" fmla="*/ 15 w 15"/>
                  <a:gd name="T1" fmla="*/ 1 h 8"/>
                  <a:gd name="T2" fmla="*/ 13 w 15"/>
                  <a:gd name="T3" fmla="*/ 5 h 8"/>
                  <a:gd name="T4" fmla="*/ 9 w 15"/>
                  <a:gd name="T5" fmla="*/ 6 h 8"/>
                  <a:gd name="T6" fmla="*/ 5 w 15"/>
                  <a:gd name="T7" fmla="*/ 7 h 8"/>
                  <a:gd name="T8" fmla="*/ 0 w 15"/>
                  <a:gd name="T9" fmla="*/ 8 h 8"/>
                  <a:gd name="T10" fmla="*/ 3 w 15"/>
                  <a:gd name="T11" fmla="*/ 5 h 8"/>
                  <a:gd name="T12" fmla="*/ 6 w 15"/>
                  <a:gd name="T13" fmla="*/ 1 h 8"/>
                  <a:gd name="T14" fmla="*/ 11 w 15"/>
                  <a:gd name="T15" fmla="*/ 0 h 8"/>
                  <a:gd name="T16" fmla="*/ 15 w 15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8">
                    <a:moveTo>
                      <a:pt x="15" y="1"/>
                    </a:moveTo>
                    <a:lnTo>
                      <a:pt x="13" y="5"/>
                    </a:lnTo>
                    <a:lnTo>
                      <a:pt x="9" y="6"/>
                    </a:lnTo>
                    <a:lnTo>
                      <a:pt x="5" y="7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6" y="1"/>
                    </a:lnTo>
                    <a:lnTo>
                      <a:pt x="11" y="0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1" name="Freeform 100"/>
              <p:cNvSpPr>
                <a:spLocks/>
              </p:cNvSpPr>
              <p:nvPr/>
            </p:nvSpPr>
            <p:spPr bwMode="auto">
              <a:xfrm>
                <a:off x="4408" y="-778"/>
                <a:ext cx="2" cy="4"/>
              </a:xfrm>
              <a:custGeom>
                <a:avLst/>
                <a:gdLst>
                  <a:gd name="T0" fmla="*/ 3 w 3"/>
                  <a:gd name="T1" fmla="*/ 6 h 8"/>
                  <a:gd name="T2" fmla="*/ 2 w 3"/>
                  <a:gd name="T3" fmla="*/ 7 h 8"/>
                  <a:gd name="T4" fmla="*/ 2 w 3"/>
                  <a:gd name="T5" fmla="*/ 8 h 8"/>
                  <a:gd name="T6" fmla="*/ 1 w 3"/>
                  <a:gd name="T7" fmla="*/ 8 h 8"/>
                  <a:gd name="T8" fmla="*/ 0 w 3"/>
                  <a:gd name="T9" fmla="*/ 8 h 8"/>
                  <a:gd name="T10" fmla="*/ 1 w 3"/>
                  <a:gd name="T11" fmla="*/ 0 h 8"/>
                  <a:gd name="T12" fmla="*/ 2 w 3"/>
                  <a:gd name="T13" fmla="*/ 1 h 8"/>
                  <a:gd name="T14" fmla="*/ 3 w 3"/>
                  <a:gd name="T15" fmla="*/ 2 h 8"/>
                  <a:gd name="T16" fmla="*/ 3 w 3"/>
                  <a:gd name="T17" fmla="*/ 5 h 8"/>
                  <a:gd name="T18" fmla="*/ 3 w 3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8">
                    <a:moveTo>
                      <a:pt x="3" y="6"/>
                    </a:move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2" name="Freeform 101"/>
              <p:cNvSpPr>
                <a:spLocks/>
              </p:cNvSpPr>
              <p:nvPr/>
            </p:nvSpPr>
            <p:spPr bwMode="auto">
              <a:xfrm>
                <a:off x="3568" y="-777"/>
                <a:ext cx="51" cy="11"/>
              </a:xfrm>
              <a:custGeom>
                <a:avLst/>
                <a:gdLst>
                  <a:gd name="T0" fmla="*/ 101 w 101"/>
                  <a:gd name="T1" fmla="*/ 8 h 22"/>
                  <a:gd name="T2" fmla="*/ 1 w 101"/>
                  <a:gd name="T3" fmla="*/ 22 h 22"/>
                  <a:gd name="T4" fmla="*/ 0 w 101"/>
                  <a:gd name="T5" fmla="*/ 19 h 22"/>
                  <a:gd name="T6" fmla="*/ 1 w 101"/>
                  <a:gd name="T7" fmla="*/ 16 h 22"/>
                  <a:gd name="T8" fmla="*/ 3 w 101"/>
                  <a:gd name="T9" fmla="*/ 14 h 22"/>
                  <a:gd name="T10" fmla="*/ 7 w 101"/>
                  <a:gd name="T11" fmla="*/ 14 h 22"/>
                  <a:gd name="T12" fmla="*/ 85 w 101"/>
                  <a:gd name="T13" fmla="*/ 0 h 22"/>
                  <a:gd name="T14" fmla="*/ 91 w 101"/>
                  <a:gd name="T15" fmla="*/ 0 h 22"/>
                  <a:gd name="T16" fmla="*/ 94 w 101"/>
                  <a:gd name="T17" fmla="*/ 1 h 22"/>
                  <a:gd name="T18" fmla="*/ 98 w 101"/>
                  <a:gd name="T19" fmla="*/ 5 h 22"/>
                  <a:gd name="T20" fmla="*/ 101 w 101"/>
                  <a:gd name="T21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22">
                    <a:moveTo>
                      <a:pt x="101" y="8"/>
                    </a:moveTo>
                    <a:lnTo>
                      <a:pt x="1" y="22"/>
                    </a:lnTo>
                    <a:lnTo>
                      <a:pt x="0" y="19"/>
                    </a:lnTo>
                    <a:lnTo>
                      <a:pt x="1" y="16"/>
                    </a:lnTo>
                    <a:lnTo>
                      <a:pt x="3" y="14"/>
                    </a:lnTo>
                    <a:lnTo>
                      <a:pt x="7" y="14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4" y="1"/>
                    </a:lnTo>
                    <a:lnTo>
                      <a:pt x="98" y="5"/>
                    </a:lnTo>
                    <a:lnTo>
                      <a:pt x="101" y="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3" name="Freeform 102"/>
              <p:cNvSpPr>
                <a:spLocks/>
              </p:cNvSpPr>
              <p:nvPr/>
            </p:nvSpPr>
            <p:spPr bwMode="auto">
              <a:xfrm>
                <a:off x="3566" y="-773"/>
                <a:ext cx="87" cy="16"/>
              </a:xfrm>
              <a:custGeom>
                <a:avLst/>
                <a:gdLst>
                  <a:gd name="T0" fmla="*/ 173 w 173"/>
                  <a:gd name="T1" fmla="*/ 0 h 31"/>
                  <a:gd name="T2" fmla="*/ 173 w 173"/>
                  <a:gd name="T3" fmla="*/ 5 h 31"/>
                  <a:gd name="T4" fmla="*/ 170 w 173"/>
                  <a:gd name="T5" fmla="*/ 7 h 31"/>
                  <a:gd name="T6" fmla="*/ 166 w 173"/>
                  <a:gd name="T7" fmla="*/ 11 h 31"/>
                  <a:gd name="T8" fmla="*/ 163 w 173"/>
                  <a:gd name="T9" fmla="*/ 12 h 31"/>
                  <a:gd name="T10" fmla="*/ 150 w 173"/>
                  <a:gd name="T11" fmla="*/ 13 h 31"/>
                  <a:gd name="T12" fmla="*/ 137 w 173"/>
                  <a:gd name="T13" fmla="*/ 14 h 31"/>
                  <a:gd name="T14" fmla="*/ 126 w 173"/>
                  <a:gd name="T15" fmla="*/ 15 h 31"/>
                  <a:gd name="T16" fmla="*/ 114 w 173"/>
                  <a:gd name="T17" fmla="*/ 16 h 31"/>
                  <a:gd name="T18" fmla="*/ 103 w 173"/>
                  <a:gd name="T19" fmla="*/ 18 h 31"/>
                  <a:gd name="T20" fmla="*/ 91 w 173"/>
                  <a:gd name="T21" fmla="*/ 18 h 31"/>
                  <a:gd name="T22" fmla="*/ 79 w 173"/>
                  <a:gd name="T23" fmla="*/ 20 h 31"/>
                  <a:gd name="T24" fmla="*/ 67 w 173"/>
                  <a:gd name="T25" fmla="*/ 21 h 31"/>
                  <a:gd name="T26" fmla="*/ 60 w 173"/>
                  <a:gd name="T27" fmla="*/ 23 h 31"/>
                  <a:gd name="T28" fmla="*/ 53 w 173"/>
                  <a:gd name="T29" fmla="*/ 26 h 31"/>
                  <a:gd name="T30" fmla="*/ 46 w 173"/>
                  <a:gd name="T31" fmla="*/ 27 h 31"/>
                  <a:gd name="T32" fmla="*/ 39 w 173"/>
                  <a:gd name="T33" fmla="*/ 28 h 31"/>
                  <a:gd name="T34" fmla="*/ 33 w 173"/>
                  <a:gd name="T35" fmla="*/ 28 h 31"/>
                  <a:gd name="T36" fmla="*/ 26 w 173"/>
                  <a:gd name="T37" fmla="*/ 29 h 31"/>
                  <a:gd name="T38" fmla="*/ 19 w 173"/>
                  <a:gd name="T39" fmla="*/ 30 h 31"/>
                  <a:gd name="T40" fmla="*/ 12 w 173"/>
                  <a:gd name="T41" fmla="*/ 31 h 31"/>
                  <a:gd name="T42" fmla="*/ 0 w 173"/>
                  <a:gd name="T43" fmla="*/ 30 h 31"/>
                  <a:gd name="T44" fmla="*/ 0 w 173"/>
                  <a:gd name="T45" fmla="*/ 27 h 31"/>
                  <a:gd name="T46" fmla="*/ 4 w 173"/>
                  <a:gd name="T47" fmla="*/ 26 h 31"/>
                  <a:gd name="T48" fmla="*/ 7 w 173"/>
                  <a:gd name="T49" fmla="*/ 26 h 31"/>
                  <a:gd name="T50" fmla="*/ 11 w 173"/>
                  <a:gd name="T51" fmla="*/ 25 h 31"/>
                  <a:gd name="T52" fmla="*/ 31 w 173"/>
                  <a:gd name="T53" fmla="*/ 21 h 31"/>
                  <a:gd name="T54" fmla="*/ 51 w 173"/>
                  <a:gd name="T55" fmla="*/ 18 h 31"/>
                  <a:gd name="T56" fmla="*/ 71 w 173"/>
                  <a:gd name="T57" fmla="*/ 14 h 31"/>
                  <a:gd name="T58" fmla="*/ 91 w 173"/>
                  <a:gd name="T59" fmla="*/ 11 h 31"/>
                  <a:gd name="T60" fmla="*/ 111 w 173"/>
                  <a:gd name="T61" fmla="*/ 8 h 31"/>
                  <a:gd name="T62" fmla="*/ 132 w 173"/>
                  <a:gd name="T63" fmla="*/ 5 h 31"/>
                  <a:gd name="T64" fmla="*/ 152 w 173"/>
                  <a:gd name="T65" fmla="*/ 3 h 31"/>
                  <a:gd name="T66" fmla="*/ 173 w 173"/>
                  <a:gd name="T6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3" h="31">
                    <a:moveTo>
                      <a:pt x="173" y="0"/>
                    </a:moveTo>
                    <a:lnTo>
                      <a:pt x="173" y="5"/>
                    </a:lnTo>
                    <a:lnTo>
                      <a:pt x="170" y="7"/>
                    </a:lnTo>
                    <a:lnTo>
                      <a:pt x="166" y="11"/>
                    </a:lnTo>
                    <a:lnTo>
                      <a:pt x="163" y="12"/>
                    </a:lnTo>
                    <a:lnTo>
                      <a:pt x="150" y="13"/>
                    </a:lnTo>
                    <a:lnTo>
                      <a:pt x="137" y="14"/>
                    </a:lnTo>
                    <a:lnTo>
                      <a:pt x="126" y="15"/>
                    </a:lnTo>
                    <a:lnTo>
                      <a:pt x="114" y="16"/>
                    </a:lnTo>
                    <a:lnTo>
                      <a:pt x="103" y="18"/>
                    </a:lnTo>
                    <a:lnTo>
                      <a:pt x="91" y="18"/>
                    </a:lnTo>
                    <a:lnTo>
                      <a:pt x="79" y="20"/>
                    </a:lnTo>
                    <a:lnTo>
                      <a:pt x="67" y="21"/>
                    </a:lnTo>
                    <a:lnTo>
                      <a:pt x="60" y="23"/>
                    </a:lnTo>
                    <a:lnTo>
                      <a:pt x="53" y="26"/>
                    </a:lnTo>
                    <a:lnTo>
                      <a:pt x="46" y="27"/>
                    </a:lnTo>
                    <a:lnTo>
                      <a:pt x="39" y="28"/>
                    </a:lnTo>
                    <a:lnTo>
                      <a:pt x="33" y="28"/>
                    </a:lnTo>
                    <a:lnTo>
                      <a:pt x="26" y="29"/>
                    </a:lnTo>
                    <a:lnTo>
                      <a:pt x="19" y="30"/>
                    </a:lnTo>
                    <a:lnTo>
                      <a:pt x="12" y="31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4" y="26"/>
                    </a:lnTo>
                    <a:lnTo>
                      <a:pt x="7" y="26"/>
                    </a:lnTo>
                    <a:lnTo>
                      <a:pt x="11" y="25"/>
                    </a:lnTo>
                    <a:lnTo>
                      <a:pt x="31" y="21"/>
                    </a:lnTo>
                    <a:lnTo>
                      <a:pt x="51" y="18"/>
                    </a:lnTo>
                    <a:lnTo>
                      <a:pt x="71" y="14"/>
                    </a:lnTo>
                    <a:lnTo>
                      <a:pt x="91" y="11"/>
                    </a:lnTo>
                    <a:lnTo>
                      <a:pt x="111" y="8"/>
                    </a:lnTo>
                    <a:lnTo>
                      <a:pt x="132" y="5"/>
                    </a:lnTo>
                    <a:lnTo>
                      <a:pt x="152" y="3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4" name="Freeform 103"/>
              <p:cNvSpPr>
                <a:spLocks/>
              </p:cNvSpPr>
              <p:nvPr/>
            </p:nvSpPr>
            <p:spPr bwMode="auto">
              <a:xfrm>
                <a:off x="4021" y="-773"/>
                <a:ext cx="7" cy="6"/>
              </a:xfrm>
              <a:custGeom>
                <a:avLst/>
                <a:gdLst>
                  <a:gd name="T0" fmla="*/ 14 w 14"/>
                  <a:gd name="T1" fmla="*/ 6 h 12"/>
                  <a:gd name="T2" fmla="*/ 14 w 14"/>
                  <a:gd name="T3" fmla="*/ 11 h 12"/>
                  <a:gd name="T4" fmla="*/ 10 w 14"/>
                  <a:gd name="T5" fmla="*/ 12 h 12"/>
                  <a:gd name="T6" fmla="*/ 5 w 14"/>
                  <a:gd name="T7" fmla="*/ 12 h 12"/>
                  <a:gd name="T8" fmla="*/ 0 w 14"/>
                  <a:gd name="T9" fmla="*/ 10 h 12"/>
                  <a:gd name="T10" fmla="*/ 0 w 14"/>
                  <a:gd name="T11" fmla="*/ 5 h 12"/>
                  <a:gd name="T12" fmla="*/ 4 w 14"/>
                  <a:gd name="T13" fmla="*/ 0 h 12"/>
                  <a:gd name="T14" fmla="*/ 10 w 14"/>
                  <a:gd name="T15" fmla="*/ 0 h 12"/>
                  <a:gd name="T16" fmla="*/ 13 w 14"/>
                  <a:gd name="T17" fmla="*/ 1 h 12"/>
                  <a:gd name="T18" fmla="*/ 14 w 14"/>
                  <a:gd name="T1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2">
                    <a:moveTo>
                      <a:pt x="14" y="6"/>
                    </a:moveTo>
                    <a:lnTo>
                      <a:pt x="14" y="11"/>
                    </a:lnTo>
                    <a:lnTo>
                      <a:pt x="10" y="12"/>
                    </a:lnTo>
                    <a:lnTo>
                      <a:pt x="5" y="12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13" y="1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5" name="Freeform 104"/>
              <p:cNvSpPr>
                <a:spLocks/>
              </p:cNvSpPr>
              <p:nvPr/>
            </p:nvSpPr>
            <p:spPr bwMode="auto">
              <a:xfrm>
                <a:off x="3917" y="-772"/>
                <a:ext cx="45" cy="24"/>
              </a:xfrm>
              <a:custGeom>
                <a:avLst/>
                <a:gdLst>
                  <a:gd name="T0" fmla="*/ 91 w 91"/>
                  <a:gd name="T1" fmla="*/ 8 h 48"/>
                  <a:gd name="T2" fmla="*/ 90 w 91"/>
                  <a:gd name="T3" fmla="*/ 17 h 48"/>
                  <a:gd name="T4" fmla="*/ 90 w 91"/>
                  <a:gd name="T5" fmla="*/ 26 h 48"/>
                  <a:gd name="T6" fmla="*/ 86 w 91"/>
                  <a:gd name="T7" fmla="*/ 35 h 48"/>
                  <a:gd name="T8" fmla="*/ 81 w 91"/>
                  <a:gd name="T9" fmla="*/ 42 h 48"/>
                  <a:gd name="T10" fmla="*/ 71 w 91"/>
                  <a:gd name="T11" fmla="*/ 43 h 48"/>
                  <a:gd name="T12" fmla="*/ 62 w 91"/>
                  <a:gd name="T13" fmla="*/ 45 h 48"/>
                  <a:gd name="T14" fmla="*/ 53 w 91"/>
                  <a:gd name="T15" fmla="*/ 47 h 48"/>
                  <a:gd name="T16" fmla="*/ 44 w 91"/>
                  <a:gd name="T17" fmla="*/ 48 h 48"/>
                  <a:gd name="T18" fmla="*/ 34 w 91"/>
                  <a:gd name="T19" fmla="*/ 48 h 48"/>
                  <a:gd name="T20" fmla="*/ 25 w 91"/>
                  <a:gd name="T21" fmla="*/ 48 h 48"/>
                  <a:gd name="T22" fmla="*/ 16 w 91"/>
                  <a:gd name="T23" fmla="*/ 48 h 48"/>
                  <a:gd name="T24" fmla="*/ 7 w 91"/>
                  <a:gd name="T25" fmla="*/ 47 h 48"/>
                  <a:gd name="T26" fmla="*/ 0 w 91"/>
                  <a:gd name="T27" fmla="*/ 40 h 48"/>
                  <a:gd name="T28" fmla="*/ 0 w 91"/>
                  <a:gd name="T29" fmla="*/ 31 h 48"/>
                  <a:gd name="T30" fmla="*/ 1 w 91"/>
                  <a:gd name="T31" fmla="*/ 22 h 48"/>
                  <a:gd name="T32" fmla="*/ 3 w 91"/>
                  <a:gd name="T33" fmla="*/ 12 h 48"/>
                  <a:gd name="T34" fmla="*/ 13 w 91"/>
                  <a:gd name="T35" fmla="*/ 9 h 48"/>
                  <a:gd name="T36" fmla="*/ 23 w 91"/>
                  <a:gd name="T37" fmla="*/ 7 h 48"/>
                  <a:gd name="T38" fmla="*/ 33 w 91"/>
                  <a:gd name="T39" fmla="*/ 5 h 48"/>
                  <a:gd name="T40" fmla="*/ 44 w 91"/>
                  <a:gd name="T41" fmla="*/ 4 h 48"/>
                  <a:gd name="T42" fmla="*/ 54 w 91"/>
                  <a:gd name="T43" fmla="*/ 3 h 48"/>
                  <a:gd name="T44" fmla="*/ 63 w 91"/>
                  <a:gd name="T45" fmla="*/ 2 h 48"/>
                  <a:gd name="T46" fmla="*/ 74 w 91"/>
                  <a:gd name="T47" fmla="*/ 1 h 48"/>
                  <a:gd name="T48" fmla="*/ 84 w 91"/>
                  <a:gd name="T49" fmla="*/ 0 h 48"/>
                  <a:gd name="T50" fmla="*/ 91 w 91"/>
                  <a:gd name="T51" fmla="*/ 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" h="48">
                    <a:moveTo>
                      <a:pt x="91" y="8"/>
                    </a:moveTo>
                    <a:lnTo>
                      <a:pt x="90" y="17"/>
                    </a:lnTo>
                    <a:lnTo>
                      <a:pt x="90" y="26"/>
                    </a:lnTo>
                    <a:lnTo>
                      <a:pt x="86" y="35"/>
                    </a:lnTo>
                    <a:lnTo>
                      <a:pt x="81" y="42"/>
                    </a:lnTo>
                    <a:lnTo>
                      <a:pt x="71" y="43"/>
                    </a:lnTo>
                    <a:lnTo>
                      <a:pt x="62" y="45"/>
                    </a:lnTo>
                    <a:lnTo>
                      <a:pt x="53" y="47"/>
                    </a:lnTo>
                    <a:lnTo>
                      <a:pt x="44" y="48"/>
                    </a:lnTo>
                    <a:lnTo>
                      <a:pt x="34" y="48"/>
                    </a:lnTo>
                    <a:lnTo>
                      <a:pt x="25" y="48"/>
                    </a:lnTo>
                    <a:lnTo>
                      <a:pt x="16" y="48"/>
                    </a:lnTo>
                    <a:lnTo>
                      <a:pt x="7" y="47"/>
                    </a:lnTo>
                    <a:lnTo>
                      <a:pt x="0" y="40"/>
                    </a:lnTo>
                    <a:lnTo>
                      <a:pt x="0" y="31"/>
                    </a:lnTo>
                    <a:lnTo>
                      <a:pt x="1" y="22"/>
                    </a:lnTo>
                    <a:lnTo>
                      <a:pt x="3" y="12"/>
                    </a:lnTo>
                    <a:lnTo>
                      <a:pt x="13" y="9"/>
                    </a:lnTo>
                    <a:lnTo>
                      <a:pt x="23" y="7"/>
                    </a:lnTo>
                    <a:lnTo>
                      <a:pt x="33" y="5"/>
                    </a:lnTo>
                    <a:lnTo>
                      <a:pt x="44" y="4"/>
                    </a:lnTo>
                    <a:lnTo>
                      <a:pt x="54" y="3"/>
                    </a:lnTo>
                    <a:lnTo>
                      <a:pt x="63" y="2"/>
                    </a:lnTo>
                    <a:lnTo>
                      <a:pt x="74" y="1"/>
                    </a:lnTo>
                    <a:lnTo>
                      <a:pt x="84" y="0"/>
                    </a:lnTo>
                    <a:lnTo>
                      <a:pt x="91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6" name="Freeform 105"/>
              <p:cNvSpPr>
                <a:spLocks/>
              </p:cNvSpPr>
              <p:nvPr/>
            </p:nvSpPr>
            <p:spPr bwMode="auto">
              <a:xfrm>
                <a:off x="3977" y="-771"/>
                <a:ext cx="26" cy="6"/>
              </a:xfrm>
              <a:custGeom>
                <a:avLst/>
                <a:gdLst>
                  <a:gd name="T0" fmla="*/ 53 w 53"/>
                  <a:gd name="T1" fmla="*/ 7 h 11"/>
                  <a:gd name="T2" fmla="*/ 46 w 53"/>
                  <a:gd name="T3" fmla="*/ 8 h 11"/>
                  <a:gd name="T4" fmla="*/ 39 w 53"/>
                  <a:gd name="T5" fmla="*/ 9 h 11"/>
                  <a:gd name="T6" fmla="*/ 33 w 53"/>
                  <a:gd name="T7" fmla="*/ 10 h 11"/>
                  <a:gd name="T8" fmla="*/ 26 w 53"/>
                  <a:gd name="T9" fmla="*/ 10 h 11"/>
                  <a:gd name="T10" fmla="*/ 19 w 53"/>
                  <a:gd name="T11" fmla="*/ 11 h 11"/>
                  <a:gd name="T12" fmla="*/ 12 w 53"/>
                  <a:gd name="T13" fmla="*/ 10 h 11"/>
                  <a:gd name="T14" fmla="*/ 5 w 53"/>
                  <a:gd name="T15" fmla="*/ 10 h 11"/>
                  <a:gd name="T16" fmla="*/ 0 w 53"/>
                  <a:gd name="T17" fmla="*/ 8 h 11"/>
                  <a:gd name="T18" fmla="*/ 1 w 53"/>
                  <a:gd name="T19" fmla="*/ 2 h 11"/>
                  <a:gd name="T20" fmla="*/ 7 w 53"/>
                  <a:gd name="T21" fmla="*/ 1 h 11"/>
                  <a:gd name="T22" fmla="*/ 14 w 53"/>
                  <a:gd name="T23" fmla="*/ 1 h 11"/>
                  <a:gd name="T24" fmla="*/ 19 w 53"/>
                  <a:gd name="T25" fmla="*/ 0 h 11"/>
                  <a:gd name="T26" fmla="*/ 28 w 53"/>
                  <a:gd name="T27" fmla="*/ 1 h 11"/>
                  <a:gd name="T28" fmla="*/ 38 w 53"/>
                  <a:gd name="T29" fmla="*/ 1 h 11"/>
                  <a:gd name="T30" fmla="*/ 47 w 53"/>
                  <a:gd name="T31" fmla="*/ 2 h 11"/>
                  <a:gd name="T32" fmla="*/ 53 w 53"/>
                  <a:gd name="T33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11">
                    <a:moveTo>
                      <a:pt x="53" y="7"/>
                    </a:moveTo>
                    <a:lnTo>
                      <a:pt x="46" y="8"/>
                    </a:lnTo>
                    <a:lnTo>
                      <a:pt x="39" y="9"/>
                    </a:lnTo>
                    <a:lnTo>
                      <a:pt x="33" y="10"/>
                    </a:lnTo>
                    <a:lnTo>
                      <a:pt x="26" y="10"/>
                    </a:lnTo>
                    <a:lnTo>
                      <a:pt x="19" y="11"/>
                    </a:lnTo>
                    <a:lnTo>
                      <a:pt x="12" y="10"/>
                    </a:lnTo>
                    <a:lnTo>
                      <a:pt x="5" y="10"/>
                    </a:lnTo>
                    <a:lnTo>
                      <a:pt x="0" y="8"/>
                    </a:lnTo>
                    <a:lnTo>
                      <a:pt x="1" y="2"/>
                    </a:lnTo>
                    <a:lnTo>
                      <a:pt x="7" y="1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8" y="1"/>
                    </a:lnTo>
                    <a:lnTo>
                      <a:pt x="38" y="1"/>
                    </a:lnTo>
                    <a:lnTo>
                      <a:pt x="47" y="2"/>
                    </a:lnTo>
                    <a:lnTo>
                      <a:pt x="53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7" name="Freeform 106"/>
              <p:cNvSpPr>
                <a:spLocks/>
              </p:cNvSpPr>
              <p:nvPr/>
            </p:nvSpPr>
            <p:spPr bwMode="auto">
              <a:xfrm>
                <a:off x="3543" y="-769"/>
                <a:ext cx="17" cy="6"/>
              </a:xfrm>
              <a:custGeom>
                <a:avLst/>
                <a:gdLst>
                  <a:gd name="T0" fmla="*/ 35 w 35"/>
                  <a:gd name="T1" fmla="*/ 4 h 12"/>
                  <a:gd name="T2" fmla="*/ 34 w 35"/>
                  <a:gd name="T3" fmla="*/ 7 h 12"/>
                  <a:gd name="T4" fmla="*/ 31 w 35"/>
                  <a:gd name="T5" fmla="*/ 8 h 12"/>
                  <a:gd name="T6" fmla="*/ 29 w 35"/>
                  <a:gd name="T7" fmla="*/ 8 h 12"/>
                  <a:gd name="T8" fmla="*/ 27 w 35"/>
                  <a:gd name="T9" fmla="*/ 10 h 12"/>
                  <a:gd name="T10" fmla="*/ 0 w 35"/>
                  <a:gd name="T11" fmla="*/ 12 h 12"/>
                  <a:gd name="T12" fmla="*/ 5 w 35"/>
                  <a:gd name="T13" fmla="*/ 5 h 12"/>
                  <a:gd name="T14" fmla="*/ 11 w 35"/>
                  <a:gd name="T15" fmla="*/ 4 h 12"/>
                  <a:gd name="T16" fmla="*/ 19 w 35"/>
                  <a:gd name="T17" fmla="*/ 4 h 12"/>
                  <a:gd name="T18" fmla="*/ 27 w 35"/>
                  <a:gd name="T19" fmla="*/ 2 h 12"/>
                  <a:gd name="T20" fmla="*/ 29 w 35"/>
                  <a:gd name="T21" fmla="*/ 2 h 12"/>
                  <a:gd name="T22" fmla="*/ 31 w 35"/>
                  <a:gd name="T23" fmla="*/ 0 h 12"/>
                  <a:gd name="T24" fmla="*/ 34 w 35"/>
                  <a:gd name="T25" fmla="*/ 2 h 12"/>
                  <a:gd name="T26" fmla="*/ 35 w 35"/>
                  <a:gd name="T2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2">
                    <a:moveTo>
                      <a:pt x="35" y="4"/>
                    </a:moveTo>
                    <a:lnTo>
                      <a:pt x="34" y="7"/>
                    </a:lnTo>
                    <a:lnTo>
                      <a:pt x="31" y="8"/>
                    </a:lnTo>
                    <a:lnTo>
                      <a:pt x="29" y="8"/>
                    </a:lnTo>
                    <a:lnTo>
                      <a:pt x="27" y="10"/>
                    </a:lnTo>
                    <a:lnTo>
                      <a:pt x="0" y="12"/>
                    </a:lnTo>
                    <a:lnTo>
                      <a:pt x="5" y="5"/>
                    </a:lnTo>
                    <a:lnTo>
                      <a:pt x="11" y="4"/>
                    </a:lnTo>
                    <a:lnTo>
                      <a:pt x="19" y="4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0"/>
                    </a:lnTo>
                    <a:lnTo>
                      <a:pt x="34" y="2"/>
                    </a:lnTo>
                    <a:lnTo>
                      <a:pt x="35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8" name="Freeform 107"/>
              <p:cNvSpPr>
                <a:spLocks/>
              </p:cNvSpPr>
              <p:nvPr/>
            </p:nvSpPr>
            <p:spPr bwMode="auto">
              <a:xfrm>
                <a:off x="3563" y="-761"/>
                <a:ext cx="87" cy="117"/>
              </a:xfrm>
              <a:custGeom>
                <a:avLst/>
                <a:gdLst>
                  <a:gd name="T0" fmla="*/ 174 w 175"/>
                  <a:gd name="T1" fmla="*/ 1 h 233"/>
                  <a:gd name="T2" fmla="*/ 172 w 175"/>
                  <a:gd name="T3" fmla="*/ 57 h 233"/>
                  <a:gd name="T4" fmla="*/ 172 w 175"/>
                  <a:gd name="T5" fmla="*/ 111 h 233"/>
                  <a:gd name="T6" fmla="*/ 173 w 175"/>
                  <a:gd name="T7" fmla="*/ 166 h 233"/>
                  <a:gd name="T8" fmla="*/ 175 w 175"/>
                  <a:gd name="T9" fmla="*/ 223 h 233"/>
                  <a:gd name="T10" fmla="*/ 171 w 175"/>
                  <a:gd name="T11" fmla="*/ 231 h 233"/>
                  <a:gd name="T12" fmla="*/ 160 w 175"/>
                  <a:gd name="T13" fmla="*/ 231 h 233"/>
                  <a:gd name="T14" fmla="*/ 150 w 175"/>
                  <a:gd name="T15" fmla="*/ 232 h 233"/>
                  <a:gd name="T16" fmla="*/ 139 w 175"/>
                  <a:gd name="T17" fmla="*/ 233 h 233"/>
                  <a:gd name="T18" fmla="*/ 128 w 175"/>
                  <a:gd name="T19" fmla="*/ 233 h 233"/>
                  <a:gd name="T20" fmla="*/ 117 w 175"/>
                  <a:gd name="T21" fmla="*/ 233 h 233"/>
                  <a:gd name="T22" fmla="*/ 106 w 175"/>
                  <a:gd name="T23" fmla="*/ 232 h 233"/>
                  <a:gd name="T24" fmla="*/ 96 w 175"/>
                  <a:gd name="T25" fmla="*/ 230 h 233"/>
                  <a:gd name="T26" fmla="*/ 87 w 175"/>
                  <a:gd name="T27" fmla="*/ 227 h 233"/>
                  <a:gd name="T28" fmla="*/ 84 w 175"/>
                  <a:gd name="T29" fmla="*/ 227 h 233"/>
                  <a:gd name="T30" fmla="*/ 82 w 175"/>
                  <a:gd name="T31" fmla="*/ 229 h 233"/>
                  <a:gd name="T32" fmla="*/ 79 w 175"/>
                  <a:gd name="T33" fmla="*/ 229 h 233"/>
                  <a:gd name="T34" fmla="*/ 76 w 175"/>
                  <a:gd name="T35" fmla="*/ 229 h 233"/>
                  <a:gd name="T36" fmla="*/ 72 w 175"/>
                  <a:gd name="T37" fmla="*/ 214 h 233"/>
                  <a:gd name="T38" fmla="*/ 68 w 175"/>
                  <a:gd name="T39" fmla="*/ 199 h 233"/>
                  <a:gd name="T40" fmla="*/ 65 w 175"/>
                  <a:gd name="T41" fmla="*/ 183 h 233"/>
                  <a:gd name="T42" fmla="*/ 59 w 175"/>
                  <a:gd name="T43" fmla="*/ 166 h 233"/>
                  <a:gd name="T44" fmla="*/ 53 w 175"/>
                  <a:gd name="T45" fmla="*/ 153 h 233"/>
                  <a:gd name="T46" fmla="*/ 44 w 175"/>
                  <a:gd name="T47" fmla="*/ 141 h 233"/>
                  <a:gd name="T48" fmla="*/ 31 w 175"/>
                  <a:gd name="T49" fmla="*/ 133 h 233"/>
                  <a:gd name="T50" fmla="*/ 14 w 175"/>
                  <a:gd name="T51" fmla="*/ 128 h 233"/>
                  <a:gd name="T52" fmla="*/ 11 w 175"/>
                  <a:gd name="T53" fmla="*/ 126 h 233"/>
                  <a:gd name="T54" fmla="*/ 6 w 175"/>
                  <a:gd name="T55" fmla="*/ 125 h 233"/>
                  <a:gd name="T56" fmla="*/ 3 w 175"/>
                  <a:gd name="T57" fmla="*/ 124 h 233"/>
                  <a:gd name="T58" fmla="*/ 0 w 175"/>
                  <a:gd name="T59" fmla="*/ 122 h 233"/>
                  <a:gd name="T60" fmla="*/ 0 w 175"/>
                  <a:gd name="T61" fmla="*/ 96 h 233"/>
                  <a:gd name="T62" fmla="*/ 0 w 175"/>
                  <a:gd name="T63" fmla="*/ 71 h 233"/>
                  <a:gd name="T64" fmla="*/ 2 w 175"/>
                  <a:gd name="T65" fmla="*/ 46 h 233"/>
                  <a:gd name="T66" fmla="*/ 5 w 175"/>
                  <a:gd name="T67" fmla="*/ 20 h 233"/>
                  <a:gd name="T68" fmla="*/ 21 w 175"/>
                  <a:gd name="T69" fmla="*/ 17 h 233"/>
                  <a:gd name="T70" fmla="*/ 38 w 175"/>
                  <a:gd name="T71" fmla="*/ 13 h 233"/>
                  <a:gd name="T72" fmla="*/ 55 w 175"/>
                  <a:gd name="T73" fmla="*/ 11 h 233"/>
                  <a:gd name="T74" fmla="*/ 72 w 175"/>
                  <a:gd name="T75" fmla="*/ 10 h 233"/>
                  <a:gd name="T76" fmla="*/ 89 w 175"/>
                  <a:gd name="T77" fmla="*/ 9 h 233"/>
                  <a:gd name="T78" fmla="*/ 106 w 175"/>
                  <a:gd name="T79" fmla="*/ 8 h 233"/>
                  <a:gd name="T80" fmla="*/ 124 w 175"/>
                  <a:gd name="T81" fmla="*/ 5 h 233"/>
                  <a:gd name="T82" fmla="*/ 140 w 175"/>
                  <a:gd name="T83" fmla="*/ 2 h 233"/>
                  <a:gd name="T84" fmla="*/ 144 w 175"/>
                  <a:gd name="T85" fmla="*/ 2 h 233"/>
                  <a:gd name="T86" fmla="*/ 149 w 175"/>
                  <a:gd name="T87" fmla="*/ 1 h 233"/>
                  <a:gd name="T88" fmla="*/ 154 w 175"/>
                  <a:gd name="T89" fmla="*/ 1 h 233"/>
                  <a:gd name="T90" fmla="*/ 157 w 175"/>
                  <a:gd name="T91" fmla="*/ 0 h 233"/>
                  <a:gd name="T92" fmla="*/ 162 w 175"/>
                  <a:gd name="T93" fmla="*/ 0 h 233"/>
                  <a:gd name="T94" fmla="*/ 166 w 175"/>
                  <a:gd name="T95" fmla="*/ 0 h 233"/>
                  <a:gd name="T96" fmla="*/ 171 w 175"/>
                  <a:gd name="T97" fmla="*/ 0 h 233"/>
                  <a:gd name="T98" fmla="*/ 174 w 175"/>
                  <a:gd name="T99" fmla="*/ 1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5" h="233">
                    <a:moveTo>
                      <a:pt x="174" y="1"/>
                    </a:moveTo>
                    <a:lnTo>
                      <a:pt x="172" y="57"/>
                    </a:lnTo>
                    <a:lnTo>
                      <a:pt x="172" y="111"/>
                    </a:lnTo>
                    <a:lnTo>
                      <a:pt x="173" y="166"/>
                    </a:lnTo>
                    <a:lnTo>
                      <a:pt x="175" y="223"/>
                    </a:lnTo>
                    <a:lnTo>
                      <a:pt x="171" y="231"/>
                    </a:lnTo>
                    <a:lnTo>
                      <a:pt x="160" y="231"/>
                    </a:lnTo>
                    <a:lnTo>
                      <a:pt x="150" y="232"/>
                    </a:lnTo>
                    <a:lnTo>
                      <a:pt x="139" y="233"/>
                    </a:lnTo>
                    <a:lnTo>
                      <a:pt x="128" y="233"/>
                    </a:lnTo>
                    <a:lnTo>
                      <a:pt x="117" y="233"/>
                    </a:lnTo>
                    <a:lnTo>
                      <a:pt x="106" y="232"/>
                    </a:lnTo>
                    <a:lnTo>
                      <a:pt x="96" y="230"/>
                    </a:lnTo>
                    <a:lnTo>
                      <a:pt x="87" y="227"/>
                    </a:lnTo>
                    <a:lnTo>
                      <a:pt x="84" y="227"/>
                    </a:lnTo>
                    <a:lnTo>
                      <a:pt x="82" y="229"/>
                    </a:lnTo>
                    <a:lnTo>
                      <a:pt x="79" y="229"/>
                    </a:lnTo>
                    <a:lnTo>
                      <a:pt x="76" y="229"/>
                    </a:lnTo>
                    <a:lnTo>
                      <a:pt x="72" y="214"/>
                    </a:lnTo>
                    <a:lnTo>
                      <a:pt x="68" y="199"/>
                    </a:lnTo>
                    <a:lnTo>
                      <a:pt x="65" y="183"/>
                    </a:lnTo>
                    <a:lnTo>
                      <a:pt x="59" y="166"/>
                    </a:lnTo>
                    <a:lnTo>
                      <a:pt x="53" y="153"/>
                    </a:lnTo>
                    <a:lnTo>
                      <a:pt x="44" y="141"/>
                    </a:lnTo>
                    <a:lnTo>
                      <a:pt x="31" y="133"/>
                    </a:lnTo>
                    <a:lnTo>
                      <a:pt x="14" y="128"/>
                    </a:lnTo>
                    <a:lnTo>
                      <a:pt x="11" y="126"/>
                    </a:lnTo>
                    <a:lnTo>
                      <a:pt x="6" y="125"/>
                    </a:lnTo>
                    <a:lnTo>
                      <a:pt x="3" y="124"/>
                    </a:lnTo>
                    <a:lnTo>
                      <a:pt x="0" y="122"/>
                    </a:lnTo>
                    <a:lnTo>
                      <a:pt x="0" y="96"/>
                    </a:lnTo>
                    <a:lnTo>
                      <a:pt x="0" y="71"/>
                    </a:lnTo>
                    <a:lnTo>
                      <a:pt x="2" y="46"/>
                    </a:lnTo>
                    <a:lnTo>
                      <a:pt x="5" y="20"/>
                    </a:lnTo>
                    <a:lnTo>
                      <a:pt x="21" y="17"/>
                    </a:lnTo>
                    <a:lnTo>
                      <a:pt x="38" y="13"/>
                    </a:lnTo>
                    <a:lnTo>
                      <a:pt x="55" y="11"/>
                    </a:lnTo>
                    <a:lnTo>
                      <a:pt x="72" y="10"/>
                    </a:lnTo>
                    <a:lnTo>
                      <a:pt x="89" y="9"/>
                    </a:lnTo>
                    <a:lnTo>
                      <a:pt x="106" y="8"/>
                    </a:lnTo>
                    <a:lnTo>
                      <a:pt x="124" y="5"/>
                    </a:lnTo>
                    <a:lnTo>
                      <a:pt x="140" y="2"/>
                    </a:lnTo>
                    <a:lnTo>
                      <a:pt x="144" y="2"/>
                    </a:lnTo>
                    <a:lnTo>
                      <a:pt x="149" y="1"/>
                    </a:lnTo>
                    <a:lnTo>
                      <a:pt x="154" y="1"/>
                    </a:lnTo>
                    <a:lnTo>
                      <a:pt x="157" y="0"/>
                    </a:lnTo>
                    <a:lnTo>
                      <a:pt x="162" y="0"/>
                    </a:lnTo>
                    <a:lnTo>
                      <a:pt x="166" y="0"/>
                    </a:lnTo>
                    <a:lnTo>
                      <a:pt x="171" y="0"/>
                    </a:lnTo>
                    <a:lnTo>
                      <a:pt x="174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9" name="Freeform 108"/>
              <p:cNvSpPr>
                <a:spLocks/>
              </p:cNvSpPr>
              <p:nvPr/>
            </p:nvSpPr>
            <p:spPr bwMode="auto">
              <a:xfrm>
                <a:off x="3937" y="-762"/>
                <a:ext cx="2" cy="5"/>
              </a:xfrm>
              <a:custGeom>
                <a:avLst/>
                <a:gdLst>
                  <a:gd name="T0" fmla="*/ 4 w 5"/>
                  <a:gd name="T1" fmla="*/ 0 h 11"/>
                  <a:gd name="T2" fmla="*/ 5 w 5"/>
                  <a:gd name="T3" fmla="*/ 4 h 11"/>
                  <a:gd name="T4" fmla="*/ 5 w 5"/>
                  <a:gd name="T5" fmla="*/ 6 h 11"/>
                  <a:gd name="T6" fmla="*/ 4 w 5"/>
                  <a:gd name="T7" fmla="*/ 8 h 11"/>
                  <a:gd name="T8" fmla="*/ 2 w 5"/>
                  <a:gd name="T9" fmla="*/ 11 h 11"/>
                  <a:gd name="T10" fmla="*/ 0 w 5"/>
                  <a:gd name="T11" fmla="*/ 8 h 11"/>
                  <a:gd name="T12" fmla="*/ 0 w 5"/>
                  <a:gd name="T13" fmla="*/ 6 h 11"/>
                  <a:gd name="T14" fmla="*/ 1 w 5"/>
                  <a:gd name="T15" fmla="*/ 3 h 11"/>
                  <a:gd name="T16" fmla="*/ 4 w 5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11">
                    <a:moveTo>
                      <a:pt x="4" y="0"/>
                    </a:moveTo>
                    <a:lnTo>
                      <a:pt x="5" y="4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0" name="Freeform 109"/>
              <p:cNvSpPr>
                <a:spLocks/>
              </p:cNvSpPr>
              <p:nvPr/>
            </p:nvSpPr>
            <p:spPr bwMode="auto">
              <a:xfrm>
                <a:off x="3946" y="-762"/>
                <a:ext cx="3" cy="5"/>
              </a:xfrm>
              <a:custGeom>
                <a:avLst/>
                <a:gdLst>
                  <a:gd name="T0" fmla="*/ 4 w 5"/>
                  <a:gd name="T1" fmla="*/ 0 h 11"/>
                  <a:gd name="T2" fmla="*/ 5 w 5"/>
                  <a:gd name="T3" fmla="*/ 3 h 11"/>
                  <a:gd name="T4" fmla="*/ 5 w 5"/>
                  <a:gd name="T5" fmla="*/ 6 h 11"/>
                  <a:gd name="T6" fmla="*/ 4 w 5"/>
                  <a:gd name="T7" fmla="*/ 8 h 11"/>
                  <a:gd name="T8" fmla="*/ 2 w 5"/>
                  <a:gd name="T9" fmla="*/ 11 h 11"/>
                  <a:gd name="T10" fmla="*/ 0 w 5"/>
                  <a:gd name="T11" fmla="*/ 11 h 11"/>
                  <a:gd name="T12" fmla="*/ 0 w 5"/>
                  <a:gd name="T13" fmla="*/ 8 h 11"/>
                  <a:gd name="T14" fmla="*/ 1 w 5"/>
                  <a:gd name="T15" fmla="*/ 5 h 11"/>
                  <a:gd name="T16" fmla="*/ 2 w 5"/>
                  <a:gd name="T17" fmla="*/ 3 h 11"/>
                  <a:gd name="T18" fmla="*/ 4 w 5"/>
                  <a:gd name="T1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1">
                    <a:moveTo>
                      <a:pt x="4" y="0"/>
                    </a:moveTo>
                    <a:lnTo>
                      <a:pt x="5" y="3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1" name="Freeform 110"/>
              <p:cNvSpPr>
                <a:spLocks/>
              </p:cNvSpPr>
              <p:nvPr/>
            </p:nvSpPr>
            <p:spPr bwMode="auto">
              <a:xfrm>
                <a:off x="3928" y="-761"/>
                <a:ext cx="2" cy="5"/>
              </a:xfrm>
              <a:custGeom>
                <a:avLst/>
                <a:gdLst>
                  <a:gd name="T0" fmla="*/ 3 w 3"/>
                  <a:gd name="T1" fmla="*/ 8 h 10"/>
                  <a:gd name="T2" fmla="*/ 2 w 3"/>
                  <a:gd name="T3" fmla="*/ 9 h 10"/>
                  <a:gd name="T4" fmla="*/ 2 w 3"/>
                  <a:gd name="T5" fmla="*/ 9 h 10"/>
                  <a:gd name="T6" fmla="*/ 1 w 3"/>
                  <a:gd name="T7" fmla="*/ 10 h 10"/>
                  <a:gd name="T8" fmla="*/ 0 w 3"/>
                  <a:gd name="T9" fmla="*/ 10 h 10"/>
                  <a:gd name="T10" fmla="*/ 1 w 3"/>
                  <a:gd name="T11" fmla="*/ 0 h 10"/>
                  <a:gd name="T12" fmla="*/ 2 w 3"/>
                  <a:gd name="T13" fmla="*/ 2 h 10"/>
                  <a:gd name="T14" fmla="*/ 3 w 3"/>
                  <a:gd name="T15" fmla="*/ 3 h 10"/>
                  <a:gd name="T16" fmla="*/ 3 w 3"/>
                  <a:gd name="T17" fmla="*/ 5 h 10"/>
                  <a:gd name="T18" fmla="*/ 3 w 3"/>
                  <a:gd name="T1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10">
                    <a:moveTo>
                      <a:pt x="3" y="8"/>
                    </a:moveTo>
                    <a:lnTo>
                      <a:pt x="2" y="9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2" name="Freeform 111"/>
              <p:cNvSpPr>
                <a:spLocks/>
              </p:cNvSpPr>
              <p:nvPr/>
            </p:nvSpPr>
            <p:spPr bwMode="auto">
              <a:xfrm>
                <a:off x="3979" y="-758"/>
                <a:ext cx="26" cy="5"/>
              </a:xfrm>
              <a:custGeom>
                <a:avLst/>
                <a:gdLst>
                  <a:gd name="T0" fmla="*/ 53 w 53"/>
                  <a:gd name="T1" fmla="*/ 4 h 12"/>
                  <a:gd name="T2" fmla="*/ 53 w 53"/>
                  <a:gd name="T3" fmla="*/ 6 h 12"/>
                  <a:gd name="T4" fmla="*/ 52 w 53"/>
                  <a:gd name="T5" fmla="*/ 7 h 12"/>
                  <a:gd name="T6" fmla="*/ 51 w 53"/>
                  <a:gd name="T7" fmla="*/ 8 h 12"/>
                  <a:gd name="T8" fmla="*/ 50 w 53"/>
                  <a:gd name="T9" fmla="*/ 9 h 12"/>
                  <a:gd name="T10" fmla="*/ 44 w 53"/>
                  <a:gd name="T11" fmla="*/ 9 h 12"/>
                  <a:gd name="T12" fmla="*/ 38 w 53"/>
                  <a:gd name="T13" fmla="*/ 9 h 12"/>
                  <a:gd name="T14" fmla="*/ 31 w 53"/>
                  <a:gd name="T15" fmla="*/ 9 h 12"/>
                  <a:gd name="T16" fmla="*/ 25 w 53"/>
                  <a:gd name="T17" fmla="*/ 9 h 12"/>
                  <a:gd name="T18" fmla="*/ 20 w 53"/>
                  <a:gd name="T19" fmla="*/ 9 h 12"/>
                  <a:gd name="T20" fmla="*/ 14 w 53"/>
                  <a:gd name="T21" fmla="*/ 9 h 12"/>
                  <a:gd name="T22" fmla="*/ 8 w 53"/>
                  <a:gd name="T23" fmla="*/ 10 h 12"/>
                  <a:gd name="T24" fmla="*/ 2 w 53"/>
                  <a:gd name="T25" fmla="*/ 12 h 12"/>
                  <a:gd name="T26" fmla="*/ 0 w 53"/>
                  <a:gd name="T27" fmla="*/ 10 h 12"/>
                  <a:gd name="T28" fmla="*/ 0 w 53"/>
                  <a:gd name="T29" fmla="*/ 7 h 12"/>
                  <a:gd name="T30" fmla="*/ 0 w 53"/>
                  <a:gd name="T31" fmla="*/ 5 h 12"/>
                  <a:gd name="T32" fmla="*/ 0 w 53"/>
                  <a:gd name="T33" fmla="*/ 1 h 12"/>
                  <a:gd name="T34" fmla="*/ 6 w 53"/>
                  <a:gd name="T35" fmla="*/ 0 h 12"/>
                  <a:gd name="T36" fmla="*/ 12 w 53"/>
                  <a:gd name="T37" fmla="*/ 0 h 12"/>
                  <a:gd name="T38" fmla="*/ 19 w 53"/>
                  <a:gd name="T39" fmla="*/ 0 h 12"/>
                  <a:gd name="T40" fmla="*/ 25 w 53"/>
                  <a:gd name="T41" fmla="*/ 0 h 12"/>
                  <a:gd name="T42" fmla="*/ 32 w 53"/>
                  <a:gd name="T43" fmla="*/ 1 h 12"/>
                  <a:gd name="T44" fmla="*/ 40 w 53"/>
                  <a:gd name="T45" fmla="*/ 1 h 12"/>
                  <a:gd name="T46" fmla="*/ 46 w 53"/>
                  <a:gd name="T47" fmla="*/ 2 h 12"/>
                  <a:gd name="T48" fmla="*/ 53 w 53"/>
                  <a:gd name="T4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" h="12">
                    <a:moveTo>
                      <a:pt x="53" y="4"/>
                    </a:moveTo>
                    <a:lnTo>
                      <a:pt x="53" y="6"/>
                    </a:lnTo>
                    <a:lnTo>
                      <a:pt x="52" y="7"/>
                    </a:lnTo>
                    <a:lnTo>
                      <a:pt x="51" y="8"/>
                    </a:lnTo>
                    <a:lnTo>
                      <a:pt x="50" y="9"/>
                    </a:lnTo>
                    <a:lnTo>
                      <a:pt x="44" y="9"/>
                    </a:lnTo>
                    <a:lnTo>
                      <a:pt x="38" y="9"/>
                    </a:lnTo>
                    <a:lnTo>
                      <a:pt x="31" y="9"/>
                    </a:lnTo>
                    <a:lnTo>
                      <a:pt x="25" y="9"/>
                    </a:lnTo>
                    <a:lnTo>
                      <a:pt x="20" y="9"/>
                    </a:lnTo>
                    <a:lnTo>
                      <a:pt x="14" y="9"/>
                    </a:lnTo>
                    <a:lnTo>
                      <a:pt x="8" y="10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32" y="1"/>
                    </a:lnTo>
                    <a:lnTo>
                      <a:pt x="40" y="1"/>
                    </a:lnTo>
                    <a:lnTo>
                      <a:pt x="46" y="2"/>
                    </a:lnTo>
                    <a:lnTo>
                      <a:pt x="5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3" name="Freeform 112"/>
              <p:cNvSpPr>
                <a:spLocks/>
              </p:cNvSpPr>
              <p:nvPr/>
            </p:nvSpPr>
            <p:spPr bwMode="auto">
              <a:xfrm>
                <a:off x="4023" y="-759"/>
                <a:ext cx="3" cy="5"/>
              </a:xfrm>
              <a:custGeom>
                <a:avLst/>
                <a:gdLst>
                  <a:gd name="T0" fmla="*/ 7 w 7"/>
                  <a:gd name="T1" fmla="*/ 1 h 10"/>
                  <a:gd name="T2" fmla="*/ 6 w 7"/>
                  <a:gd name="T3" fmla="*/ 3 h 10"/>
                  <a:gd name="T4" fmla="*/ 6 w 7"/>
                  <a:gd name="T5" fmla="*/ 6 h 10"/>
                  <a:gd name="T6" fmla="*/ 6 w 7"/>
                  <a:gd name="T7" fmla="*/ 9 h 10"/>
                  <a:gd name="T8" fmla="*/ 3 w 7"/>
                  <a:gd name="T9" fmla="*/ 10 h 10"/>
                  <a:gd name="T10" fmla="*/ 1 w 7"/>
                  <a:gd name="T11" fmla="*/ 7 h 10"/>
                  <a:gd name="T12" fmla="*/ 0 w 7"/>
                  <a:gd name="T13" fmla="*/ 2 h 10"/>
                  <a:gd name="T14" fmla="*/ 2 w 7"/>
                  <a:gd name="T15" fmla="*/ 0 h 10"/>
                  <a:gd name="T16" fmla="*/ 7 w 7"/>
                  <a:gd name="T1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0">
                    <a:moveTo>
                      <a:pt x="7" y="1"/>
                    </a:moveTo>
                    <a:lnTo>
                      <a:pt x="6" y="3"/>
                    </a:lnTo>
                    <a:lnTo>
                      <a:pt x="6" y="6"/>
                    </a:lnTo>
                    <a:lnTo>
                      <a:pt x="6" y="9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4" name="Freeform 113"/>
              <p:cNvSpPr>
                <a:spLocks/>
              </p:cNvSpPr>
              <p:nvPr/>
            </p:nvSpPr>
            <p:spPr bwMode="auto">
              <a:xfrm>
                <a:off x="3534" y="-758"/>
                <a:ext cx="25" cy="5"/>
              </a:xfrm>
              <a:custGeom>
                <a:avLst/>
                <a:gdLst>
                  <a:gd name="T0" fmla="*/ 48 w 48"/>
                  <a:gd name="T1" fmla="*/ 6 h 10"/>
                  <a:gd name="T2" fmla="*/ 0 w 48"/>
                  <a:gd name="T3" fmla="*/ 10 h 10"/>
                  <a:gd name="T4" fmla="*/ 2 w 48"/>
                  <a:gd name="T5" fmla="*/ 6 h 10"/>
                  <a:gd name="T6" fmla="*/ 9 w 48"/>
                  <a:gd name="T7" fmla="*/ 5 h 10"/>
                  <a:gd name="T8" fmla="*/ 17 w 48"/>
                  <a:gd name="T9" fmla="*/ 5 h 10"/>
                  <a:gd name="T10" fmla="*/ 24 w 48"/>
                  <a:gd name="T11" fmla="*/ 4 h 10"/>
                  <a:gd name="T12" fmla="*/ 31 w 48"/>
                  <a:gd name="T13" fmla="*/ 4 h 10"/>
                  <a:gd name="T14" fmla="*/ 37 w 48"/>
                  <a:gd name="T15" fmla="*/ 1 h 10"/>
                  <a:gd name="T16" fmla="*/ 41 w 48"/>
                  <a:gd name="T17" fmla="*/ 0 h 10"/>
                  <a:gd name="T18" fmla="*/ 48 w 48"/>
                  <a:gd name="T19" fmla="*/ 0 h 10"/>
                  <a:gd name="T20" fmla="*/ 48 w 48"/>
                  <a:gd name="T21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10">
                    <a:moveTo>
                      <a:pt x="48" y="6"/>
                    </a:moveTo>
                    <a:lnTo>
                      <a:pt x="0" y="10"/>
                    </a:lnTo>
                    <a:lnTo>
                      <a:pt x="2" y="6"/>
                    </a:lnTo>
                    <a:lnTo>
                      <a:pt x="9" y="5"/>
                    </a:lnTo>
                    <a:lnTo>
                      <a:pt x="17" y="5"/>
                    </a:lnTo>
                    <a:lnTo>
                      <a:pt x="24" y="4"/>
                    </a:lnTo>
                    <a:lnTo>
                      <a:pt x="31" y="4"/>
                    </a:lnTo>
                    <a:lnTo>
                      <a:pt x="37" y="1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48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5" name="Freeform 114"/>
              <p:cNvSpPr>
                <a:spLocks/>
              </p:cNvSpPr>
              <p:nvPr/>
            </p:nvSpPr>
            <p:spPr bwMode="auto">
              <a:xfrm>
                <a:off x="4426" y="-758"/>
                <a:ext cx="9" cy="4"/>
              </a:xfrm>
              <a:custGeom>
                <a:avLst/>
                <a:gdLst>
                  <a:gd name="T0" fmla="*/ 15 w 18"/>
                  <a:gd name="T1" fmla="*/ 9 h 9"/>
                  <a:gd name="T2" fmla="*/ 10 w 18"/>
                  <a:gd name="T3" fmla="*/ 9 h 9"/>
                  <a:gd name="T4" fmla="*/ 5 w 18"/>
                  <a:gd name="T5" fmla="*/ 8 h 9"/>
                  <a:gd name="T6" fmla="*/ 0 w 18"/>
                  <a:gd name="T7" fmla="*/ 6 h 9"/>
                  <a:gd name="T8" fmla="*/ 1 w 18"/>
                  <a:gd name="T9" fmla="*/ 0 h 9"/>
                  <a:gd name="T10" fmla="*/ 18 w 18"/>
                  <a:gd name="T11" fmla="*/ 1 h 9"/>
                  <a:gd name="T12" fmla="*/ 15 w 18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9">
                    <a:moveTo>
                      <a:pt x="15" y="9"/>
                    </a:moveTo>
                    <a:lnTo>
                      <a:pt x="10" y="9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1" y="0"/>
                    </a:lnTo>
                    <a:lnTo>
                      <a:pt x="18" y="1"/>
                    </a:lnTo>
                    <a:lnTo>
                      <a:pt x="15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Freeform 120"/>
              <p:cNvSpPr>
                <a:spLocks/>
              </p:cNvSpPr>
              <p:nvPr/>
            </p:nvSpPr>
            <p:spPr bwMode="auto">
              <a:xfrm>
                <a:off x="3978" y="-747"/>
                <a:ext cx="28" cy="6"/>
              </a:xfrm>
              <a:custGeom>
                <a:avLst/>
                <a:gdLst>
                  <a:gd name="T0" fmla="*/ 56 w 56"/>
                  <a:gd name="T1" fmla="*/ 4 h 12"/>
                  <a:gd name="T2" fmla="*/ 53 w 56"/>
                  <a:gd name="T3" fmla="*/ 9 h 12"/>
                  <a:gd name="T4" fmla="*/ 46 w 56"/>
                  <a:gd name="T5" fmla="*/ 9 h 12"/>
                  <a:gd name="T6" fmla="*/ 39 w 56"/>
                  <a:gd name="T7" fmla="*/ 8 h 12"/>
                  <a:gd name="T8" fmla="*/ 31 w 56"/>
                  <a:gd name="T9" fmla="*/ 9 h 12"/>
                  <a:gd name="T10" fmla="*/ 23 w 56"/>
                  <a:gd name="T11" fmla="*/ 11 h 12"/>
                  <a:gd name="T12" fmla="*/ 15 w 56"/>
                  <a:gd name="T13" fmla="*/ 12 h 12"/>
                  <a:gd name="T14" fmla="*/ 7 w 56"/>
                  <a:gd name="T15" fmla="*/ 12 h 12"/>
                  <a:gd name="T16" fmla="*/ 0 w 56"/>
                  <a:gd name="T17" fmla="*/ 8 h 12"/>
                  <a:gd name="T18" fmla="*/ 0 w 56"/>
                  <a:gd name="T19" fmla="*/ 4 h 12"/>
                  <a:gd name="T20" fmla="*/ 7 w 56"/>
                  <a:gd name="T21" fmla="*/ 4 h 12"/>
                  <a:gd name="T22" fmla="*/ 14 w 56"/>
                  <a:gd name="T23" fmla="*/ 2 h 12"/>
                  <a:gd name="T24" fmla="*/ 21 w 56"/>
                  <a:gd name="T25" fmla="*/ 1 h 12"/>
                  <a:gd name="T26" fmla="*/ 29 w 56"/>
                  <a:gd name="T27" fmla="*/ 1 h 12"/>
                  <a:gd name="T28" fmla="*/ 36 w 56"/>
                  <a:gd name="T29" fmla="*/ 0 h 12"/>
                  <a:gd name="T30" fmla="*/ 43 w 56"/>
                  <a:gd name="T31" fmla="*/ 0 h 12"/>
                  <a:gd name="T32" fmla="*/ 50 w 56"/>
                  <a:gd name="T33" fmla="*/ 1 h 12"/>
                  <a:gd name="T34" fmla="*/ 56 w 56"/>
                  <a:gd name="T3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12">
                    <a:moveTo>
                      <a:pt x="56" y="4"/>
                    </a:moveTo>
                    <a:lnTo>
                      <a:pt x="53" y="9"/>
                    </a:lnTo>
                    <a:lnTo>
                      <a:pt x="46" y="9"/>
                    </a:lnTo>
                    <a:lnTo>
                      <a:pt x="39" y="8"/>
                    </a:lnTo>
                    <a:lnTo>
                      <a:pt x="31" y="9"/>
                    </a:lnTo>
                    <a:lnTo>
                      <a:pt x="23" y="11"/>
                    </a:lnTo>
                    <a:lnTo>
                      <a:pt x="15" y="12"/>
                    </a:lnTo>
                    <a:lnTo>
                      <a:pt x="7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7" y="4"/>
                    </a:lnTo>
                    <a:lnTo>
                      <a:pt x="14" y="2"/>
                    </a:lnTo>
                    <a:lnTo>
                      <a:pt x="21" y="1"/>
                    </a:lnTo>
                    <a:lnTo>
                      <a:pt x="29" y="1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Freeform 123"/>
              <p:cNvSpPr>
                <a:spLocks/>
              </p:cNvSpPr>
              <p:nvPr/>
            </p:nvSpPr>
            <p:spPr bwMode="auto">
              <a:xfrm>
                <a:off x="4426" y="-745"/>
                <a:ext cx="5" cy="4"/>
              </a:xfrm>
              <a:custGeom>
                <a:avLst/>
                <a:gdLst>
                  <a:gd name="T0" fmla="*/ 11 w 11"/>
                  <a:gd name="T1" fmla="*/ 3 h 9"/>
                  <a:gd name="T2" fmla="*/ 10 w 11"/>
                  <a:gd name="T3" fmla="*/ 9 h 9"/>
                  <a:gd name="T4" fmla="*/ 6 w 11"/>
                  <a:gd name="T5" fmla="*/ 9 h 9"/>
                  <a:gd name="T6" fmla="*/ 4 w 11"/>
                  <a:gd name="T7" fmla="*/ 8 h 9"/>
                  <a:gd name="T8" fmla="*/ 3 w 11"/>
                  <a:gd name="T9" fmla="*/ 7 h 9"/>
                  <a:gd name="T10" fmla="*/ 0 w 11"/>
                  <a:gd name="T11" fmla="*/ 4 h 9"/>
                  <a:gd name="T12" fmla="*/ 1 w 11"/>
                  <a:gd name="T13" fmla="*/ 1 h 9"/>
                  <a:gd name="T14" fmla="*/ 4 w 11"/>
                  <a:gd name="T15" fmla="*/ 0 h 9"/>
                  <a:gd name="T16" fmla="*/ 7 w 11"/>
                  <a:gd name="T17" fmla="*/ 1 h 9"/>
                  <a:gd name="T18" fmla="*/ 11 w 11"/>
                  <a:gd name="T1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9">
                    <a:moveTo>
                      <a:pt x="11" y="3"/>
                    </a:moveTo>
                    <a:lnTo>
                      <a:pt x="10" y="9"/>
                    </a:lnTo>
                    <a:lnTo>
                      <a:pt x="6" y="9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7" y="1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Freeform 124"/>
              <p:cNvSpPr>
                <a:spLocks/>
              </p:cNvSpPr>
              <p:nvPr/>
            </p:nvSpPr>
            <p:spPr bwMode="auto">
              <a:xfrm>
                <a:off x="3766" y="-741"/>
                <a:ext cx="9" cy="11"/>
              </a:xfrm>
              <a:custGeom>
                <a:avLst/>
                <a:gdLst>
                  <a:gd name="T0" fmla="*/ 15 w 17"/>
                  <a:gd name="T1" fmla="*/ 12 h 21"/>
                  <a:gd name="T2" fmla="*/ 13 w 17"/>
                  <a:gd name="T3" fmla="*/ 15 h 21"/>
                  <a:gd name="T4" fmla="*/ 10 w 17"/>
                  <a:gd name="T5" fmla="*/ 17 h 21"/>
                  <a:gd name="T6" fmla="*/ 7 w 17"/>
                  <a:gd name="T7" fmla="*/ 19 h 21"/>
                  <a:gd name="T8" fmla="*/ 3 w 17"/>
                  <a:gd name="T9" fmla="*/ 21 h 21"/>
                  <a:gd name="T10" fmla="*/ 0 w 17"/>
                  <a:gd name="T11" fmla="*/ 16 h 21"/>
                  <a:gd name="T12" fmla="*/ 0 w 17"/>
                  <a:gd name="T13" fmla="*/ 10 h 21"/>
                  <a:gd name="T14" fmla="*/ 1 w 17"/>
                  <a:gd name="T15" fmla="*/ 4 h 21"/>
                  <a:gd name="T16" fmla="*/ 3 w 17"/>
                  <a:gd name="T17" fmla="*/ 0 h 21"/>
                  <a:gd name="T18" fmla="*/ 9 w 17"/>
                  <a:gd name="T19" fmla="*/ 1 h 21"/>
                  <a:gd name="T20" fmla="*/ 15 w 17"/>
                  <a:gd name="T21" fmla="*/ 2 h 21"/>
                  <a:gd name="T22" fmla="*/ 17 w 17"/>
                  <a:gd name="T23" fmla="*/ 7 h 21"/>
                  <a:gd name="T24" fmla="*/ 15 w 17"/>
                  <a:gd name="T25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21">
                    <a:moveTo>
                      <a:pt x="15" y="12"/>
                    </a:moveTo>
                    <a:lnTo>
                      <a:pt x="13" y="15"/>
                    </a:lnTo>
                    <a:lnTo>
                      <a:pt x="10" y="17"/>
                    </a:lnTo>
                    <a:lnTo>
                      <a:pt x="7" y="19"/>
                    </a:lnTo>
                    <a:lnTo>
                      <a:pt x="3" y="21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17" y="7"/>
                    </a:lnTo>
                    <a:lnTo>
                      <a:pt x="15" y="1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6" name="Freeform 125"/>
              <p:cNvSpPr>
                <a:spLocks/>
              </p:cNvSpPr>
              <p:nvPr/>
            </p:nvSpPr>
            <p:spPr bwMode="auto">
              <a:xfrm>
                <a:off x="3525" y="-739"/>
                <a:ext cx="24" cy="18"/>
              </a:xfrm>
              <a:custGeom>
                <a:avLst/>
                <a:gdLst>
                  <a:gd name="T0" fmla="*/ 48 w 48"/>
                  <a:gd name="T1" fmla="*/ 7 h 37"/>
                  <a:gd name="T2" fmla="*/ 48 w 48"/>
                  <a:gd name="T3" fmla="*/ 14 h 37"/>
                  <a:gd name="T4" fmla="*/ 48 w 48"/>
                  <a:gd name="T5" fmla="*/ 23 h 37"/>
                  <a:gd name="T6" fmla="*/ 47 w 48"/>
                  <a:gd name="T7" fmla="*/ 30 h 37"/>
                  <a:gd name="T8" fmla="*/ 40 w 48"/>
                  <a:gd name="T9" fmla="*/ 35 h 37"/>
                  <a:gd name="T10" fmla="*/ 35 w 48"/>
                  <a:gd name="T11" fmla="*/ 34 h 37"/>
                  <a:gd name="T12" fmla="*/ 28 w 48"/>
                  <a:gd name="T13" fmla="*/ 34 h 37"/>
                  <a:gd name="T14" fmla="*/ 22 w 48"/>
                  <a:gd name="T15" fmla="*/ 35 h 37"/>
                  <a:gd name="T16" fmla="*/ 17 w 48"/>
                  <a:gd name="T17" fmla="*/ 36 h 37"/>
                  <a:gd name="T18" fmla="*/ 11 w 48"/>
                  <a:gd name="T19" fmla="*/ 37 h 37"/>
                  <a:gd name="T20" fmla="*/ 6 w 48"/>
                  <a:gd name="T21" fmla="*/ 36 h 37"/>
                  <a:gd name="T22" fmla="*/ 3 w 48"/>
                  <a:gd name="T23" fmla="*/ 34 h 37"/>
                  <a:gd name="T24" fmla="*/ 0 w 48"/>
                  <a:gd name="T25" fmla="*/ 27 h 37"/>
                  <a:gd name="T26" fmla="*/ 3 w 48"/>
                  <a:gd name="T27" fmla="*/ 7 h 37"/>
                  <a:gd name="T28" fmla="*/ 9 w 48"/>
                  <a:gd name="T29" fmla="*/ 6 h 37"/>
                  <a:gd name="T30" fmla="*/ 14 w 48"/>
                  <a:gd name="T31" fmla="*/ 4 h 37"/>
                  <a:gd name="T32" fmla="*/ 20 w 48"/>
                  <a:gd name="T33" fmla="*/ 2 h 37"/>
                  <a:gd name="T34" fmla="*/ 26 w 48"/>
                  <a:gd name="T35" fmla="*/ 1 h 37"/>
                  <a:gd name="T36" fmla="*/ 32 w 48"/>
                  <a:gd name="T37" fmla="*/ 0 h 37"/>
                  <a:gd name="T38" fmla="*/ 37 w 48"/>
                  <a:gd name="T39" fmla="*/ 1 h 37"/>
                  <a:gd name="T40" fmla="*/ 43 w 48"/>
                  <a:gd name="T41" fmla="*/ 2 h 37"/>
                  <a:gd name="T42" fmla="*/ 48 w 48"/>
                  <a:gd name="T43" fmla="*/ 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8" h="37">
                    <a:moveTo>
                      <a:pt x="48" y="7"/>
                    </a:moveTo>
                    <a:lnTo>
                      <a:pt x="48" y="14"/>
                    </a:lnTo>
                    <a:lnTo>
                      <a:pt x="48" y="23"/>
                    </a:lnTo>
                    <a:lnTo>
                      <a:pt x="47" y="30"/>
                    </a:lnTo>
                    <a:lnTo>
                      <a:pt x="40" y="35"/>
                    </a:lnTo>
                    <a:lnTo>
                      <a:pt x="35" y="34"/>
                    </a:lnTo>
                    <a:lnTo>
                      <a:pt x="28" y="34"/>
                    </a:lnTo>
                    <a:lnTo>
                      <a:pt x="22" y="35"/>
                    </a:lnTo>
                    <a:lnTo>
                      <a:pt x="17" y="36"/>
                    </a:lnTo>
                    <a:lnTo>
                      <a:pt x="11" y="37"/>
                    </a:lnTo>
                    <a:lnTo>
                      <a:pt x="6" y="36"/>
                    </a:lnTo>
                    <a:lnTo>
                      <a:pt x="3" y="34"/>
                    </a:lnTo>
                    <a:lnTo>
                      <a:pt x="0" y="27"/>
                    </a:lnTo>
                    <a:lnTo>
                      <a:pt x="3" y="7"/>
                    </a:lnTo>
                    <a:lnTo>
                      <a:pt x="9" y="6"/>
                    </a:lnTo>
                    <a:lnTo>
                      <a:pt x="14" y="4"/>
                    </a:lnTo>
                    <a:lnTo>
                      <a:pt x="20" y="2"/>
                    </a:lnTo>
                    <a:lnTo>
                      <a:pt x="26" y="1"/>
                    </a:lnTo>
                    <a:lnTo>
                      <a:pt x="32" y="0"/>
                    </a:lnTo>
                    <a:lnTo>
                      <a:pt x="37" y="1"/>
                    </a:lnTo>
                    <a:lnTo>
                      <a:pt x="43" y="2"/>
                    </a:lnTo>
                    <a:lnTo>
                      <a:pt x="4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8" name="Freeform 127"/>
              <p:cNvSpPr>
                <a:spLocks/>
              </p:cNvSpPr>
              <p:nvPr/>
            </p:nvSpPr>
            <p:spPr bwMode="auto">
              <a:xfrm>
                <a:off x="4194" y="-735"/>
                <a:ext cx="5" cy="6"/>
              </a:xfrm>
              <a:custGeom>
                <a:avLst/>
                <a:gdLst>
                  <a:gd name="T0" fmla="*/ 10 w 10"/>
                  <a:gd name="T1" fmla="*/ 7 h 13"/>
                  <a:gd name="T2" fmla="*/ 10 w 10"/>
                  <a:gd name="T3" fmla="*/ 10 h 13"/>
                  <a:gd name="T4" fmla="*/ 9 w 10"/>
                  <a:gd name="T5" fmla="*/ 11 h 13"/>
                  <a:gd name="T6" fmla="*/ 7 w 10"/>
                  <a:gd name="T7" fmla="*/ 11 h 13"/>
                  <a:gd name="T8" fmla="*/ 6 w 10"/>
                  <a:gd name="T9" fmla="*/ 12 h 13"/>
                  <a:gd name="T10" fmla="*/ 2 w 10"/>
                  <a:gd name="T11" fmla="*/ 13 h 13"/>
                  <a:gd name="T12" fmla="*/ 1 w 10"/>
                  <a:gd name="T13" fmla="*/ 12 h 13"/>
                  <a:gd name="T14" fmla="*/ 0 w 10"/>
                  <a:gd name="T15" fmla="*/ 10 h 13"/>
                  <a:gd name="T16" fmla="*/ 0 w 10"/>
                  <a:gd name="T17" fmla="*/ 7 h 13"/>
                  <a:gd name="T18" fmla="*/ 1 w 10"/>
                  <a:gd name="T19" fmla="*/ 3 h 13"/>
                  <a:gd name="T20" fmla="*/ 5 w 10"/>
                  <a:gd name="T21" fmla="*/ 0 h 13"/>
                  <a:gd name="T22" fmla="*/ 9 w 10"/>
                  <a:gd name="T23" fmla="*/ 3 h 13"/>
                  <a:gd name="T24" fmla="*/ 10 w 10"/>
                  <a:gd name="T2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13">
                    <a:moveTo>
                      <a:pt x="10" y="7"/>
                    </a:moveTo>
                    <a:lnTo>
                      <a:pt x="10" y="10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6" y="12"/>
                    </a:lnTo>
                    <a:lnTo>
                      <a:pt x="2" y="13"/>
                    </a:lnTo>
                    <a:lnTo>
                      <a:pt x="1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3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9" name="Freeform 128"/>
              <p:cNvSpPr>
                <a:spLocks/>
              </p:cNvSpPr>
              <p:nvPr/>
            </p:nvSpPr>
            <p:spPr bwMode="auto">
              <a:xfrm>
                <a:off x="3978" y="-734"/>
                <a:ext cx="31" cy="6"/>
              </a:xfrm>
              <a:custGeom>
                <a:avLst/>
                <a:gdLst>
                  <a:gd name="T0" fmla="*/ 61 w 61"/>
                  <a:gd name="T1" fmla="*/ 4 h 11"/>
                  <a:gd name="T2" fmla="*/ 56 w 61"/>
                  <a:gd name="T3" fmla="*/ 9 h 11"/>
                  <a:gd name="T4" fmla="*/ 48 w 61"/>
                  <a:gd name="T5" fmla="*/ 9 h 11"/>
                  <a:gd name="T6" fmla="*/ 39 w 61"/>
                  <a:gd name="T7" fmla="*/ 8 h 11"/>
                  <a:gd name="T8" fmla="*/ 31 w 61"/>
                  <a:gd name="T9" fmla="*/ 9 h 11"/>
                  <a:gd name="T10" fmla="*/ 23 w 61"/>
                  <a:gd name="T11" fmla="*/ 10 h 11"/>
                  <a:gd name="T12" fmla="*/ 14 w 61"/>
                  <a:gd name="T13" fmla="*/ 11 h 11"/>
                  <a:gd name="T14" fmla="*/ 6 w 61"/>
                  <a:gd name="T15" fmla="*/ 11 h 11"/>
                  <a:gd name="T16" fmla="*/ 0 w 61"/>
                  <a:gd name="T17" fmla="*/ 7 h 11"/>
                  <a:gd name="T18" fmla="*/ 2 w 61"/>
                  <a:gd name="T19" fmla="*/ 0 h 11"/>
                  <a:gd name="T20" fmla="*/ 9 w 61"/>
                  <a:gd name="T21" fmla="*/ 1 h 11"/>
                  <a:gd name="T22" fmla="*/ 17 w 61"/>
                  <a:gd name="T23" fmla="*/ 1 h 11"/>
                  <a:gd name="T24" fmla="*/ 24 w 61"/>
                  <a:gd name="T25" fmla="*/ 2 h 11"/>
                  <a:gd name="T26" fmla="*/ 32 w 61"/>
                  <a:gd name="T27" fmla="*/ 2 h 11"/>
                  <a:gd name="T28" fmla="*/ 39 w 61"/>
                  <a:gd name="T29" fmla="*/ 3 h 11"/>
                  <a:gd name="T30" fmla="*/ 46 w 61"/>
                  <a:gd name="T31" fmla="*/ 3 h 11"/>
                  <a:gd name="T32" fmla="*/ 54 w 61"/>
                  <a:gd name="T33" fmla="*/ 4 h 11"/>
                  <a:gd name="T34" fmla="*/ 61 w 61"/>
                  <a:gd name="T35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11">
                    <a:moveTo>
                      <a:pt x="61" y="4"/>
                    </a:moveTo>
                    <a:lnTo>
                      <a:pt x="56" y="9"/>
                    </a:lnTo>
                    <a:lnTo>
                      <a:pt x="48" y="9"/>
                    </a:lnTo>
                    <a:lnTo>
                      <a:pt x="39" y="8"/>
                    </a:lnTo>
                    <a:lnTo>
                      <a:pt x="31" y="9"/>
                    </a:lnTo>
                    <a:lnTo>
                      <a:pt x="23" y="10"/>
                    </a:lnTo>
                    <a:lnTo>
                      <a:pt x="14" y="11"/>
                    </a:lnTo>
                    <a:lnTo>
                      <a:pt x="6" y="11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9" y="1"/>
                    </a:lnTo>
                    <a:lnTo>
                      <a:pt x="17" y="1"/>
                    </a:lnTo>
                    <a:lnTo>
                      <a:pt x="24" y="2"/>
                    </a:lnTo>
                    <a:lnTo>
                      <a:pt x="32" y="2"/>
                    </a:lnTo>
                    <a:lnTo>
                      <a:pt x="39" y="3"/>
                    </a:lnTo>
                    <a:lnTo>
                      <a:pt x="46" y="3"/>
                    </a:lnTo>
                    <a:lnTo>
                      <a:pt x="54" y="4"/>
                    </a:lnTo>
                    <a:lnTo>
                      <a:pt x="6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0" name="Freeform 129"/>
              <p:cNvSpPr>
                <a:spLocks/>
              </p:cNvSpPr>
              <p:nvPr/>
            </p:nvSpPr>
            <p:spPr bwMode="auto">
              <a:xfrm>
                <a:off x="3533" y="-731"/>
                <a:ext cx="9" cy="1"/>
              </a:xfrm>
              <a:custGeom>
                <a:avLst/>
                <a:gdLst>
                  <a:gd name="T0" fmla="*/ 17 w 17"/>
                  <a:gd name="T1" fmla="*/ 0 h 4"/>
                  <a:gd name="T2" fmla="*/ 13 w 17"/>
                  <a:gd name="T3" fmla="*/ 3 h 4"/>
                  <a:gd name="T4" fmla="*/ 9 w 17"/>
                  <a:gd name="T5" fmla="*/ 4 h 4"/>
                  <a:gd name="T6" fmla="*/ 3 w 17"/>
                  <a:gd name="T7" fmla="*/ 4 h 4"/>
                  <a:gd name="T8" fmla="*/ 0 w 17"/>
                  <a:gd name="T9" fmla="*/ 4 h 4"/>
                  <a:gd name="T10" fmla="*/ 4 w 17"/>
                  <a:gd name="T11" fmla="*/ 3 h 4"/>
                  <a:gd name="T12" fmla="*/ 9 w 17"/>
                  <a:gd name="T13" fmla="*/ 1 h 4"/>
                  <a:gd name="T14" fmla="*/ 12 w 17"/>
                  <a:gd name="T15" fmla="*/ 0 h 4"/>
                  <a:gd name="T16" fmla="*/ 17 w 17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4">
                    <a:moveTo>
                      <a:pt x="17" y="0"/>
                    </a:moveTo>
                    <a:lnTo>
                      <a:pt x="13" y="3"/>
                    </a:lnTo>
                    <a:lnTo>
                      <a:pt x="9" y="4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1" name="Freeform 130"/>
              <p:cNvSpPr>
                <a:spLocks/>
              </p:cNvSpPr>
              <p:nvPr/>
            </p:nvSpPr>
            <p:spPr bwMode="auto">
              <a:xfrm>
                <a:off x="4111" y="-731"/>
                <a:ext cx="4" cy="6"/>
              </a:xfrm>
              <a:custGeom>
                <a:avLst/>
                <a:gdLst>
                  <a:gd name="T0" fmla="*/ 8 w 8"/>
                  <a:gd name="T1" fmla="*/ 13 h 13"/>
                  <a:gd name="T2" fmla="*/ 0 w 8"/>
                  <a:gd name="T3" fmla="*/ 13 h 13"/>
                  <a:gd name="T4" fmla="*/ 0 w 8"/>
                  <a:gd name="T5" fmla="*/ 9 h 13"/>
                  <a:gd name="T6" fmla="*/ 1 w 8"/>
                  <a:gd name="T7" fmla="*/ 6 h 13"/>
                  <a:gd name="T8" fmla="*/ 2 w 8"/>
                  <a:gd name="T9" fmla="*/ 4 h 13"/>
                  <a:gd name="T10" fmla="*/ 4 w 8"/>
                  <a:gd name="T11" fmla="*/ 0 h 13"/>
                  <a:gd name="T12" fmla="*/ 6 w 8"/>
                  <a:gd name="T13" fmla="*/ 4 h 13"/>
                  <a:gd name="T14" fmla="*/ 7 w 8"/>
                  <a:gd name="T15" fmla="*/ 6 h 13"/>
                  <a:gd name="T16" fmla="*/ 7 w 8"/>
                  <a:gd name="T17" fmla="*/ 9 h 13"/>
                  <a:gd name="T18" fmla="*/ 8 w 8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3">
                    <a:moveTo>
                      <a:pt x="8" y="13"/>
                    </a:moveTo>
                    <a:lnTo>
                      <a:pt x="0" y="13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7" y="6"/>
                    </a:lnTo>
                    <a:lnTo>
                      <a:pt x="7" y="9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2" name="Freeform 131"/>
              <p:cNvSpPr>
                <a:spLocks/>
              </p:cNvSpPr>
              <p:nvPr/>
            </p:nvSpPr>
            <p:spPr bwMode="auto">
              <a:xfrm>
                <a:off x="3716" y="-727"/>
                <a:ext cx="2" cy="3"/>
              </a:xfrm>
              <a:custGeom>
                <a:avLst/>
                <a:gdLst>
                  <a:gd name="T0" fmla="*/ 2 w 2"/>
                  <a:gd name="T1" fmla="*/ 4 h 6"/>
                  <a:gd name="T2" fmla="*/ 0 w 2"/>
                  <a:gd name="T3" fmla="*/ 6 h 6"/>
                  <a:gd name="T4" fmla="*/ 0 w 2"/>
                  <a:gd name="T5" fmla="*/ 0 h 6"/>
                  <a:gd name="T6" fmla="*/ 1 w 2"/>
                  <a:gd name="T7" fmla="*/ 0 h 6"/>
                  <a:gd name="T8" fmla="*/ 1 w 2"/>
                  <a:gd name="T9" fmla="*/ 1 h 6"/>
                  <a:gd name="T10" fmla="*/ 2 w 2"/>
                  <a:gd name="T11" fmla="*/ 3 h 6"/>
                  <a:gd name="T12" fmla="*/ 2 w 2"/>
                  <a:gd name="T1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6">
                    <a:moveTo>
                      <a:pt x="2" y="4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3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3" name="Freeform 132"/>
              <p:cNvSpPr>
                <a:spLocks/>
              </p:cNvSpPr>
              <p:nvPr/>
            </p:nvSpPr>
            <p:spPr bwMode="auto">
              <a:xfrm>
                <a:off x="3766" y="-724"/>
                <a:ext cx="6" cy="12"/>
              </a:xfrm>
              <a:custGeom>
                <a:avLst/>
                <a:gdLst>
                  <a:gd name="T0" fmla="*/ 10 w 12"/>
                  <a:gd name="T1" fmla="*/ 0 h 23"/>
                  <a:gd name="T2" fmla="*/ 12 w 12"/>
                  <a:gd name="T3" fmla="*/ 6 h 23"/>
                  <a:gd name="T4" fmla="*/ 10 w 12"/>
                  <a:gd name="T5" fmla="*/ 12 h 23"/>
                  <a:gd name="T6" fmla="*/ 7 w 12"/>
                  <a:gd name="T7" fmla="*/ 17 h 23"/>
                  <a:gd name="T8" fmla="*/ 5 w 12"/>
                  <a:gd name="T9" fmla="*/ 23 h 23"/>
                  <a:gd name="T10" fmla="*/ 3 w 12"/>
                  <a:gd name="T11" fmla="*/ 23 h 23"/>
                  <a:gd name="T12" fmla="*/ 2 w 12"/>
                  <a:gd name="T13" fmla="*/ 23 h 23"/>
                  <a:gd name="T14" fmla="*/ 1 w 12"/>
                  <a:gd name="T15" fmla="*/ 21 h 23"/>
                  <a:gd name="T16" fmla="*/ 0 w 12"/>
                  <a:gd name="T17" fmla="*/ 20 h 23"/>
                  <a:gd name="T18" fmla="*/ 1 w 12"/>
                  <a:gd name="T19" fmla="*/ 14 h 23"/>
                  <a:gd name="T20" fmla="*/ 1 w 12"/>
                  <a:gd name="T21" fmla="*/ 8 h 23"/>
                  <a:gd name="T22" fmla="*/ 3 w 12"/>
                  <a:gd name="T23" fmla="*/ 3 h 23"/>
                  <a:gd name="T24" fmla="*/ 10 w 12"/>
                  <a:gd name="T2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23">
                    <a:moveTo>
                      <a:pt x="10" y="0"/>
                    </a:moveTo>
                    <a:lnTo>
                      <a:pt x="12" y="6"/>
                    </a:lnTo>
                    <a:lnTo>
                      <a:pt x="10" y="12"/>
                    </a:lnTo>
                    <a:lnTo>
                      <a:pt x="7" y="17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20"/>
                    </a:lnTo>
                    <a:lnTo>
                      <a:pt x="1" y="14"/>
                    </a:lnTo>
                    <a:lnTo>
                      <a:pt x="1" y="8"/>
                    </a:lnTo>
                    <a:lnTo>
                      <a:pt x="3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4" name="Freeform 133"/>
              <p:cNvSpPr>
                <a:spLocks/>
              </p:cNvSpPr>
              <p:nvPr/>
            </p:nvSpPr>
            <p:spPr bwMode="auto">
              <a:xfrm>
                <a:off x="3978" y="-722"/>
                <a:ext cx="52" cy="6"/>
              </a:xfrm>
              <a:custGeom>
                <a:avLst/>
                <a:gdLst>
                  <a:gd name="T0" fmla="*/ 105 w 105"/>
                  <a:gd name="T1" fmla="*/ 4 h 12"/>
                  <a:gd name="T2" fmla="*/ 92 w 105"/>
                  <a:gd name="T3" fmla="*/ 4 h 12"/>
                  <a:gd name="T4" fmla="*/ 78 w 105"/>
                  <a:gd name="T5" fmla="*/ 5 h 12"/>
                  <a:gd name="T6" fmla="*/ 66 w 105"/>
                  <a:gd name="T7" fmla="*/ 7 h 12"/>
                  <a:gd name="T8" fmla="*/ 53 w 105"/>
                  <a:gd name="T9" fmla="*/ 8 h 12"/>
                  <a:gd name="T10" fmla="*/ 40 w 105"/>
                  <a:gd name="T11" fmla="*/ 10 h 12"/>
                  <a:gd name="T12" fmla="*/ 28 w 105"/>
                  <a:gd name="T13" fmla="*/ 11 h 12"/>
                  <a:gd name="T14" fmla="*/ 15 w 105"/>
                  <a:gd name="T15" fmla="*/ 12 h 12"/>
                  <a:gd name="T16" fmla="*/ 2 w 105"/>
                  <a:gd name="T17" fmla="*/ 12 h 12"/>
                  <a:gd name="T18" fmla="*/ 0 w 105"/>
                  <a:gd name="T19" fmla="*/ 11 h 12"/>
                  <a:gd name="T20" fmla="*/ 0 w 105"/>
                  <a:gd name="T21" fmla="*/ 9 h 12"/>
                  <a:gd name="T22" fmla="*/ 0 w 105"/>
                  <a:gd name="T23" fmla="*/ 7 h 12"/>
                  <a:gd name="T24" fmla="*/ 0 w 105"/>
                  <a:gd name="T25" fmla="*/ 4 h 12"/>
                  <a:gd name="T26" fmla="*/ 5 w 105"/>
                  <a:gd name="T27" fmla="*/ 1 h 12"/>
                  <a:gd name="T28" fmla="*/ 10 w 105"/>
                  <a:gd name="T29" fmla="*/ 1 h 12"/>
                  <a:gd name="T30" fmla="*/ 16 w 105"/>
                  <a:gd name="T31" fmla="*/ 1 h 12"/>
                  <a:gd name="T32" fmla="*/ 22 w 105"/>
                  <a:gd name="T33" fmla="*/ 0 h 12"/>
                  <a:gd name="T34" fmla="*/ 105 w 105"/>
                  <a:gd name="T35" fmla="*/ 2 h 12"/>
                  <a:gd name="T36" fmla="*/ 105 w 105"/>
                  <a:gd name="T3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" h="12">
                    <a:moveTo>
                      <a:pt x="105" y="4"/>
                    </a:moveTo>
                    <a:lnTo>
                      <a:pt x="92" y="4"/>
                    </a:lnTo>
                    <a:lnTo>
                      <a:pt x="78" y="5"/>
                    </a:lnTo>
                    <a:lnTo>
                      <a:pt x="66" y="7"/>
                    </a:lnTo>
                    <a:lnTo>
                      <a:pt x="53" y="8"/>
                    </a:lnTo>
                    <a:lnTo>
                      <a:pt x="40" y="10"/>
                    </a:lnTo>
                    <a:lnTo>
                      <a:pt x="28" y="11"/>
                    </a:lnTo>
                    <a:lnTo>
                      <a:pt x="15" y="12"/>
                    </a:lnTo>
                    <a:lnTo>
                      <a:pt x="2" y="12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5" y="1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105" y="2"/>
                    </a:lnTo>
                    <a:lnTo>
                      <a:pt x="105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5" name="Freeform 134"/>
              <p:cNvSpPr>
                <a:spLocks/>
              </p:cNvSpPr>
              <p:nvPr/>
            </p:nvSpPr>
            <p:spPr bwMode="auto">
              <a:xfrm>
                <a:off x="4289" y="-719"/>
                <a:ext cx="2" cy="3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5 h 5"/>
                  <a:gd name="T4" fmla="*/ 0 w 5"/>
                  <a:gd name="T5" fmla="*/ 5 h 5"/>
                  <a:gd name="T6" fmla="*/ 0 w 5"/>
                  <a:gd name="T7" fmla="*/ 3 h 5"/>
                  <a:gd name="T8" fmla="*/ 1 w 5"/>
                  <a:gd name="T9" fmla="*/ 0 h 5"/>
                  <a:gd name="T10" fmla="*/ 4 w 5"/>
                  <a:gd name="T11" fmla="*/ 0 h 5"/>
                  <a:gd name="T12" fmla="*/ 5 w 5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5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6" name="Freeform 135"/>
              <p:cNvSpPr>
                <a:spLocks/>
              </p:cNvSpPr>
              <p:nvPr/>
            </p:nvSpPr>
            <p:spPr bwMode="auto">
              <a:xfrm>
                <a:off x="4195" y="-715"/>
                <a:ext cx="5" cy="5"/>
              </a:xfrm>
              <a:custGeom>
                <a:avLst/>
                <a:gdLst>
                  <a:gd name="T0" fmla="*/ 10 w 10"/>
                  <a:gd name="T1" fmla="*/ 3 h 11"/>
                  <a:gd name="T2" fmla="*/ 10 w 10"/>
                  <a:gd name="T3" fmla="*/ 5 h 11"/>
                  <a:gd name="T4" fmla="*/ 10 w 10"/>
                  <a:gd name="T5" fmla="*/ 9 h 11"/>
                  <a:gd name="T6" fmla="*/ 8 w 10"/>
                  <a:gd name="T7" fmla="*/ 10 h 11"/>
                  <a:gd name="T8" fmla="*/ 6 w 10"/>
                  <a:gd name="T9" fmla="*/ 11 h 11"/>
                  <a:gd name="T10" fmla="*/ 0 w 10"/>
                  <a:gd name="T11" fmla="*/ 11 h 11"/>
                  <a:gd name="T12" fmla="*/ 0 w 10"/>
                  <a:gd name="T13" fmla="*/ 0 h 11"/>
                  <a:gd name="T14" fmla="*/ 3 w 10"/>
                  <a:gd name="T15" fmla="*/ 0 h 11"/>
                  <a:gd name="T16" fmla="*/ 6 w 10"/>
                  <a:gd name="T17" fmla="*/ 0 h 11"/>
                  <a:gd name="T18" fmla="*/ 8 w 10"/>
                  <a:gd name="T19" fmla="*/ 2 h 11"/>
                  <a:gd name="T20" fmla="*/ 10 w 10"/>
                  <a:gd name="T21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10" y="3"/>
                    </a:moveTo>
                    <a:lnTo>
                      <a:pt x="10" y="5"/>
                    </a:lnTo>
                    <a:lnTo>
                      <a:pt x="10" y="9"/>
                    </a:lnTo>
                    <a:lnTo>
                      <a:pt x="8" y="10"/>
                    </a:lnTo>
                    <a:lnTo>
                      <a:pt x="6" y="11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7" name="Freeform 136"/>
              <p:cNvSpPr>
                <a:spLocks/>
              </p:cNvSpPr>
              <p:nvPr/>
            </p:nvSpPr>
            <p:spPr bwMode="auto">
              <a:xfrm>
                <a:off x="3978" y="-711"/>
                <a:ext cx="53" cy="7"/>
              </a:xfrm>
              <a:custGeom>
                <a:avLst/>
                <a:gdLst>
                  <a:gd name="T0" fmla="*/ 106 w 106"/>
                  <a:gd name="T1" fmla="*/ 7 h 12"/>
                  <a:gd name="T2" fmla="*/ 101 w 106"/>
                  <a:gd name="T3" fmla="*/ 8 h 12"/>
                  <a:gd name="T4" fmla="*/ 97 w 106"/>
                  <a:gd name="T5" fmla="*/ 8 h 12"/>
                  <a:gd name="T6" fmla="*/ 92 w 106"/>
                  <a:gd name="T7" fmla="*/ 8 h 12"/>
                  <a:gd name="T8" fmla="*/ 88 w 106"/>
                  <a:gd name="T9" fmla="*/ 8 h 12"/>
                  <a:gd name="T10" fmla="*/ 82 w 106"/>
                  <a:gd name="T11" fmla="*/ 7 h 12"/>
                  <a:gd name="T12" fmla="*/ 77 w 106"/>
                  <a:gd name="T13" fmla="*/ 7 h 12"/>
                  <a:gd name="T14" fmla="*/ 71 w 106"/>
                  <a:gd name="T15" fmla="*/ 7 h 12"/>
                  <a:gd name="T16" fmla="*/ 67 w 106"/>
                  <a:gd name="T17" fmla="*/ 7 h 12"/>
                  <a:gd name="T18" fmla="*/ 59 w 106"/>
                  <a:gd name="T19" fmla="*/ 8 h 12"/>
                  <a:gd name="T20" fmla="*/ 51 w 106"/>
                  <a:gd name="T21" fmla="*/ 9 h 12"/>
                  <a:gd name="T22" fmla="*/ 43 w 106"/>
                  <a:gd name="T23" fmla="*/ 10 h 12"/>
                  <a:gd name="T24" fmla="*/ 35 w 106"/>
                  <a:gd name="T25" fmla="*/ 11 h 12"/>
                  <a:gd name="T26" fmla="*/ 26 w 106"/>
                  <a:gd name="T27" fmla="*/ 12 h 12"/>
                  <a:gd name="T28" fmla="*/ 18 w 106"/>
                  <a:gd name="T29" fmla="*/ 12 h 12"/>
                  <a:gd name="T30" fmla="*/ 10 w 106"/>
                  <a:gd name="T31" fmla="*/ 12 h 12"/>
                  <a:gd name="T32" fmla="*/ 2 w 106"/>
                  <a:gd name="T33" fmla="*/ 11 h 12"/>
                  <a:gd name="T34" fmla="*/ 1 w 106"/>
                  <a:gd name="T35" fmla="*/ 8 h 12"/>
                  <a:gd name="T36" fmla="*/ 0 w 106"/>
                  <a:gd name="T37" fmla="*/ 4 h 12"/>
                  <a:gd name="T38" fmla="*/ 0 w 106"/>
                  <a:gd name="T39" fmla="*/ 2 h 12"/>
                  <a:gd name="T40" fmla="*/ 2 w 106"/>
                  <a:gd name="T41" fmla="*/ 0 h 12"/>
                  <a:gd name="T42" fmla="*/ 15 w 106"/>
                  <a:gd name="T43" fmla="*/ 0 h 12"/>
                  <a:gd name="T44" fmla="*/ 28 w 106"/>
                  <a:gd name="T45" fmla="*/ 0 h 12"/>
                  <a:gd name="T46" fmla="*/ 40 w 106"/>
                  <a:gd name="T47" fmla="*/ 0 h 12"/>
                  <a:gd name="T48" fmla="*/ 53 w 106"/>
                  <a:gd name="T49" fmla="*/ 0 h 12"/>
                  <a:gd name="T50" fmla="*/ 65 w 106"/>
                  <a:gd name="T51" fmla="*/ 0 h 12"/>
                  <a:gd name="T52" fmla="*/ 77 w 106"/>
                  <a:gd name="T53" fmla="*/ 1 h 12"/>
                  <a:gd name="T54" fmla="*/ 90 w 106"/>
                  <a:gd name="T55" fmla="*/ 1 h 12"/>
                  <a:gd name="T56" fmla="*/ 103 w 106"/>
                  <a:gd name="T57" fmla="*/ 2 h 12"/>
                  <a:gd name="T58" fmla="*/ 106 w 106"/>
                  <a:gd name="T5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6" h="12">
                    <a:moveTo>
                      <a:pt x="106" y="7"/>
                    </a:moveTo>
                    <a:lnTo>
                      <a:pt x="101" y="8"/>
                    </a:lnTo>
                    <a:lnTo>
                      <a:pt x="97" y="8"/>
                    </a:lnTo>
                    <a:lnTo>
                      <a:pt x="92" y="8"/>
                    </a:lnTo>
                    <a:lnTo>
                      <a:pt x="88" y="8"/>
                    </a:lnTo>
                    <a:lnTo>
                      <a:pt x="82" y="7"/>
                    </a:lnTo>
                    <a:lnTo>
                      <a:pt x="77" y="7"/>
                    </a:lnTo>
                    <a:lnTo>
                      <a:pt x="71" y="7"/>
                    </a:lnTo>
                    <a:lnTo>
                      <a:pt x="67" y="7"/>
                    </a:lnTo>
                    <a:lnTo>
                      <a:pt x="59" y="8"/>
                    </a:lnTo>
                    <a:lnTo>
                      <a:pt x="51" y="9"/>
                    </a:lnTo>
                    <a:lnTo>
                      <a:pt x="43" y="10"/>
                    </a:lnTo>
                    <a:lnTo>
                      <a:pt x="35" y="11"/>
                    </a:lnTo>
                    <a:lnTo>
                      <a:pt x="26" y="12"/>
                    </a:lnTo>
                    <a:lnTo>
                      <a:pt x="18" y="12"/>
                    </a:lnTo>
                    <a:lnTo>
                      <a:pt x="10" y="12"/>
                    </a:lnTo>
                    <a:lnTo>
                      <a:pt x="2" y="11"/>
                    </a:lnTo>
                    <a:lnTo>
                      <a:pt x="1" y="8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15" y="0"/>
                    </a:lnTo>
                    <a:lnTo>
                      <a:pt x="28" y="0"/>
                    </a:lnTo>
                    <a:lnTo>
                      <a:pt x="40" y="0"/>
                    </a:lnTo>
                    <a:lnTo>
                      <a:pt x="53" y="0"/>
                    </a:lnTo>
                    <a:lnTo>
                      <a:pt x="65" y="0"/>
                    </a:lnTo>
                    <a:lnTo>
                      <a:pt x="77" y="1"/>
                    </a:lnTo>
                    <a:lnTo>
                      <a:pt x="90" y="1"/>
                    </a:lnTo>
                    <a:lnTo>
                      <a:pt x="103" y="2"/>
                    </a:lnTo>
                    <a:lnTo>
                      <a:pt x="10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8" name="Freeform 137"/>
              <p:cNvSpPr>
                <a:spLocks/>
              </p:cNvSpPr>
              <p:nvPr/>
            </p:nvSpPr>
            <p:spPr bwMode="auto">
              <a:xfrm>
                <a:off x="3979" y="-699"/>
                <a:ext cx="46" cy="6"/>
              </a:xfrm>
              <a:custGeom>
                <a:avLst/>
                <a:gdLst>
                  <a:gd name="T0" fmla="*/ 91 w 91"/>
                  <a:gd name="T1" fmla="*/ 3 h 11"/>
                  <a:gd name="T2" fmla="*/ 91 w 91"/>
                  <a:gd name="T3" fmla="*/ 5 h 11"/>
                  <a:gd name="T4" fmla="*/ 80 w 91"/>
                  <a:gd name="T5" fmla="*/ 4 h 11"/>
                  <a:gd name="T6" fmla="*/ 68 w 91"/>
                  <a:gd name="T7" fmla="*/ 4 h 11"/>
                  <a:gd name="T8" fmla="*/ 57 w 91"/>
                  <a:gd name="T9" fmla="*/ 7 h 11"/>
                  <a:gd name="T10" fmla="*/ 46 w 91"/>
                  <a:gd name="T11" fmla="*/ 8 h 11"/>
                  <a:gd name="T12" fmla="*/ 35 w 91"/>
                  <a:gd name="T13" fmla="*/ 9 h 11"/>
                  <a:gd name="T14" fmla="*/ 23 w 91"/>
                  <a:gd name="T15" fmla="*/ 10 h 11"/>
                  <a:gd name="T16" fmla="*/ 12 w 91"/>
                  <a:gd name="T17" fmla="*/ 11 h 11"/>
                  <a:gd name="T18" fmla="*/ 0 w 91"/>
                  <a:gd name="T19" fmla="*/ 10 h 11"/>
                  <a:gd name="T20" fmla="*/ 0 w 91"/>
                  <a:gd name="T21" fmla="*/ 7 h 11"/>
                  <a:gd name="T22" fmla="*/ 0 w 91"/>
                  <a:gd name="T23" fmla="*/ 4 h 11"/>
                  <a:gd name="T24" fmla="*/ 0 w 91"/>
                  <a:gd name="T25" fmla="*/ 2 h 11"/>
                  <a:gd name="T26" fmla="*/ 3 w 91"/>
                  <a:gd name="T27" fmla="*/ 1 h 11"/>
                  <a:gd name="T28" fmla="*/ 14 w 91"/>
                  <a:gd name="T29" fmla="*/ 1 h 11"/>
                  <a:gd name="T30" fmla="*/ 26 w 91"/>
                  <a:gd name="T31" fmla="*/ 1 h 11"/>
                  <a:gd name="T32" fmla="*/ 36 w 91"/>
                  <a:gd name="T33" fmla="*/ 1 h 11"/>
                  <a:gd name="T34" fmla="*/ 48 w 91"/>
                  <a:gd name="T35" fmla="*/ 0 h 11"/>
                  <a:gd name="T36" fmla="*/ 58 w 91"/>
                  <a:gd name="T37" fmla="*/ 1 h 11"/>
                  <a:gd name="T38" fmla="*/ 69 w 91"/>
                  <a:gd name="T39" fmla="*/ 1 h 11"/>
                  <a:gd name="T40" fmla="*/ 80 w 91"/>
                  <a:gd name="T41" fmla="*/ 2 h 11"/>
                  <a:gd name="T42" fmla="*/ 91 w 91"/>
                  <a:gd name="T43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11">
                    <a:moveTo>
                      <a:pt x="91" y="3"/>
                    </a:moveTo>
                    <a:lnTo>
                      <a:pt x="91" y="5"/>
                    </a:lnTo>
                    <a:lnTo>
                      <a:pt x="80" y="4"/>
                    </a:lnTo>
                    <a:lnTo>
                      <a:pt x="68" y="4"/>
                    </a:lnTo>
                    <a:lnTo>
                      <a:pt x="57" y="7"/>
                    </a:lnTo>
                    <a:lnTo>
                      <a:pt x="46" y="8"/>
                    </a:lnTo>
                    <a:lnTo>
                      <a:pt x="35" y="9"/>
                    </a:lnTo>
                    <a:lnTo>
                      <a:pt x="23" y="10"/>
                    </a:lnTo>
                    <a:lnTo>
                      <a:pt x="12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1"/>
                    </a:lnTo>
                    <a:lnTo>
                      <a:pt x="14" y="1"/>
                    </a:lnTo>
                    <a:lnTo>
                      <a:pt x="26" y="1"/>
                    </a:lnTo>
                    <a:lnTo>
                      <a:pt x="36" y="1"/>
                    </a:lnTo>
                    <a:lnTo>
                      <a:pt x="48" y="0"/>
                    </a:lnTo>
                    <a:lnTo>
                      <a:pt x="58" y="1"/>
                    </a:lnTo>
                    <a:lnTo>
                      <a:pt x="69" y="1"/>
                    </a:lnTo>
                    <a:lnTo>
                      <a:pt x="80" y="2"/>
                    </a:lnTo>
                    <a:lnTo>
                      <a:pt x="9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9" name="Freeform 138"/>
              <p:cNvSpPr>
                <a:spLocks/>
              </p:cNvSpPr>
              <p:nvPr/>
            </p:nvSpPr>
            <p:spPr bwMode="auto">
              <a:xfrm>
                <a:off x="3797" y="-690"/>
                <a:ext cx="165" cy="52"/>
              </a:xfrm>
              <a:custGeom>
                <a:avLst/>
                <a:gdLst>
                  <a:gd name="T0" fmla="*/ 151 w 331"/>
                  <a:gd name="T1" fmla="*/ 34 h 105"/>
                  <a:gd name="T2" fmla="*/ 162 w 331"/>
                  <a:gd name="T3" fmla="*/ 47 h 105"/>
                  <a:gd name="T4" fmla="*/ 167 w 331"/>
                  <a:gd name="T5" fmla="*/ 62 h 105"/>
                  <a:gd name="T6" fmla="*/ 173 w 331"/>
                  <a:gd name="T7" fmla="*/ 77 h 105"/>
                  <a:gd name="T8" fmla="*/ 181 w 331"/>
                  <a:gd name="T9" fmla="*/ 92 h 105"/>
                  <a:gd name="T10" fmla="*/ 200 w 331"/>
                  <a:gd name="T11" fmla="*/ 93 h 105"/>
                  <a:gd name="T12" fmla="*/ 218 w 331"/>
                  <a:gd name="T13" fmla="*/ 93 h 105"/>
                  <a:gd name="T14" fmla="*/ 236 w 331"/>
                  <a:gd name="T15" fmla="*/ 95 h 105"/>
                  <a:gd name="T16" fmla="*/ 255 w 331"/>
                  <a:gd name="T17" fmla="*/ 95 h 105"/>
                  <a:gd name="T18" fmla="*/ 273 w 331"/>
                  <a:gd name="T19" fmla="*/ 95 h 105"/>
                  <a:gd name="T20" fmla="*/ 292 w 331"/>
                  <a:gd name="T21" fmla="*/ 96 h 105"/>
                  <a:gd name="T22" fmla="*/ 310 w 331"/>
                  <a:gd name="T23" fmla="*/ 97 h 105"/>
                  <a:gd name="T24" fmla="*/ 329 w 331"/>
                  <a:gd name="T25" fmla="*/ 98 h 105"/>
                  <a:gd name="T26" fmla="*/ 330 w 331"/>
                  <a:gd name="T27" fmla="*/ 99 h 105"/>
                  <a:gd name="T28" fmla="*/ 331 w 331"/>
                  <a:gd name="T29" fmla="*/ 100 h 105"/>
                  <a:gd name="T30" fmla="*/ 331 w 331"/>
                  <a:gd name="T31" fmla="*/ 101 h 105"/>
                  <a:gd name="T32" fmla="*/ 331 w 331"/>
                  <a:gd name="T33" fmla="*/ 103 h 105"/>
                  <a:gd name="T34" fmla="*/ 317 w 331"/>
                  <a:gd name="T35" fmla="*/ 104 h 105"/>
                  <a:gd name="T36" fmla="*/ 302 w 331"/>
                  <a:gd name="T37" fmla="*/ 104 h 105"/>
                  <a:gd name="T38" fmla="*/ 287 w 331"/>
                  <a:gd name="T39" fmla="*/ 104 h 105"/>
                  <a:gd name="T40" fmla="*/ 272 w 331"/>
                  <a:gd name="T41" fmla="*/ 103 h 105"/>
                  <a:gd name="T42" fmla="*/ 257 w 331"/>
                  <a:gd name="T43" fmla="*/ 103 h 105"/>
                  <a:gd name="T44" fmla="*/ 242 w 331"/>
                  <a:gd name="T45" fmla="*/ 103 h 105"/>
                  <a:gd name="T46" fmla="*/ 227 w 331"/>
                  <a:gd name="T47" fmla="*/ 103 h 105"/>
                  <a:gd name="T48" fmla="*/ 212 w 331"/>
                  <a:gd name="T49" fmla="*/ 105 h 105"/>
                  <a:gd name="T50" fmla="*/ 163 w 331"/>
                  <a:gd name="T51" fmla="*/ 103 h 105"/>
                  <a:gd name="T52" fmla="*/ 163 w 331"/>
                  <a:gd name="T53" fmla="*/ 99 h 105"/>
                  <a:gd name="T54" fmla="*/ 163 w 331"/>
                  <a:gd name="T55" fmla="*/ 97 h 105"/>
                  <a:gd name="T56" fmla="*/ 164 w 331"/>
                  <a:gd name="T57" fmla="*/ 93 h 105"/>
                  <a:gd name="T58" fmla="*/ 166 w 331"/>
                  <a:gd name="T59" fmla="*/ 92 h 105"/>
                  <a:gd name="T60" fmla="*/ 165 w 331"/>
                  <a:gd name="T61" fmla="*/ 81 h 105"/>
                  <a:gd name="T62" fmla="*/ 163 w 331"/>
                  <a:gd name="T63" fmla="*/ 69 h 105"/>
                  <a:gd name="T64" fmla="*/ 159 w 331"/>
                  <a:gd name="T65" fmla="*/ 59 h 105"/>
                  <a:gd name="T66" fmla="*/ 153 w 331"/>
                  <a:gd name="T67" fmla="*/ 48 h 105"/>
                  <a:gd name="T68" fmla="*/ 145 w 331"/>
                  <a:gd name="T69" fmla="*/ 39 h 105"/>
                  <a:gd name="T70" fmla="*/ 137 w 331"/>
                  <a:gd name="T71" fmla="*/ 31 h 105"/>
                  <a:gd name="T72" fmla="*/ 128 w 331"/>
                  <a:gd name="T73" fmla="*/ 24 h 105"/>
                  <a:gd name="T74" fmla="*/ 119 w 331"/>
                  <a:gd name="T75" fmla="*/ 17 h 105"/>
                  <a:gd name="T76" fmla="*/ 105 w 331"/>
                  <a:gd name="T77" fmla="*/ 13 h 105"/>
                  <a:gd name="T78" fmla="*/ 91 w 331"/>
                  <a:gd name="T79" fmla="*/ 9 h 105"/>
                  <a:gd name="T80" fmla="*/ 76 w 331"/>
                  <a:gd name="T81" fmla="*/ 7 h 105"/>
                  <a:gd name="T82" fmla="*/ 61 w 331"/>
                  <a:gd name="T83" fmla="*/ 5 h 105"/>
                  <a:gd name="T84" fmla="*/ 46 w 331"/>
                  <a:gd name="T85" fmla="*/ 4 h 105"/>
                  <a:gd name="T86" fmla="*/ 31 w 331"/>
                  <a:gd name="T87" fmla="*/ 4 h 105"/>
                  <a:gd name="T88" fmla="*/ 15 w 331"/>
                  <a:gd name="T89" fmla="*/ 4 h 105"/>
                  <a:gd name="T90" fmla="*/ 0 w 331"/>
                  <a:gd name="T91" fmla="*/ 4 h 105"/>
                  <a:gd name="T92" fmla="*/ 1 w 331"/>
                  <a:gd name="T93" fmla="*/ 0 h 105"/>
                  <a:gd name="T94" fmla="*/ 22 w 331"/>
                  <a:gd name="T95" fmla="*/ 1 h 105"/>
                  <a:gd name="T96" fmla="*/ 43 w 331"/>
                  <a:gd name="T97" fmla="*/ 0 h 105"/>
                  <a:gd name="T98" fmla="*/ 64 w 331"/>
                  <a:gd name="T99" fmla="*/ 0 h 105"/>
                  <a:gd name="T100" fmla="*/ 84 w 331"/>
                  <a:gd name="T101" fmla="*/ 0 h 105"/>
                  <a:gd name="T102" fmla="*/ 104 w 331"/>
                  <a:gd name="T103" fmla="*/ 2 h 105"/>
                  <a:gd name="T104" fmla="*/ 121 w 331"/>
                  <a:gd name="T105" fmla="*/ 8 h 105"/>
                  <a:gd name="T106" fmla="*/ 137 w 331"/>
                  <a:gd name="T107" fmla="*/ 19 h 105"/>
                  <a:gd name="T108" fmla="*/ 151 w 331"/>
                  <a:gd name="T109" fmla="*/ 3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31" h="105">
                    <a:moveTo>
                      <a:pt x="151" y="34"/>
                    </a:moveTo>
                    <a:lnTo>
                      <a:pt x="162" y="47"/>
                    </a:lnTo>
                    <a:lnTo>
                      <a:pt x="167" y="62"/>
                    </a:lnTo>
                    <a:lnTo>
                      <a:pt x="173" y="77"/>
                    </a:lnTo>
                    <a:lnTo>
                      <a:pt x="181" y="92"/>
                    </a:lnTo>
                    <a:lnTo>
                      <a:pt x="200" y="93"/>
                    </a:lnTo>
                    <a:lnTo>
                      <a:pt x="218" y="93"/>
                    </a:lnTo>
                    <a:lnTo>
                      <a:pt x="236" y="95"/>
                    </a:lnTo>
                    <a:lnTo>
                      <a:pt x="255" y="95"/>
                    </a:lnTo>
                    <a:lnTo>
                      <a:pt x="273" y="95"/>
                    </a:lnTo>
                    <a:lnTo>
                      <a:pt x="292" y="96"/>
                    </a:lnTo>
                    <a:lnTo>
                      <a:pt x="310" y="97"/>
                    </a:lnTo>
                    <a:lnTo>
                      <a:pt x="329" y="98"/>
                    </a:lnTo>
                    <a:lnTo>
                      <a:pt x="330" y="99"/>
                    </a:lnTo>
                    <a:lnTo>
                      <a:pt x="331" y="100"/>
                    </a:lnTo>
                    <a:lnTo>
                      <a:pt x="331" y="101"/>
                    </a:lnTo>
                    <a:lnTo>
                      <a:pt x="331" y="103"/>
                    </a:lnTo>
                    <a:lnTo>
                      <a:pt x="317" y="104"/>
                    </a:lnTo>
                    <a:lnTo>
                      <a:pt x="302" y="104"/>
                    </a:lnTo>
                    <a:lnTo>
                      <a:pt x="287" y="104"/>
                    </a:lnTo>
                    <a:lnTo>
                      <a:pt x="272" y="103"/>
                    </a:lnTo>
                    <a:lnTo>
                      <a:pt x="257" y="103"/>
                    </a:lnTo>
                    <a:lnTo>
                      <a:pt x="242" y="103"/>
                    </a:lnTo>
                    <a:lnTo>
                      <a:pt x="227" y="103"/>
                    </a:lnTo>
                    <a:lnTo>
                      <a:pt x="212" y="105"/>
                    </a:lnTo>
                    <a:lnTo>
                      <a:pt x="163" y="103"/>
                    </a:lnTo>
                    <a:lnTo>
                      <a:pt x="163" y="99"/>
                    </a:lnTo>
                    <a:lnTo>
                      <a:pt x="163" y="97"/>
                    </a:lnTo>
                    <a:lnTo>
                      <a:pt x="164" y="93"/>
                    </a:lnTo>
                    <a:lnTo>
                      <a:pt x="166" y="92"/>
                    </a:lnTo>
                    <a:lnTo>
                      <a:pt x="165" y="81"/>
                    </a:lnTo>
                    <a:lnTo>
                      <a:pt x="163" y="69"/>
                    </a:lnTo>
                    <a:lnTo>
                      <a:pt x="159" y="59"/>
                    </a:lnTo>
                    <a:lnTo>
                      <a:pt x="153" y="48"/>
                    </a:lnTo>
                    <a:lnTo>
                      <a:pt x="145" y="39"/>
                    </a:lnTo>
                    <a:lnTo>
                      <a:pt x="137" y="31"/>
                    </a:lnTo>
                    <a:lnTo>
                      <a:pt x="128" y="24"/>
                    </a:lnTo>
                    <a:lnTo>
                      <a:pt x="119" y="17"/>
                    </a:lnTo>
                    <a:lnTo>
                      <a:pt x="105" y="13"/>
                    </a:lnTo>
                    <a:lnTo>
                      <a:pt x="91" y="9"/>
                    </a:lnTo>
                    <a:lnTo>
                      <a:pt x="76" y="7"/>
                    </a:lnTo>
                    <a:lnTo>
                      <a:pt x="61" y="5"/>
                    </a:lnTo>
                    <a:lnTo>
                      <a:pt x="46" y="4"/>
                    </a:lnTo>
                    <a:lnTo>
                      <a:pt x="31" y="4"/>
                    </a:lnTo>
                    <a:lnTo>
                      <a:pt x="15" y="4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22" y="1"/>
                    </a:lnTo>
                    <a:lnTo>
                      <a:pt x="43" y="0"/>
                    </a:lnTo>
                    <a:lnTo>
                      <a:pt x="64" y="0"/>
                    </a:lnTo>
                    <a:lnTo>
                      <a:pt x="84" y="0"/>
                    </a:lnTo>
                    <a:lnTo>
                      <a:pt x="104" y="2"/>
                    </a:lnTo>
                    <a:lnTo>
                      <a:pt x="121" y="8"/>
                    </a:lnTo>
                    <a:lnTo>
                      <a:pt x="137" y="19"/>
                    </a:lnTo>
                    <a:lnTo>
                      <a:pt x="151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0" name="Freeform 139"/>
              <p:cNvSpPr>
                <a:spLocks/>
              </p:cNvSpPr>
              <p:nvPr/>
            </p:nvSpPr>
            <p:spPr bwMode="auto">
              <a:xfrm>
                <a:off x="3980" y="-688"/>
                <a:ext cx="46" cy="7"/>
              </a:xfrm>
              <a:custGeom>
                <a:avLst/>
                <a:gdLst>
                  <a:gd name="T0" fmla="*/ 91 w 93"/>
                  <a:gd name="T1" fmla="*/ 2 h 12"/>
                  <a:gd name="T2" fmla="*/ 91 w 93"/>
                  <a:gd name="T3" fmla="*/ 3 h 12"/>
                  <a:gd name="T4" fmla="*/ 93 w 93"/>
                  <a:gd name="T5" fmla="*/ 3 h 12"/>
                  <a:gd name="T6" fmla="*/ 93 w 93"/>
                  <a:gd name="T7" fmla="*/ 4 h 12"/>
                  <a:gd name="T8" fmla="*/ 93 w 93"/>
                  <a:gd name="T9" fmla="*/ 5 h 12"/>
                  <a:gd name="T10" fmla="*/ 90 w 93"/>
                  <a:gd name="T11" fmla="*/ 8 h 12"/>
                  <a:gd name="T12" fmla="*/ 79 w 93"/>
                  <a:gd name="T13" fmla="*/ 8 h 12"/>
                  <a:gd name="T14" fmla="*/ 68 w 93"/>
                  <a:gd name="T15" fmla="*/ 8 h 12"/>
                  <a:gd name="T16" fmla="*/ 57 w 93"/>
                  <a:gd name="T17" fmla="*/ 8 h 12"/>
                  <a:gd name="T18" fmla="*/ 47 w 93"/>
                  <a:gd name="T19" fmla="*/ 9 h 12"/>
                  <a:gd name="T20" fmla="*/ 36 w 93"/>
                  <a:gd name="T21" fmla="*/ 10 h 12"/>
                  <a:gd name="T22" fmla="*/ 26 w 93"/>
                  <a:gd name="T23" fmla="*/ 11 h 12"/>
                  <a:gd name="T24" fmla="*/ 15 w 93"/>
                  <a:gd name="T25" fmla="*/ 11 h 12"/>
                  <a:gd name="T26" fmla="*/ 5 w 93"/>
                  <a:gd name="T27" fmla="*/ 12 h 12"/>
                  <a:gd name="T28" fmla="*/ 3 w 93"/>
                  <a:gd name="T29" fmla="*/ 10 h 12"/>
                  <a:gd name="T30" fmla="*/ 2 w 93"/>
                  <a:gd name="T31" fmla="*/ 8 h 12"/>
                  <a:gd name="T32" fmla="*/ 0 w 93"/>
                  <a:gd name="T33" fmla="*/ 5 h 12"/>
                  <a:gd name="T34" fmla="*/ 0 w 93"/>
                  <a:gd name="T35" fmla="*/ 2 h 12"/>
                  <a:gd name="T36" fmla="*/ 9 w 93"/>
                  <a:gd name="T37" fmla="*/ 0 h 12"/>
                  <a:gd name="T38" fmla="*/ 19 w 93"/>
                  <a:gd name="T39" fmla="*/ 1 h 12"/>
                  <a:gd name="T40" fmla="*/ 29 w 93"/>
                  <a:gd name="T41" fmla="*/ 1 h 12"/>
                  <a:gd name="T42" fmla="*/ 40 w 93"/>
                  <a:gd name="T43" fmla="*/ 1 h 12"/>
                  <a:gd name="T44" fmla="*/ 50 w 93"/>
                  <a:gd name="T45" fmla="*/ 1 h 12"/>
                  <a:gd name="T46" fmla="*/ 62 w 93"/>
                  <a:gd name="T47" fmla="*/ 1 h 12"/>
                  <a:gd name="T48" fmla="*/ 72 w 93"/>
                  <a:gd name="T49" fmla="*/ 1 h 12"/>
                  <a:gd name="T50" fmla="*/ 82 w 93"/>
                  <a:gd name="T51" fmla="*/ 1 h 12"/>
                  <a:gd name="T52" fmla="*/ 91 w 93"/>
                  <a:gd name="T5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" h="12">
                    <a:moveTo>
                      <a:pt x="91" y="2"/>
                    </a:moveTo>
                    <a:lnTo>
                      <a:pt x="91" y="3"/>
                    </a:lnTo>
                    <a:lnTo>
                      <a:pt x="93" y="3"/>
                    </a:lnTo>
                    <a:lnTo>
                      <a:pt x="93" y="4"/>
                    </a:lnTo>
                    <a:lnTo>
                      <a:pt x="93" y="5"/>
                    </a:lnTo>
                    <a:lnTo>
                      <a:pt x="90" y="8"/>
                    </a:lnTo>
                    <a:lnTo>
                      <a:pt x="79" y="8"/>
                    </a:lnTo>
                    <a:lnTo>
                      <a:pt x="68" y="8"/>
                    </a:lnTo>
                    <a:lnTo>
                      <a:pt x="57" y="8"/>
                    </a:lnTo>
                    <a:lnTo>
                      <a:pt x="47" y="9"/>
                    </a:lnTo>
                    <a:lnTo>
                      <a:pt x="36" y="10"/>
                    </a:lnTo>
                    <a:lnTo>
                      <a:pt x="26" y="11"/>
                    </a:lnTo>
                    <a:lnTo>
                      <a:pt x="15" y="11"/>
                    </a:lnTo>
                    <a:lnTo>
                      <a:pt x="5" y="12"/>
                    </a:lnTo>
                    <a:lnTo>
                      <a:pt x="3" y="10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9" y="0"/>
                    </a:lnTo>
                    <a:lnTo>
                      <a:pt x="19" y="1"/>
                    </a:lnTo>
                    <a:lnTo>
                      <a:pt x="29" y="1"/>
                    </a:lnTo>
                    <a:lnTo>
                      <a:pt x="40" y="1"/>
                    </a:lnTo>
                    <a:lnTo>
                      <a:pt x="50" y="1"/>
                    </a:lnTo>
                    <a:lnTo>
                      <a:pt x="62" y="1"/>
                    </a:lnTo>
                    <a:lnTo>
                      <a:pt x="72" y="1"/>
                    </a:lnTo>
                    <a:lnTo>
                      <a:pt x="82" y="1"/>
                    </a:lnTo>
                    <a:lnTo>
                      <a:pt x="9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" name="Freeform 140"/>
              <p:cNvSpPr>
                <a:spLocks/>
              </p:cNvSpPr>
              <p:nvPr/>
            </p:nvSpPr>
            <p:spPr bwMode="auto">
              <a:xfrm>
                <a:off x="3982" y="-676"/>
                <a:ext cx="54" cy="6"/>
              </a:xfrm>
              <a:custGeom>
                <a:avLst/>
                <a:gdLst>
                  <a:gd name="T0" fmla="*/ 107 w 107"/>
                  <a:gd name="T1" fmla="*/ 1 h 11"/>
                  <a:gd name="T2" fmla="*/ 93 w 107"/>
                  <a:gd name="T3" fmla="*/ 2 h 11"/>
                  <a:gd name="T4" fmla="*/ 81 w 107"/>
                  <a:gd name="T5" fmla="*/ 5 h 11"/>
                  <a:gd name="T6" fmla="*/ 67 w 107"/>
                  <a:gd name="T7" fmla="*/ 6 h 11"/>
                  <a:gd name="T8" fmla="*/ 54 w 107"/>
                  <a:gd name="T9" fmla="*/ 7 h 11"/>
                  <a:gd name="T10" fmla="*/ 40 w 107"/>
                  <a:gd name="T11" fmla="*/ 9 h 11"/>
                  <a:gd name="T12" fmla="*/ 28 w 107"/>
                  <a:gd name="T13" fmla="*/ 10 h 11"/>
                  <a:gd name="T14" fmla="*/ 14 w 107"/>
                  <a:gd name="T15" fmla="*/ 10 h 11"/>
                  <a:gd name="T16" fmla="*/ 1 w 107"/>
                  <a:gd name="T17" fmla="*/ 11 h 11"/>
                  <a:gd name="T18" fmla="*/ 0 w 107"/>
                  <a:gd name="T19" fmla="*/ 9 h 11"/>
                  <a:gd name="T20" fmla="*/ 0 w 107"/>
                  <a:gd name="T21" fmla="*/ 8 h 11"/>
                  <a:gd name="T22" fmla="*/ 0 w 107"/>
                  <a:gd name="T23" fmla="*/ 6 h 11"/>
                  <a:gd name="T24" fmla="*/ 0 w 107"/>
                  <a:gd name="T25" fmla="*/ 3 h 11"/>
                  <a:gd name="T26" fmla="*/ 13 w 107"/>
                  <a:gd name="T27" fmla="*/ 2 h 11"/>
                  <a:gd name="T28" fmla="*/ 25 w 107"/>
                  <a:gd name="T29" fmla="*/ 1 h 11"/>
                  <a:gd name="T30" fmla="*/ 39 w 107"/>
                  <a:gd name="T31" fmla="*/ 1 h 11"/>
                  <a:gd name="T32" fmla="*/ 53 w 107"/>
                  <a:gd name="T33" fmla="*/ 0 h 11"/>
                  <a:gd name="T34" fmla="*/ 67 w 107"/>
                  <a:gd name="T35" fmla="*/ 0 h 11"/>
                  <a:gd name="T36" fmla="*/ 80 w 107"/>
                  <a:gd name="T37" fmla="*/ 0 h 11"/>
                  <a:gd name="T38" fmla="*/ 93 w 107"/>
                  <a:gd name="T39" fmla="*/ 0 h 11"/>
                  <a:gd name="T40" fmla="*/ 107 w 107"/>
                  <a:gd name="T4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7" h="11">
                    <a:moveTo>
                      <a:pt x="107" y="1"/>
                    </a:moveTo>
                    <a:lnTo>
                      <a:pt x="93" y="2"/>
                    </a:lnTo>
                    <a:lnTo>
                      <a:pt x="81" y="5"/>
                    </a:lnTo>
                    <a:lnTo>
                      <a:pt x="67" y="6"/>
                    </a:lnTo>
                    <a:lnTo>
                      <a:pt x="54" y="7"/>
                    </a:lnTo>
                    <a:lnTo>
                      <a:pt x="40" y="9"/>
                    </a:lnTo>
                    <a:lnTo>
                      <a:pt x="28" y="10"/>
                    </a:lnTo>
                    <a:lnTo>
                      <a:pt x="14" y="10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3" y="2"/>
                    </a:lnTo>
                    <a:lnTo>
                      <a:pt x="25" y="1"/>
                    </a:lnTo>
                    <a:lnTo>
                      <a:pt x="39" y="1"/>
                    </a:lnTo>
                    <a:lnTo>
                      <a:pt x="53" y="0"/>
                    </a:lnTo>
                    <a:lnTo>
                      <a:pt x="67" y="0"/>
                    </a:lnTo>
                    <a:lnTo>
                      <a:pt x="80" y="0"/>
                    </a:lnTo>
                    <a:lnTo>
                      <a:pt x="93" y="0"/>
                    </a:ln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2" name="Freeform 141"/>
              <p:cNvSpPr>
                <a:spLocks/>
              </p:cNvSpPr>
              <p:nvPr/>
            </p:nvSpPr>
            <p:spPr bwMode="auto">
              <a:xfrm>
                <a:off x="3983" y="-666"/>
                <a:ext cx="61" cy="8"/>
              </a:xfrm>
              <a:custGeom>
                <a:avLst/>
                <a:gdLst>
                  <a:gd name="T0" fmla="*/ 121 w 121"/>
                  <a:gd name="T1" fmla="*/ 2 h 17"/>
                  <a:gd name="T2" fmla="*/ 119 w 121"/>
                  <a:gd name="T3" fmla="*/ 4 h 17"/>
                  <a:gd name="T4" fmla="*/ 104 w 121"/>
                  <a:gd name="T5" fmla="*/ 3 h 17"/>
                  <a:gd name="T6" fmla="*/ 90 w 121"/>
                  <a:gd name="T7" fmla="*/ 4 h 17"/>
                  <a:gd name="T8" fmla="*/ 76 w 121"/>
                  <a:gd name="T9" fmla="*/ 6 h 17"/>
                  <a:gd name="T10" fmla="*/ 63 w 121"/>
                  <a:gd name="T11" fmla="*/ 10 h 17"/>
                  <a:gd name="T12" fmla="*/ 50 w 121"/>
                  <a:gd name="T13" fmla="*/ 12 h 17"/>
                  <a:gd name="T14" fmla="*/ 36 w 121"/>
                  <a:gd name="T15" fmla="*/ 14 h 17"/>
                  <a:gd name="T16" fmla="*/ 22 w 121"/>
                  <a:gd name="T17" fmla="*/ 17 h 17"/>
                  <a:gd name="T18" fmla="*/ 7 w 121"/>
                  <a:gd name="T19" fmla="*/ 15 h 17"/>
                  <a:gd name="T20" fmla="*/ 4 w 121"/>
                  <a:gd name="T21" fmla="*/ 14 h 17"/>
                  <a:gd name="T22" fmla="*/ 2 w 121"/>
                  <a:gd name="T23" fmla="*/ 13 h 17"/>
                  <a:gd name="T24" fmla="*/ 0 w 121"/>
                  <a:gd name="T25" fmla="*/ 11 h 17"/>
                  <a:gd name="T26" fmla="*/ 0 w 121"/>
                  <a:gd name="T27" fmla="*/ 7 h 17"/>
                  <a:gd name="T28" fmla="*/ 14 w 121"/>
                  <a:gd name="T29" fmla="*/ 5 h 17"/>
                  <a:gd name="T30" fmla="*/ 29 w 121"/>
                  <a:gd name="T31" fmla="*/ 3 h 17"/>
                  <a:gd name="T32" fmla="*/ 44 w 121"/>
                  <a:gd name="T33" fmla="*/ 2 h 17"/>
                  <a:gd name="T34" fmla="*/ 59 w 121"/>
                  <a:gd name="T35" fmla="*/ 0 h 17"/>
                  <a:gd name="T36" fmla="*/ 75 w 121"/>
                  <a:gd name="T37" fmla="*/ 0 h 17"/>
                  <a:gd name="T38" fmla="*/ 91 w 121"/>
                  <a:gd name="T39" fmla="*/ 0 h 17"/>
                  <a:gd name="T40" fmla="*/ 106 w 121"/>
                  <a:gd name="T41" fmla="*/ 0 h 17"/>
                  <a:gd name="T42" fmla="*/ 121 w 121"/>
                  <a:gd name="T43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1" h="17">
                    <a:moveTo>
                      <a:pt x="121" y="2"/>
                    </a:moveTo>
                    <a:lnTo>
                      <a:pt x="119" y="4"/>
                    </a:lnTo>
                    <a:lnTo>
                      <a:pt x="104" y="3"/>
                    </a:lnTo>
                    <a:lnTo>
                      <a:pt x="90" y="4"/>
                    </a:lnTo>
                    <a:lnTo>
                      <a:pt x="76" y="6"/>
                    </a:lnTo>
                    <a:lnTo>
                      <a:pt x="63" y="10"/>
                    </a:lnTo>
                    <a:lnTo>
                      <a:pt x="50" y="12"/>
                    </a:lnTo>
                    <a:lnTo>
                      <a:pt x="36" y="14"/>
                    </a:lnTo>
                    <a:lnTo>
                      <a:pt x="22" y="17"/>
                    </a:lnTo>
                    <a:lnTo>
                      <a:pt x="7" y="15"/>
                    </a:lnTo>
                    <a:lnTo>
                      <a:pt x="4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14" y="5"/>
                    </a:lnTo>
                    <a:lnTo>
                      <a:pt x="29" y="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75" y="0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3" name="Freeform 142"/>
              <p:cNvSpPr>
                <a:spLocks/>
              </p:cNvSpPr>
              <p:nvPr/>
            </p:nvSpPr>
            <p:spPr bwMode="auto">
              <a:xfrm>
                <a:off x="3562" y="-657"/>
                <a:ext cx="11" cy="7"/>
              </a:xfrm>
              <a:custGeom>
                <a:avLst/>
                <a:gdLst>
                  <a:gd name="T0" fmla="*/ 22 w 22"/>
                  <a:gd name="T1" fmla="*/ 7 h 14"/>
                  <a:gd name="T2" fmla="*/ 17 w 22"/>
                  <a:gd name="T3" fmla="*/ 10 h 14"/>
                  <a:gd name="T4" fmla="*/ 12 w 22"/>
                  <a:gd name="T5" fmla="*/ 11 h 14"/>
                  <a:gd name="T6" fmla="*/ 6 w 22"/>
                  <a:gd name="T7" fmla="*/ 12 h 14"/>
                  <a:gd name="T8" fmla="*/ 0 w 22"/>
                  <a:gd name="T9" fmla="*/ 14 h 14"/>
                  <a:gd name="T10" fmla="*/ 3 w 22"/>
                  <a:gd name="T11" fmla="*/ 9 h 14"/>
                  <a:gd name="T12" fmla="*/ 7 w 22"/>
                  <a:gd name="T13" fmla="*/ 6 h 14"/>
                  <a:gd name="T14" fmla="*/ 12 w 22"/>
                  <a:gd name="T15" fmla="*/ 3 h 14"/>
                  <a:gd name="T16" fmla="*/ 16 w 22"/>
                  <a:gd name="T17" fmla="*/ 0 h 14"/>
                  <a:gd name="T18" fmla="*/ 19 w 22"/>
                  <a:gd name="T19" fmla="*/ 1 h 14"/>
                  <a:gd name="T20" fmla="*/ 21 w 22"/>
                  <a:gd name="T21" fmla="*/ 2 h 14"/>
                  <a:gd name="T22" fmla="*/ 22 w 22"/>
                  <a:gd name="T23" fmla="*/ 4 h 14"/>
                  <a:gd name="T24" fmla="*/ 22 w 22"/>
                  <a:gd name="T2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14">
                    <a:moveTo>
                      <a:pt x="22" y="7"/>
                    </a:moveTo>
                    <a:lnTo>
                      <a:pt x="17" y="10"/>
                    </a:lnTo>
                    <a:lnTo>
                      <a:pt x="12" y="11"/>
                    </a:lnTo>
                    <a:lnTo>
                      <a:pt x="6" y="12"/>
                    </a:lnTo>
                    <a:lnTo>
                      <a:pt x="0" y="14"/>
                    </a:lnTo>
                    <a:lnTo>
                      <a:pt x="3" y="9"/>
                    </a:lnTo>
                    <a:lnTo>
                      <a:pt x="7" y="6"/>
                    </a:lnTo>
                    <a:lnTo>
                      <a:pt x="12" y="3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21" y="2"/>
                    </a:lnTo>
                    <a:lnTo>
                      <a:pt x="22" y="4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4" name="Freeform 143"/>
              <p:cNvSpPr>
                <a:spLocks/>
              </p:cNvSpPr>
              <p:nvPr/>
            </p:nvSpPr>
            <p:spPr bwMode="auto">
              <a:xfrm>
                <a:off x="3984" y="-653"/>
                <a:ext cx="56" cy="8"/>
              </a:xfrm>
              <a:custGeom>
                <a:avLst/>
                <a:gdLst>
                  <a:gd name="T0" fmla="*/ 109 w 110"/>
                  <a:gd name="T1" fmla="*/ 3 h 16"/>
                  <a:gd name="T2" fmla="*/ 95 w 110"/>
                  <a:gd name="T3" fmla="*/ 2 h 16"/>
                  <a:gd name="T4" fmla="*/ 81 w 110"/>
                  <a:gd name="T5" fmla="*/ 3 h 16"/>
                  <a:gd name="T6" fmla="*/ 69 w 110"/>
                  <a:gd name="T7" fmla="*/ 6 h 16"/>
                  <a:gd name="T8" fmla="*/ 56 w 110"/>
                  <a:gd name="T9" fmla="*/ 9 h 16"/>
                  <a:gd name="T10" fmla="*/ 43 w 110"/>
                  <a:gd name="T11" fmla="*/ 12 h 16"/>
                  <a:gd name="T12" fmla="*/ 31 w 110"/>
                  <a:gd name="T13" fmla="*/ 15 h 16"/>
                  <a:gd name="T14" fmla="*/ 18 w 110"/>
                  <a:gd name="T15" fmla="*/ 16 h 16"/>
                  <a:gd name="T16" fmla="*/ 4 w 110"/>
                  <a:gd name="T17" fmla="*/ 14 h 16"/>
                  <a:gd name="T18" fmla="*/ 2 w 110"/>
                  <a:gd name="T19" fmla="*/ 11 h 16"/>
                  <a:gd name="T20" fmla="*/ 1 w 110"/>
                  <a:gd name="T21" fmla="*/ 10 h 16"/>
                  <a:gd name="T22" fmla="*/ 0 w 110"/>
                  <a:gd name="T23" fmla="*/ 8 h 16"/>
                  <a:gd name="T24" fmla="*/ 0 w 110"/>
                  <a:gd name="T25" fmla="*/ 6 h 16"/>
                  <a:gd name="T26" fmla="*/ 7 w 110"/>
                  <a:gd name="T27" fmla="*/ 2 h 16"/>
                  <a:gd name="T28" fmla="*/ 19 w 110"/>
                  <a:gd name="T29" fmla="*/ 2 h 16"/>
                  <a:gd name="T30" fmla="*/ 33 w 110"/>
                  <a:gd name="T31" fmla="*/ 1 h 16"/>
                  <a:gd name="T32" fmla="*/ 46 w 110"/>
                  <a:gd name="T33" fmla="*/ 1 h 16"/>
                  <a:gd name="T34" fmla="*/ 60 w 110"/>
                  <a:gd name="T35" fmla="*/ 0 h 16"/>
                  <a:gd name="T36" fmla="*/ 72 w 110"/>
                  <a:gd name="T37" fmla="*/ 0 h 16"/>
                  <a:gd name="T38" fmla="*/ 85 w 110"/>
                  <a:gd name="T39" fmla="*/ 0 h 16"/>
                  <a:gd name="T40" fmla="*/ 98 w 110"/>
                  <a:gd name="T41" fmla="*/ 1 h 16"/>
                  <a:gd name="T42" fmla="*/ 110 w 110"/>
                  <a:gd name="T43" fmla="*/ 2 h 16"/>
                  <a:gd name="T44" fmla="*/ 109 w 110"/>
                  <a:gd name="T45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0" h="16">
                    <a:moveTo>
                      <a:pt x="109" y="3"/>
                    </a:moveTo>
                    <a:lnTo>
                      <a:pt x="95" y="2"/>
                    </a:lnTo>
                    <a:lnTo>
                      <a:pt x="81" y="3"/>
                    </a:lnTo>
                    <a:lnTo>
                      <a:pt x="69" y="6"/>
                    </a:lnTo>
                    <a:lnTo>
                      <a:pt x="56" y="9"/>
                    </a:lnTo>
                    <a:lnTo>
                      <a:pt x="43" y="12"/>
                    </a:lnTo>
                    <a:lnTo>
                      <a:pt x="31" y="15"/>
                    </a:lnTo>
                    <a:lnTo>
                      <a:pt x="18" y="16"/>
                    </a:lnTo>
                    <a:lnTo>
                      <a:pt x="4" y="14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9" y="2"/>
                    </a:lnTo>
                    <a:lnTo>
                      <a:pt x="33" y="1"/>
                    </a:lnTo>
                    <a:lnTo>
                      <a:pt x="46" y="1"/>
                    </a:lnTo>
                    <a:lnTo>
                      <a:pt x="60" y="0"/>
                    </a:lnTo>
                    <a:lnTo>
                      <a:pt x="72" y="0"/>
                    </a:lnTo>
                    <a:lnTo>
                      <a:pt x="85" y="0"/>
                    </a:lnTo>
                    <a:lnTo>
                      <a:pt x="98" y="1"/>
                    </a:lnTo>
                    <a:lnTo>
                      <a:pt x="110" y="2"/>
                    </a:lnTo>
                    <a:lnTo>
                      <a:pt x="109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5" name="Freeform 144"/>
              <p:cNvSpPr>
                <a:spLocks/>
              </p:cNvSpPr>
              <p:nvPr/>
            </p:nvSpPr>
            <p:spPr bwMode="auto">
              <a:xfrm>
                <a:off x="3828" y="-647"/>
                <a:ext cx="15" cy="1"/>
              </a:xfrm>
              <a:custGeom>
                <a:avLst/>
                <a:gdLst>
                  <a:gd name="T0" fmla="*/ 31 w 31"/>
                  <a:gd name="T1" fmla="*/ 0 h 3"/>
                  <a:gd name="T2" fmla="*/ 23 w 31"/>
                  <a:gd name="T3" fmla="*/ 2 h 3"/>
                  <a:gd name="T4" fmla="*/ 15 w 31"/>
                  <a:gd name="T5" fmla="*/ 2 h 3"/>
                  <a:gd name="T6" fmla="*/ 8 w 31"/>
                  <a:gd name="T7" fmla="*/ 3 h 3"/>
                  <a:gd name="T8" fmla="*/ 0 w 31"/>
                  <a:gd name="T9" fmla="*/ 3 h 3"/>
                  <a:gd name="T10" fmla="*/ 7 w 31"/>
                  <a:gd name="T11" fmla="*/ 0 h 3"/>
                  <a:gd name="T12" fmla="*/ 15 w 31"/>
                  <a:gd name="T13" fmla="*/ 0 h 3"/>
                  <a:gd name="T14" fmla="*/ 23 w 31"/>
                  <a:gd name="T15" fmla="*/ 0 h 3"/>
                  <a:gd name="T16" fmla="*/ 31 w 3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">
                    <a:moveTo>
                      <a:pt x="31" y="0"/>
                    </a:moveTo>
                    <a:lnTo>
                      <a:pt x="23" y="2"/>
                    </a:lnTo>
                    <a:lnTo>
                      <a:pt x="15" y="2"/>
                    </a:lnTo>
                    <a:lnTo>
                      <a:pt x="8" y="3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6" name="Freeform 145"/>
              <p:cNvSpPr>
                <a:spLocks/>
              </p:cNvSpPr>
              <p:nvPr/>
            </p:nvSpPr>
            <p:spPr bwMode="auto">
              <a:xfrm>
                <a:off x="3555" y="-646"/>
                <a:ext cx="21" cy="8"/>
              </a:xfrm>
              <a:custGeom>
                <a:avLst/>
                <a:gdLst>
                  <a:gd name="T0" fmla="*/ 42 w 42"/>
                  <a:gd name="T1" fmla="*/ 8 h 16"/>
                  <a:gd name="T2" fmla="*/ 38 w 42"/>
                  <a:gd name="T3" fmla="*/ 10 h 16"/>
                  <a:gd name="T4" fmla="*/ 34 w 42"/>
                  <a:gd name="T5" fmla="*/ 10 h 16"/>
                  <a:gd name="T6" fmla="*/ 30 w 42"/>
                  <a:gd name="T7" fmla="*/ 9 h 16"/>
                  <a:gd name="T8" fmla="*/ 26 w 42"/>
                  <a:gd name="T9" fmla="*/ 10 h 16"/>
                  <a:gd name="T10" fmla="*/ 19 w 42"/>
                  <a:gd name="T11" fmla="*/ 11 h 16"/>
                  <a:gd name="T12" fmla="*/ 13 w 42"/>
                  <a:gd name="T13" fmla="*/ 12 h 16"/>
                  <a:gd name="T14" fmla="*/ 7 w 42"/>
                  <a:gd name="T15" fmla="*/ 15 h 16"/>
                  <a:gd name="T16" fmla="*/ 0 w 42"/>
                  <a:gd name="T17" fmla="*/ 16 h 16"/>
                  <a:gd name="T18" fmla="*/ 3 w 42"/>
                  <a:gd name="T19" fmla="*/ 12 h 16"/>
                  <a:gd name="T20" fmla="*/ 7 w 42"/>
                  <a:gd name="T21" fmla="*/ 9 h 16"/>
                  <a:gd name="T22" fmla="*/ 12 w 42"/>
                  <a:gd name="T23" fmla="*/ 7 h 16"/>
                  <a:gd name="T24" fmla="*/ 17 w 42"/>
                  <a:gd name="T25" fmla="*/ 6 h 16"/>
                  <a:gd name="T26" fmla="*/ 22 w 42"/>
                  <a:gd name="T27" fmla="*/ 4 h 16"/>
                  <a:gd name="T28" fmla="*/ 27 w 42"/>
                  <a:gd name="T29" fmla="*/ 3 h 16"/>
                  <a:gd name="T30" fmla="*/ 33 w 42"/>
                  <a:gd name="T31" fmla="*/ 2 h 16"/>
                  <a:gd name="T32" fmla="*/ 37 w 42"/>
                  <a:gd name="T33" fmla="*/ 0 h 16"/>
                  <a:gd name="T34" fmla="*/ 40 w 42"/>
                  <a:gd name="T35" fmla="*/ 1 h 16"/>
                  <a:gd name="T36" fmla="*/ 41 w 42"/>
                  <a:gd name="T37" fmla="*/ 3 h 16"/>
                  <a:gd name="T38" fmla="*/ 42 w 42"/>
                  <a:gd name="T39" fmla="*/ 6 h 16"/>
                  <a:gd name="T40" fmla="*/ 42 w 42"/>
                  <a:gd name="T41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" h="16">
                    <a:moveTo>
                      <a:pt x="42" y="8"/>
                    </a:moveTo>
                    <a:lnTo>
                      <a:pt x="38" y="10"/>
                    </a:lnTo>
                    <a:lnTo>
                      <a:pt x="34" y="10"/>
                    </a:lnTo>
                    <a:lnTo>
                      <a:pt x="30" y="9"/>
                    </a:lnTo>
                    <a:lnTo>
                      <a:pt x="26" y="10"/>
                    </a:lnTo>
                    <a:lnTo>
                      <a:pt x="19" y="11"/>
                    </a:lnTo>
                    <a:lnTo>
                      <a:pt x="13" y="12"/>
                    </a:lnTo>
                    <a:lnTo>
                      <a:pt x="7" y="15"/>
                    </a:lnTo>
                    <a:lnTo>
                      <a:pt x="0" y="16"/>
                    </a:lnTo>
                    <a:lnTo>
                      <a:pt x="3" y="12"/>
                    </a:lnTo>
                    <a:lnTo>
                      <a:pt x="7" y="9"/>
                    </a:lnTo>
                    <a:lnTo>
                      <a:pt x="12" y="7"/>
                    </a:lnTo>
                    <a:lnTo>
                      <a:pt x="17" y="6"/>
                    </a:lnTo>
                    <a:lnTo>
                      <a:pt x="22" y="4"/>
                    </a:lnTo>
                    <a:lnTo>
                      <a:pt x="27" y="3"/>
                    </a:lnTo>
                    <a:lnTo>
                      <a:pt x="33" y="2"/>
                    </a:lnTo>
                    <a:lnTo>
                      <a:pt x="37" y="0"/>
                    </a:lnTo>
                    <a:lnTo>
                      <a:pt x="40" y="1"/>
                    </a:lnTo>
                    <a:lnTo>
                      <a:pt x="41" y="3"/>
                    </a:lnTo>
                    <a:lnTo>
                      <a:pt x="42" y="6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7" name="Freeform 146"/>
              <p:cNvSpPr>
                <a:spLocks/>
              </p:cNvSpPr>
              <p:nvPr/>
            </p:nvSpPr>
            <p:spPr bwMode="auto">
              <a:xfrm>
                <a:off x="3988" y="-642"/>
                <a:ext cx="50" cy="8"/>
              </a:xfrm>
              <a:custGeom>
                <a:avLst/>
                <a:gdLst>
                  <a:gd name="T0" fmla="*/ 100 w 100"/>
                  <a:gd name="T1" fmla="*/ 1 h 16"/>
                  <a:gd name="T2" fmla="*/ 91 w 100"/>
                  <a:gd name="T3" fmla="*/ 4 h 16"/>
                  <a:gd name="T4" fmla="*/ 80 w 100"/>
                  <a:gd name="T5" fmla="*/ 7 h 16"/>
                  <a:gd name="T6" fmla="*/ 70 w 100"/>
                  <a:gd name="T7" fmla="*/ 8 h 16"/>
                  <a:gd name="T8" fmla="*/ 58 w 100"/>
                  <a:gd name="T9" fmla="*/ 9 h 16"/>
                  <a:gd name="T10" fmla="*/ 48 w 100"/>
                  <a:gd name="T11" fmla="*/ 10 h 16"/>
                  <a:gd name="T12" fmla="*/ 38 w 100"/>
                  <a:gd name="T13" fmla="*/ 11 h 16"/>
                  <a:gd name="T14" fmla="*/ 27 w 100"/>
                  <a:gd name="T15" fmla="*/ 14 h 16"/>
                  <a:gd name="T16" fmla="*/ 17 w 100"/>
                  <a:gd name="T17" fmla="*/ 16 h 16"/>
                  <a:gd name="T18" fmla="*/ 12 w 100"/>
                  <a:gd name="T19" fmla="*/ 16 h 16"/>
                  <a:gd name="T20" fmla="*/ 8 w 100"/>
                  <a:gd name="T21" fmla="*/ 16 h 16"/>
                  <a:gd name="T22" fmla="*/ 3 w 100"/>
                  <a:gd name="T23" fmla="*/ 15 h 16"/>
                  <a:gd name="T24" fmla="*/ 0 w 100"/>
                  <a:gd name="T25" fmla="*/ 13 h 16"/>
                  <a:gd name="T26" fmla="*/ 0 w 100"/>
                  <a:gd name="T27" fmla="*/ 9 h 16"/>
                  <a:gd name="T28" fmla="*/ 1 w 100"/>
                  <a:gd name="T29" fmla="*/ 8 h 16"/>
                  <a:gd name="T30" fmla="*/ 3 w 100"/>
                  <a:gd name="T31" fmla="*/ 6 h 16"/>
                  <a:gd name="T32" fmla="*/ 4 w 100"/>
                  <a:gd name="T33" fmla="*/ 4 h 16"/>
                  <a:gd name="T34" fmla="*/ 16 w 100"/>
                  <a:gd name="T35" fmla="*/ 3 h 16"/>
                  <a:gd name="T36" fmla="*/ 28 w 100"/>
                  <a:gd name="T37" fmla="*/ 2 h 16"/>
                  <a:gd name="T38" fmla="*/ 40 w 100"/>
                  <a:gd name="T39" fmla="*/ 1 h 16"/>
                  <a:gd name="T40" fmla="*/ 53 w 100"/>
                  <a:gd name="T41" fmla="*/ 0 h 16"/>
                  <a:gd name="T42" fmla="*/ 64 w 100"/>
                  <a:gd name="T43" fmla="*/ 0 h 16"/>
                  <a:gd name="T44" fmla="*/ 76 w 100"/>
                  <a:gd name="T45" fmla="*/ 0 h 16"/>
                  <a:gd name="T46" fmla="*/ 88 w 100"/>
                  <a:gd name="T47" fmla="*/ 0 h 16"/>
                  <a:gd name="T48" fmla="*/ 100 w 100"/>
                  <a:gd name="T49" fmla="*/ 0 h 16"/>
                  <a:gd name="T50" fmla="*/ 100 w 100"/>
                  <a:gd name="T51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0" h="16">
                    <a:moveTo>
                      <a:pt x="100" y="1"/>
                    </a:moveTo>
                    <a:lnTo>
                      <a:pt x="91" y="4"/>
                    </a:lnTo>
                    <a:lnTo>
                      <a:pt x="80" y="7"/>
                    </a:lnTo>
                    <a:lnTo>
                      <a:pt x="70" y="8"/>
                    </a:lnTo>
                    <a:lnTo>
                      <a:pt x="58" y="9"/>
                    </a:lnTo>
                    <a:lnTo>
                      <a:pt x="48" y="10"/>
                    </a:lnTo>
                    <a:lnTo>
                      <a:pt x="38" y="11"/>
                    </a:lnTo>
                    <a:lnTo>
                      <a:pt x="27" y="14"/>
                    </a:lnTo>
                    <a:lnTo>
                      <a:pt x="17" y="16"/>
                    </a:lnTo>
                    <a:lnTo>
                      <a:pt x="12" y="16"/>
                    </a:lnTo>
                    <a:lnTo>
                      <a:pt x="8" y="16"/>
                    </a:lnTo>
                    <a:lnTo>
                      <a:pt x="3" y="15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16" y="3"/>
                    </a:lnTo>
                    <a:lnTo>
                      <a:pt x="28" y="2"/>
                    </a:lnTo>
                    <a:lnTo>
                      <a:pt x="40" y="1"/>
                    </a:lnTo>
                    <a:lnTo>
                      <a:pt x="53" y="0"/>
                    </a:lnTo>
                    <a:lnTo>
                      <a:pt x="64" y="0"/>
                    </a:lnTo>
                    <a:lnTo>
                      <a:pt x="76" y="0"/>
                    </a:lnTo>
                    <a:lnTo>
                      <a:pt x="88" y="0"/>
                    </a:lnTo>
                    <a:lnTo>
                      <a:pt x="100" y="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8" name="Freeform 147"/>
              <p:cNvSpPr>
                <a:spLocks/>
              </p:cNvSpPr>
              <p:nvPr/>
            </p:nvSpPr>
            <p:spPr bwMode="auto">
              <a:xfrm>
                <a:off x="3667" y="-642"/>
                <a:ext cx="97" cy="8"/>
              </a:xfrm>
              <a:custGeom>
                <a:avLst/>
                <a:gdLst>
                  <a:gd name="T0" fmla="*/ 193 w 193"/>
                  <a:gd name="T1" fmla="*/ 8 h 15"/>
                  <a:gd name="T2" fmla="*/ 193 w 193"/>
                  <a:gd name="T3" fmla="*/ 10 h 15"/>
                  <a:gd name="T4" fmla="*/ 193 w 193"/>
                  <a:gd name="T5" fmla="*/ 13 h 15"/>
                  <a:gd name="T6" fmla="*/ 191 w 193"/>
                  <a:gd name="T7" fmla="*/ 14 h 15"/>
                  <a:gd name="T8" fmla="*/ 189 w 193"/>
                  <a:gd name="T9" fmla="*/ 15 h 15"/>
                  <a:gd name="T10" fmla="*/ 177 w 193"/>
                  <a:gd name="T11" fmla="*/ 15 h 15"/>
                  <a:gd name="T12" fmla="*/ 166 w 193"/>
                  <a:gd name="T13" fmla="*/ 15 h 15"/>
                  <a:gd name="T14" fmla="*/ 153 w 193"/>
                  <a:gd name="T15" fmla="*/ 15 h 15"/>
                  <a:gd name="T16" fmla="*/ 142 w 193"/>
                  <a:gd name="T17" fmla="*/ 14 h 15"/>
                  <a:gd name="T18" fmla="*/ 130 w 193"/>
                  <a:gd name="T19" fmla="*/ 14 h 15"/>
                  <a:gd name="T20" fmla="*/ 119 w 193"/>
                  <a:gd name="T21" fmla="*/ 13 h 15"/>
                  <a:gd name="T22" fmla="*/ 107 w 193"/>
                  <a:gd name="T23" fmla="*/ 11 h 15"/>
                  <a:gd name="T24" fmla="*/ 96 w 193"/>
                  <a:gd name="T25" fmla="*/ 10 h 15"/>
                  <a:gd name="T26" fmla="*/ 84 w 193"/>
                  <a:gd name="T27" fmla="*/ 9 h 15"/>
                  <a:gd name="T28" fmla="*/ 71 w 193"/>
                  <a:gd name="T29" fmla="*/ 9 h 15"/>
                  <a:gd name="T30" fmla="*/ 60 w 193"/>
                  <a:gd name="T31" fmla="*/ 8 h 15"/>
                  <a:gd name="T32" fmla="*/ 48 w 193"/>
                  <a:gd name="T33" fmla="*/ 7 h 15"/>
                  <a:gd name="T34" fmla="*/ 37 w 193"/>
                  <a:gd name="T35" fmla="*/ 6 h 15"/>
                  <a:gd name="T36" fmla="*/ 24 w 193"/>
                  <a:gd name="T37" fmla="*/ 4 h 15"/>
                  <a:gd name="T38" fmla="*/ 13 w 193"/>
                  <a:gd name="T39" fmla="*/ 3 h 15"/>
                  <a:gd name="T40" fmla="*/ 0 w 193"/>
                  <a:gd name="T41" fmla="*/ 2 h 15"/>
                  <a:gd name="T42" fmla="*/ 4 w 193"/>
                  <a:gd name="T43" fmla="*/ 0 h 15"/>
                  <a:gd name="T44" fmla="*/ 16 w 193"/>
                  <a:gd name="T45" fmla="*/ 0 h 15"/>
                  <a:gd name="T46" fmla="*/ 28 w 193"/>
                  <a:gd name="T47" fmla="*/ 1 h 15"/>
                  <a:gd name="T48" fmla="*/ 39 w 193"/>
                  <a:gd name="T49" fmla="*/ 1 h 15"/>
                  <a:gd name="T50" fmla="*/ 51 w 193"/>
                  <a:gd name="T51" fmla="*/ 1 h 15"/>
                  <a:gd name="T52" fmla="*/ 63 w 193"/>
                  <a:gd name="T53" fmla="*/ 1 h 15"/>
                  <a:gd name="T54" fmla="*/ 75 w 193"/>
                  <a:gd name="T55" fmla="*/ 1 h 15"/>
                  <a:gd name="T56" fmla="*/ 86 w 193"/>
                  <a:gd name="T57" fmla="*/ 1 h 15"/>
                  <a:gd name="T58" fmla="*/ 99 w 193"/>
                  <a:gd name="T59" fmla="*/ 1 h 15"/>
                  <a:gd name="T60" fmla="*/ 110 w 193"/>
                  <a:gd name="T61" fmla="*/ 1 h 15"/>
                  <a:gd name="T62" fmla="*/ 122 w 193"/>
                  <a:gd name="T63" fmla="*/ 2 h 15"/>
                  <a:gd name="T64" fmla="*/ 135 w 193"/>
                  <a:gd name="T65" fmla="*/ 2 h 15"/>
                  <a:gd name="T66" fmla="*/ 146 w 193"/>
                  <a:gd name="T67" fmla="*/ 3 h 15"/>
                  <a:gd name="T68" fmla="*/ 158 w 193"/>
                  <a:gd name="T69" fmla="*/ 4 h 15"/>
                  <a:gd name="T70" fmla="*/ 170 w 193"/>
                  <a:gd name="T71" fmla="*/ 4 h 15"/>
                  <a:gd name="T72" fmla="*/ 182 w 193"/>
                  <a:gd name="T73" fmla="*/ 7 h 15"/>
                  <a:gd name="T74" fmla="*/ 193 w 193"/>
                  <a:gd name="T7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3" h="15">
                    <a:moveTo>
                      <a:pt x="193" y="8"/>
                    </a:moveTo>
                    <a:lnTo>
                      <a:pt x="193" y="10"/>
                    </a:lnTo>
                    <a:lnTo>
                      <a:pt x="193" y="13"/>
                    </a:lnTo>
                    <a:lnTo>
                      <a:pt x="191" y="14"/>
                    </a:lnTo>
                    <a:lnTo>
                      <a:pt x="189" y="15"/>
                    </a:lnTo>
                    <a:lnTo>
                      <a:pt x="177" y="15"/>
                    </a:lnTo>
                    <a:lnTo>
                      <a:pt x="166" y="15"/>
                    </a:lnTo>
                    <a:lnTo>
                      <a:pt x="153" y="15"/>
                    </a:lnTo>
                    <a:lnTo>
                      <a:pt x="142" y="14"/>
                    </a:lnTo>
                    <a:lnTo>
                      <a:pt x="130" y="14"/>
                    </a:lnTo>
                    <a:lnTo>
                      <a:pt x="119" y="13"/>
                    </a:lnTo>
                    <a:lnTo>
                      <a:pt x="107" y="11"/>
                    </a:lnTo>
                    <a:lnTo>
                      <a:pt x="96" y="10"/>
                    </a:lnTo>
                    <a:lnTo>
                      <a:pt x="84" y="9"/>
                    </a:lnTo>
                    <a:lnTo>
                      <a:pt x="71" y="9"/>
                    </a:lnTo>
                    <a:lnTo>
                      <a:pt x="60" y="8"/>
                    </a:lnTo>
                    <a:lnTo>
                      <a:pt x="48" y="7"/>
                    </a:lnTo>
                    <a:lnTo>
                      <a:pt x="37" y="6"/>
                    </a:lnTo>
                    <a:lnTo>
                      <a:pt x="24" y="4"/>
                    </a:lnTo>
                    <a:lnTo>
                      <a:pt x="13" y="3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28" y="1"/>
                    </a:lnTo>
                    <a:lnTo>
                      <a:pt x="39" y="1"/>
                    </a:lnTo>
                    <a:lnTo>
                      <a:pt x="51" y="1"/>
                    </a:lnTo>
                    <a:lnTo>
                      <a:pt x="63" y="1"/>
                    </a:lnTo>
                    <a:lnTo>
                      <a:pt x="75" y="1"/>
                    </a:lnTo>
                    <a:lnTo>
                      <a:pt x="86" y="1"/>
                    </a:lnTo>
                    <a:lnTo>
                      <a:pt x="99" y="1"/>
                    </a:lnTo>
                    <a:lnTo>
                      <a:pt x="110" y="1"/>
                    </a:lnTo>
                    <a:lnTo>
                      <a:pt x="122" y="2"/>
                    </a:lnTo>
                    <a:lnTo>
                      <a:pt x="135" y="2"/>
                    </a:lnTo>
                    <a:lnTo>
                      <a:pt x="146" y="3"/>
                    </a:lnTo>
                    <a:lnTo>
                      <a:pt x="158" y="4"/>
                    </a:lnTo>
                    <a:lnTo>
                      <a:pt x="170" y="4"/>
                    </a:lnTo>
                    <a:lnTo>
                      <a:pt x="182" y="7"/>
                    </a:lnTo>
                    <a:lnTo>
                      <a:pt x="19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9" name="Freeform 148"/>
              <p:cNvSpPr>
                <a:spLocks/>
              </p:cNvSpPr>
              <p:nvPr/>
            </p:nvSpPr>
            <p:spPr bwMode="auto">
              <a:xfrm>
                <a:off x="3804" y="-642"/>
                <a:ext cx="32" cy="20"/>
              </a:xfrm>
              <a:custGeom>
                <a:avLst/>
                <a:gdLst>
                  <a:gd name="T0" fmla="*/ 63 w 63"/>
                  <a:gd name="T1" fmla="*/ 10 h 39"/>
                  <a:gd name="T2" fmla="*/ 57 w 63"/>
                  <a:gd name="T3" fmla="*/ 11 h 39"/>
                  <a:gd name="T4" fmla="*/ 50 w 63"/>
                  <a:gd name="T5" fmla="*/ 11 h 39"/>
                  <a:gd name="T6" fmla="*/ 43 w 63"/>
                  <a:gd name="T7" fmla="*/ 13 h 39"/>
                  <a:gd name="T8" fmla="*/ 36 w 63"/>
                  <a:gd name="T9" fmla="*/ 13 h 39"/>
                  <a:gd name="T10" fmla="*/ 29 w 63"/>
                  <a:gd name="T11" fmla="*/ 14 h 39"/>
                  <a:gd name="T12" fmla="*/ 23 w 63"/>
                  <a:gd name="T13" fmla="*/ 17 h 39"/>
                  <a:gd name="T14" fmla="*/ 19 w 63"/>
                  <a:gd name="T15" fmla="*/ 22 h 39"/>
                  <a:gd name="T16" fmla="*/ 16 w 63"/>
                  <a:gd name="T17" fmla="*/ 29 h 39"/>
                  <a:gd name="T18" fmla="*/ 23 w 63"/>
                  <a:gd name="T19" fmla="*/ 33 h 39"/>
                  <a:gd name="T20" fmla="*/ 32 w 63"/>
                  <a:gd name="T21" fmla="*/ 33 h 39"/>
                  <a:gd name="T22" fmla="*/ 42 w 63"/>
                  <a:gd name="T23" fmla="*/ 32 h 39"/>
                  <a:gd name="T24" fmla="*/ 47 w 63"/>
                  <a:gd name="T25" fmla="*/ 32 h 39"/>
                  <a:gd name="T26" fmla="*/ 42 w 63"/>
                  <a:gd name="T27" fmla="*/ 33 h 39"/>
                  <a:gd name="T28" fmla="*/ 36 w 63"/>
                  <a:gd name="T29" fmla="*/ 34 h 39"/>
                  <a:gd name="T30" fmla="*/ 29 w 63"/>
                  <a:gd name="T31" fmla="*/ 36 h 39"/>
                  <a:gd name="T32" fmla="*/ 23 w 63"/>
                  <a:gd name="T33" fmla="*/ 36 h 39"/>
                  <a:gd name="T34" fmla="*/ 17 w 63"/>
                  <a:gd name="T35" fmla="*/ 36 h 39"/>
                  <a:gd name="T36" fmla="*/ 12 w 63"/>
                  <a:gd name="T37" fmla="*/ 36 h 39"/>
                  <a:gd name="T38" fmla="*/ 6 w 63"/>
                  <a:gd name="T39" fmla="*/ 37 h 39"/>
                  <a:gd name="T40" fmla="*/ 0 w 63"/>
                  <a:gd name="T41" fmla="*/ 39 h 39"/>
                  <a:gd name="T42" fmla="*/ 7 w 63"/>
                  <a:gd name="T43" fmla="*/ 29 h 39"/>
                  <a:gd name="T44" fmla="*/ 14 w 63"/>
                  <a:gd name="T45" fmla="*/ 17 h 39"/>
                  <a:gd name="T46" fmla="*/ 22 w 63"/>
                  <a:gd name="T47" fmla="*/ 8 h 39"/>
                  <a:gd name="T48" fmla="*/ 32 w 63"/>
                  <a:gd name="T49" fmla="*/ 0 h 39"/>
                  <a:gd name="T50" fmla="*/ 36 w 63"/>
                  <a:gd name="T51" fmla="*/ 8 h 39"/>
                  <a:gd name="T52" fmla="*/ 44 w 63"/>
                  <a:gd name="T53" fmla="*/ 10 h 39"/>
                  <a:gd name="T54" fmla="*/ 54 w 63"/>
                  <a:gd name="T55" fmla="*/ 9 h 39"/>
                  <a:gd name="T56" fmla="*/ 63 w 63"/>
                  <a:gd name="T57" fmla="*/ 1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3" h="39">
                    <a:moveTo>
                      <a:pt x="63" y="10"/>
                    </a:moveTo>
                    <a:lnTo>
                      <a:pt x="57" y="11"/>
                    </a:lnTo>
                    <a:lnTo>
                      <a:pt x="50" y="11"/>
                    </a:lnTo>
                    <a:lnTo>
                      <a:pt x="43" y="13"/>
                    </a:lnTo>
                    <a:lnTo>
                      <a:pt x="36" y="13"/>
                    </a:lnTo>
                    <a:lnTo>
                      <a:pt x="29" y="14"/>
                    </a:lnTo>
                    <a:lnTo>
                      <a:pt x="23" y="17"/>
                    </a:lnTo>
                    <a:lnTo>
                      <a:pt x="19" y="22"/>
                    </a:lnTo>
                    <a:lnTo>
                      <a:pt x="16" y="29"/>
                    </a:lnTo>
                    <a:lnTo>
                      <a:pt x="23" y="33"/>
                    </a:lnTo>
                    <a:lnTo>
                      <a:pt x="32" y="33"/>
                    </a:lnTo>
                    <a:lnTo>
                      <a:pt x="42" y="32"/>
                    </a:lnTo>
                    <a:lnTo>
                      <a:pt x="47" y="32"/>
                    </a:lnTo>
                    <a:lnTo>
                      <a:pt x="42" y="33"/>
                    </a:lnTo>
                    <a:lnTo>
                      <a:pt x="36" y="34"/>
                    </a:lnTo>
                    <a:lnTo>
                      <a:pt x="29" y="36"/>
                    </a:lnTo>
                    <a:lnTo>
                      <a:pt x="23" y="36"/>
                    </a:lnTo>
                    <a:lnTo>
                      <a:pt x="17" y="36"/>
                    </a:lnTo>
                    <a:lnTo>
                      <a:pt x="12" y="36"/>
                    </a:lnTo>
                    <a:lnTo>
                      <a:pt x="6" y="37"/>
                    </a:lnTo>
                    <a:lnTo>
                      <a:pt x="0" y="39"/>
                    </a:lnTo>
                    <a:lnTo>
                      <a:pt x="7" y="29"/>
                    </a:lnTo>
                    <a:lnTo>
                      <a:pt x="14" y="17"/>
                    </a:lnTo>
                    <a:lnTo>
                      <a:pt x="22" y="8"/>
                    </a:lnTo>
                    <a:lnTo>
                      <a:pt x="32" y="0"/>
                    </a:lnTo>
                    <a:lnTo>
                      <a:pt x="36" y="8"/>
                    </a:lnTo>
                    <a:lnTo>
                      <a:pt x="44" y="10"/>
                    </a:lnTo>
                    <a:lnTo>
                      <a:pt x="54" y="9"/>
                    </a:lnTo>
                    <a:lnTo>
                      <a:pt x="63" y="1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0" name="Freeform 149"/>
              <p:cNvSpPr>
                <a:spLocks/>
              </p:cNvSpPr>
              <p:nvPr/>
            </p:nvSpPr>
            <p:spPr bwMode="auto">
              <a:xfrm>
                <a:off x="3603" y="-639"/>
                <a:ext cx="58" cy="57"/>
              </a:xfrm>
              <a:custGeom>
                <a:avLst/>
                <a:gdLst>
                  <a:gd name="T0" fmla="*/ 96 w 115"/>
                  <a:gd name="T1" fmla="*/ 13 h 114"/>
                  <a:gd name="T2" fmla="*/ 100 w 115"/>
                  <a:gd name="T3" fmla="*/ 32 h 114"/>
                  <a:gd name="T4" fmla="*/ 104 w 115"/>
                  <a:gd name="T5" fmla="*/ 59 h 114"/>
                  <a:gd name="T6" fmla="*/ 112 w 115"/>
                  <a:gd name="T7" fmla="*/ 94 h 114"/>
                  <a:gd name="T8" fmla="*/ 108 w 115"/>
                  <a:gd name="T9" fmla="*/ 95 h 114"/>
                  <a:gd name="T10" fmla="*/ 100 w 115"/>
                  <a:gd name="T11" fmla="*/ 63 h 114"/>
                  <a:gd name="T12" fmla="*/ 93 w 115"/>
                  <a:gd name="T13" fmla="*/ 48 h 114"/>
                  <a:gd name="T14" fmla="*/ 91 w 115"/>
                  <a:gd name="T15" fmla="*/ 50 h 114"/>
                  <a:gd name="T16" fmla="*/ 92 w 115"/>
                  <a:gd name="T17" fmla="*/ 67 h 114"/>
                  <a:gd name="T18" fmla="*/ 98 w 115"/>
                  <a:gd name="T19" fmla="*/ 99 h 114"/>
                  <a:gd name="T20" fmla="*/ 98 w 115"/>
                  <a:gd name="T21" fmla="*/ 114 h 114"/>
                  <a:gd name="T22" fmla="*/ 90 w 115"/>
                  <a:gd name="T23" fmla="*/ 90 h 114"/>
                  <a:gd name="T24" fmla="*/ 83 w 115"/>
                  <a:gd name="T25" fmla="*/ 67 h 114"/>
                  <a:gd name="T26" fmla="*/ 79 w 115"/>
                  <a:gd name="T27" fmla="*/ 67 h 114"/>
                  <a:gd name="T28" fmla="*/ 77 w 115"/>
                  <a:gd name="T29" fmla="*/ 70 h 114"/>
                  <a:gd name="T30" fmla="*/ 79 w 115"/>
                  <a:gd name="T31" fmla="*/ 91 h 114"/>
                  <a:gd name="T32" fmla="*/ 84 w 115"/>
                  <a:gd name="T33" fmla="*/ 113 h 114"/>
                  <a:gd name="T34" fmla="*/ 76 w 115"/>
                  <a:gd name="T35" fmla="*/ 99 h 114"/>
                  <a:gd name="T36" fmla="*/ 66 w 115"/>
                  <a:gd name="T37" fmla="*/ 73 h 114"/>
                  <a:gd name="T38" fmla="*/ 54 w 115"/>
                  <a:gd name="T39" fmla="*/ 60 h 114"/>
                  <a:gd name="T40" fmla="*/ 59 w 115"/>
                  <a:gd name="T41" fmla="*/ 86 h 114"/>
                  <a:gd name="T42" fmla="*/ 67 w 115"/>
                  <a:gd name="T43" fmla="*/ 112 h 114"/>
                  <a:gd name="T44" fmla="*/ 55 w 115"/>
                  <a:gd name="T45" fmla="*/ 101 h 114"/>
                  <a:gd name="T46" fmla="*/ 43 w 115"/>
                  <a:gd name="T47" fmla="*/ 75 h 114"/>
                  <a:gd name="T48" fmla="*/ 32 w 115"/>
                  <a:gd name="T49" fmla="*/ 71 h 114"/>
                  <a:gd name="T50" fmla="*/ 37 w 115"/>
                  <a:gd name="T51" fmla="*/ 82 h 114"/>
                  <a:gd name="T52" fmla="*/ 39 w 115"/>
                  <a:gd name="T53" fmla="*/ 94 h 114"/>
                  <a:gd name="T54" fmla="*/ 43 w 115"/>
                  <a:gd name="T55" fmla="*/ 104 h 114"/>
                  <a:gd name="T56" fmla="*/ 41 w 115"/>
                  <a:gd name="T57" fmla="*/ 109 h 114"/>
                  <a:gd name="T58" fmla="*/ 29 w 115"/>
                  <a:gd name="T59" fmla="*/ 86 h 114"/>
                  <a:gd name="T60" fmla="*/ 20 w 115"/>
                  <a:gd name="T61" fmla="*/ 60 h 114"/>
                  <a:gd name="T62" fmla="*/ 10 w 115"/>
                  <a:gd name="T63" fmla="*/ 35 h 114"/>
                  <a:gd name="T64" fmla="*/ 0 w 115"/>
                  <a:gd name="T65" fmla="*/ 11 h 114"/>
                  <a:gd name="T66" fmla="*/ 12 w 115"/>
                  <a:gd name="T67" fmla="*/ 0 h 114"/>
                  <a:gd name="T68" fmla="*/ 35 w 115"/>
                  <a:gd name="T69" fmla="*/ 2 h 114"/>
                  <a:gd name="T70" fmla="*/ 56 w 115"/>
                  <a:gd name="T71" fmla="*/ 3 h 114"/>
                  <a:gd name="T72" fmla="*/ 78 w 115"/>
                  <a:gd name="T73" fmla="*/ 5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" h="114">
                    <a:moveTo>
                      <a:pt x="90" y="5"/>
                    </a:moveTo>
                    <a:lnTo>
                      <a:pt x="96" y="13"/>
                    </a:lnTo>
                    <a:lnTo>
                      <a:pt x="98" y="22"/>
                    </a:lnTo>
                    <a:lnTo>
                      <a:pt x="100" y="32"/>
                    </a:lnTo>
                    <a:lnTo>
                      <a:pt x="103" y="42"/>
                    </a:lnTo>
                    <a:lnTo>
                      <a:pt x="104" y="59"/>
                    </a:lnTo>
                    <a:lnTo>
                      <a:pt x="107" y="76"/>
                    </a:lnTo>
                    <a:lnTo>
                      <a:pt x="112" y="94"/>
                    </a:lnTo>
                    <a:lnTo>
                      <a:pt x="115" y="110"/>
                    </a:lnTo>
                    <a:lnTo>
                      <a:pt x="108" y="95"/>
                    </a:lnTo>
                    <a:lnTo>
                      <a:pt x="105" y="79"/>
                    </a:lnTo>
                    <a:lnTo>
                      <a:pt x="100" y="63"/>
                    </a:lnTo>
                    <a:lnTo>
                      <a:pt x="94" y="48"/>
                    </a:lnTo>
                    <a:lnTo>
                      <a:pt x="93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1"/>
                    </a:lnTo>
                    <a:lnTo>
                      <a:pt x="92" y="67"/>
                    </a:lnTo>
                    <a:lnTo>
                      <a:pt x="94" y="83"/>
                    </a:lnTo>
                    <a:lnTo>
                      <a:pt x="98" y="99"/>
                    </a:lnTo>
                    <a:lnTo>
                      <a:pt x="100" y="114"/>
                    </a:lnTo>
                    <a:lnTo>
                      <a:pt x="98" y="114"/>
                    </a:lnTo>
                    <a:lnTo>
                      <a:pt x="93" y="103"/>
                    </a:lnTo>
                    <a:lnTo>
                      <a:pt x="90" y="90"/>
                    </a:lnTo>
                    <a:lnTo>
                      <a:pt x="86" y="79"/>
                    </a:lnTo>
                    <a:lnTo>
                      <a:pt x="83" y="67"/>
                    </a:lnTo>
                    <a:lnTo>
                      <a:pt x="81" y="67"/>
                    </a:lnTo>
                    <a:lnTo>
                      <a:pt x="79" y="67"/>
                    </a:lnTo>
                    <a:lnTo>
                      <a:pt x="78" y="68"/>
                    </a:lnTo>
                    <a:lnTo>
                      <a:pt x="77" y="70"/>
                    </a:lnTo>
                    <a:lnTo>
                      <a:pt x="78" y="81"/>
                    </a:lnTo>
                    <a:lnTo>
                      <a:pt x="79" y="91"/>
                    </a:lnTo>
                    <a:lnTo>
                      <a:pt x="82" y="103"/>
                    </a:lnTo>
                    <a:lnTo>
                      <a:pt x="84" y="113"/>
                    </a:lnTo>
                    <a:lnTo>
                      <a:pt x="83" y="113"/>
                    </a:lnTo>
                    <a:lnTo>
                      <a:pt x="76" y="99"/>
                    </a:lnTo>
                    <a:lnTo>
                      <a:pt x="71" y="86"/>
                    </a:lnTo>
                    <a:lnTo>
                      <a:pt x="66" y="73"/>
                    </a:lnTo>
                    <a:lnTo>
                      <a:pt x="59" y="60"/>
                    </a:lnTo>
                    <a:lnTo>
                      <a:pt x="54" y="60"/>
                    </a:lnTo>
                    <a:lnTo>
                      <a:pt x="56" y="73"/>
                    </a:lnTo>
                    <a:lnTo>
                      <a:pt x="59" y="86"/>
                    </a:lnTo>
                    <a:lnTo>
                      <a:pt x="62" y="99"/>
                    </a:lnTo>
                    <a:lnTo>
                      <a:pt x="67" y="112"/>
                    </a:lnTo>
                    <a:lnTo>
                      <a:pt x="63" y="112"/>
                    </a:lnTo>
                    <a:lnTo>
                      <a:pt x="55" y="101"/>
                    </a:lnTo>
                    <a:lnTo>
                      <a:pt x="48" y="88"/>
                    </a:lnTo>
                    <a:lnTo>
                      <a:pt x="43" y="75"/>
                    </a:lnTo>
                    <a:lnTo>
                      <a:pt x="35" y="64"/>
                    </a:lnTo>
                    <a:lnTo>
                      <a:pt x="32" y="71"/>
                    </a:lnTo>
                    <a:lnTo>
                      <a:pt x="35" y="76"/>
                    </a:lnTo>
                    <a:lnTo>
                      <a:pt x="37" y="82"/>
                    </a:lnTo>
                    <a:lnTo>
                      <a:pt x="38" y="89"/>
                    </a:lnTo>
                    <a:lnTo>
                      <a:pt x="39" y="94"/>
                    </a:lnTo>
                    <a:lnTo>
                      <a:pt x="41" y="98"/>
                    </a:lnTo>
                    <a:lnTo>
                      <a:pt x="43" y="104"/>
                    </a:lnTo>
                    <a:lnTo>
                      <a:pt x="44" y="109"/>
                    </a:lnTo>
                    <a:lnTo>
                      <a:pt x="41" y="109"/>
                    </a:lnTo>
                    <a:lnTo>
                      <a:pt x="35" y="97"/>
                    </a:lnTo>
                    <a:lnTo>
                      <a:pt x="29" y="86"/>
                    </a:lnTo>
                    <a:lnTo>
                      <a:pt x="24" y="73"/>
                    </a:lnTo>
                    <a:lnTo>
                      <a:pt x="20" y="60"/>
                    </a:lnTo>
                    <a:lnTo>
                      <a:pt x="15" y="48"/>
                    </a:lnTo>
                    <a:lnTo>
                      <a:pt x="10" y="35"/>
                    </a:lnTo>
                    <a:lnTo>
                      <a:pt x="6" y="23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5" y="2"/>
                    </a:lnTo>
                    <a:lnTo>
                      <a:pt x="45" y="3"/>
                    </a:lnTo>
                    <a:lnTo>
                      <a:pt x="56" y="3"/>
                    </a:lnTo>
                    <a:lnTo>
                      <a:pt x="67" y="4"/>
                    </a:lnTo>
                    <a:lnTo>
                      <a:pt x="78" y="5"/>
                    </a:lnTo>
                    <a:lnTo>
                      <a:pt x="90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1" name="Freeform 150"/>
              <p:cNvSpPr>
                <a:spLocks/>
              </p:cNvSpPr>
              <p:nvPr/>
            </p:nvSpPr>
            <p:spPr bwMode="auto">
              <a:xfrm>
                <a:off x="3841" y="-637"/>
                <a:ext cx="5" cy="1"/>
              </a:xfrm>
              <a:custGeom>
                <a:avLst/>
                <a:gdLst>
                  <a:gd name="T0" fmla="*/ 8 w 8"/>
                  <a:gd name="T1" fmla="*/ 1 h 2"/>
                  <a:gd name="T2" fmla="*/ 8 w 8"/>
                  <a:gd name="T3" fmla="*/ 2 h 2"/>
                  <a:gd name="T4" fmla="*/ 0 w 8"/>
                  <a:gd name="T5" fmla="*/ 2 h 2"/>
                  <a:gd name="T6" fmla="*/ 0 w 8"/>
                  <a:gd name="T7" fmla="*/ 0 h 2"/>
                  <a:gd name="T8" fmla="*/ 2 w 8"/>
                  <a:gd name="T9" fmla="*/ 0 h 2"/>
                  <a:gd name="T10" fmla="*/ 5 w 8"/>
                  <a:gd name="T11" fmla="*/ 0 h 2"/>
                  <a:gd name="T12" fmla="*/ 6 w 8"/>
                  <a:gd name="T13" fmla="*/ 0 h 2"/>
                  <a:gd name="T14" fmla="*/ 8 w 8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">
                    <a:moveTo>
                      <a:pt x="8" y="1"/>
                    </a:moveTo>
                    <a:lnTo>
                      <a:pt x="8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2" name="Freeform 151"/>
              <p:cNvSpPr>
                <a:spLocks/>
              </p:cNvSpPr>
              <p:nvPr/>
            </p:nvSpPr>
            <p:spPr bwMode="auto">
              <a:xfrm>
                <a:off x="3550" y="-633"/>
                <a:ext cx="17" cy="6"/>
              </a:xfrm>
              <a:custGeom>
                <a:avLst/>
                <a:gdLst>
                  <a:gd name="T0" fmla="*/ 33 w 33"/>
                  <a:gd name="T1" fmla="*/ 1 h 13"/>
                  <a:gd name="T2" fmla="*/ 27 w 33"/>
                  <a:gd name="T3" fmla="*/ 8 h 13"/>
                  <a:gd name="T4" fmla="*/ 17 w 33"/>
                  <a:gd name="T5" fmla="*/ 10 h 13"/>
                  <a:gd name="T6" fmla="*/ 8 w 33"/>
                  <a:gd name="T7" fmla="*/ 10 h 13"/>
                  <a:gd name="T8" fmla="*/ 0 w 33"/>
                  <a:gd name="T9" fmla="*/ 13 h 13"/>
                  <a:gd name="T10" fmla="*/ 3 w 33"/>
                  <a:gd name="T11" fmla="*/ 2 h 13"/>
                  <a:gd name="T12" fmla="*/ 12 w 33"/>
                  <a:gd name="T13" fmla="*/ 1 h 13"/>
                  <a:gd name="T14" fmla="*/ 23 w 33"/>
                  <a:gd name="T15" fmla="*/ 4 h 13"/>
                  <a:gd name="T16" fmla="*/ 32 w 33"/>
                  <a:gd name="T17" fmla="*/ 0 h 13"/>
                  <a:gd name="T18" fmla="*/ 33 w 33"/>
                  <a:gd name="T19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13">
                    <a:moveTo>
                      <a:pt x="33" y="1"/>
                    </a:moveTo>
                    <a:lnTo>
                      <a:pt x="27" y="8"/>
                    </a:lnTo>
                    <a:lnTo>
                      <a:pt x="17" y="10"/>
                    </a:lnTo>
                    <a:lnTo>
                      <a:pt x="8" y="10"/>
                    </a:lnTo>
                    <a:lnTo>
                      <a:pt x="0" y="13"/>
                    </a:lnTo>
                    <a:lnTo>
                      <a:pt x="3" y="2"/>
                    </a:lnTo>
                    <a:lnTo>
                      <a:pt x="12" y="1"/>
                    </a:lnTo>
                    <a:lnTo>
                      <a:pt x="23" y="4"/>
                    </a:lnTo>
                    <a:lnTo>
                      <a:pt x="32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3" name="Freeform 152"/>
              <p:cNvSpPr>
                <a:spLocks/>
              </p:cNvSpPr>
              <p:nvPr/>
            </p:nvSpPr>
            <p:spPr bwMode="auto">
              <a:xfrm>
                <a:off x="3839" y="-627"/>
                <a:ext cx="9" cy="1"/>
              </a:xfrm>
              <a:custGeom>
                <a:avLst/>
                <a:gdLst>
                  <a:gd name="T0" fmla="*/ 19 w 19"/>
                  <a:gd name="T1" fmla="*/ 1 h 2"/>
                  <a:gd name="T2" fmla="*/ 0 w 19"/>
                  <a:gd name="T3" fmla="*/ 2 h 2"/>
                  <a:gd name="T4" fmla="*/ 5 w 19"/>
                  <a:gd name="T5" fmla="*/ 1 h 2"/>
                  <a:gd name="T6" fmla="*/ 10 w 19"/>
                  <a:gd name="T7" fmla="*/ 0 h 2"/>
                  <a:gd name="T8" fmla="*/ 14 w 19"/>
                  <a:gd name="T9" fmla="*/ 0 h 2"/>
                  <a:gd name="T10" fmla="*/ 19 w 19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lnTo>
                      <a:pt x="0" y="2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4" name="Freeform 153"/>
              <p:cNvSpPr>
                <a:spLocks/>
              </p:cNvSpPr>
              <p:nvPr/>
            </p:nvSpPr>
            <p:spPr bwMode="auto">
              <a:xfrm>
                <a:off x="3546" y="-623"/>
                <a:ext cx="11" cy="9"/>
              </a:xfrm>
              <a:custGeom>
                <a:avLst/>
                <a:gdLst>
                  <a:gd name="T0" fmla="*/ 22 w 22"/>
                  <a:gd name="T1" fmla="*/ 10 h 17"/>
                  <a:gd name="T2" fmla="*/ 17 w 22"/>
                  <a:gd name="T3" fmla="*/ 14 h 17"/>
                  <a:gd name="T4" fmla="*/ 13 w 22"/>
                  <a:gd name="T5" fmla="*/ 15 h 17"/>
                  <a:gd name="T6" fmla="*/ 7 w 22"/>
                  <a:gd name="T7" fmla="*/ 16 h 17"/>
                  <a:gd name="T8" fmla="*/ 1 w 22"/>
                  <a:gd name="T9" fmla="*/ 17 h 17"/>
                  <a:gd name="T10" fmla="*/ 0 w 22"/>
                  <a:gd name="T11" fmla="*/ 13 h 17"/>
                  <a:gd name="T12" fmla="*/ 1 w 22"/>
                  <a:gd name="T13" fmla="*/ 8 h 17"/>
                  <a:gd name="T14" fmla="*/ 2 w 22"/>
                  <a:gd name="T15" fmla="*/ 3 h 17"/>
                  <a:gd name="T16" fmla="*/ 5 w 22"/>
                  <a:gd name="T17" fmla="*/ 0 h 17"/>
                  <a:gd name="T18" fmla="*/ 8 w 22"/>
                  <a:gd name="T19" fmla="*/ 6 h 17"/>
                  <a:gd name="T20" fmla="*/ 14 w 22"/>
                  <a:gd name="T21" fmla="*/ 7 h 17"/>
                  <a:gd name="T22" fmla="*/ 20 w 22"/>
                  <a:gd name="T23" fmla="*/ 6 h 17"/>
                  <a:gd name="T24" fmla="*/ 22 w 22"/>
                  <a:gd name="T25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17">
                    <a:moveTo>
                      <a:pt x="22" y="10"/>
                    </a:moveTo>
                    <a:lnTo>
                      <a:pt x="17" y="14"/>
                    </a:lnTo>
                    <a:lnTo>
                      <a:pt x="13" y="15"/>
                    </a:lnTo>
                    <a:lnTo>
                      <a:pt x="7" y="16"/>
                    </a:lnTo>
                    <a:lnTo>
                      <a:pt x="1" y="17"/>
                    </a:lnTo>
                    <a:lnTo>
                      <a:pt x="0" y="13"/>
                    </a:lnTo>
                    <a:lnTo>
                      <a:pt x="1" y="8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6"/>
                    </a:lnTo>
                    <a:lnTo>
                      <a:pt x="14" y="7"/>
                    </a:lnTo>
                    <a:lnTo>
                      <a:pt x="20" y="6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5" name="Freeform 154"/>
              <p:cNvSpPr>
                <a:spLocks/>
              </p:cNvSpPr>
              <p:nvPr/>
            </p:nvSpPr>
            <p:spPr bwMode="auto">
              <a:xfrm>
                <a:off x="3875" y="-621"/>
                <a:ext cx="21" cy="76"/>
              </a:xfrm>
              <a:custGeom>
                <a:avLst/>
                <a:gdLst>
                  <a:gd name="T0" fmla="*/ 37 w 41"/>
                  <a:gd name="T1" fmla="*/ 129 h 151"/>
                  <a:gd name="T2" fmla="*/ 37 w 41"/>
                  <a:gd name="T3" fmla="*/ 135 h 151"/>
                  <a:gd name="T4" fmla="*/ 40 w 41"/>
                  <a:gd name="T5" fmla="*/ 142 h 151"/>
                  <a:gd name="T6" fmla="*/ 41 w 41"/>
                  <a:gd name="T7" fmla="*/ 147 h 151"/>
                  <a:gd name="T8" fmla="*/ 37 w 41"/>
                  <a:gd name="T9" fmla="*/ 151 h 151"/>
                  <a:gd name="T10" fmla="*/ 33 w 41"/>
                  <a:gd name="T11" fmla="*/ 150 h 151"/>
                  <a:gd name="T12" fmla="*/ 31 w 41"/>
                  <a:gd name="T13" fmla="*/ 149 h 151"/>
                  <a:gd name="T14" fmla="*/ 30 w 41"/>
                  <a:gd name="T15" fmla="*/ 145 h 151"/>
                  <a:gd name="T16" fmla="*/ 29 w 41"/>
                  <a:gd name="T17" fmla="*/ 143 h 151"/>
                  <a:gd name="T18" fmla="*/ 22 w 41"/>
                  <a:gd name="T19" fmla="*/ 127 h 151"/>
                  <a:gd name="T20" fmla="*/ 15 w 41"/>
                  <a:gd name="T21" fmla="*/ 110 h 151"/>
                  <a:gd name="T22" fmla="*/ 9 w 41"/>
                  <a:gd name="T23" fmla="*/ 91 h 151"/>
                  <a:gd name="T24" fmla="*/ 5 w 41"/>
                  <a:gd name="T25" fmla="*/ 74 h 151"/>
                  <a:gd name="T26" fmla="*/ 1 w 41"/>
                  <a:gd name="T27" fmla="*/ 56 h 151"/>
                  <a:gd name="T28" fmla="*/ 0 w 41"/>
                  <a:gd name="T29" fmla="*/ 37 h 151"/>
                  <a:gd name="T30" fmla="*/ 0 w 41"/>
                  <a:gd name="T31" fmla="*/ 19 h 151"/>
                  <a:gd name="T32" fmla="*/ 1 w 41"/>
                  <a:gd name="T33" fmla="*/ 0 h 151"/>
                  <a:gd name="T34" fmla="*/ 2 w 41"/>
                  <a:gd name="T35" fmla="*/ 18 h 151"/>
                  <a:gd name="T36" fmla="*/ 5 w 41"/>
                  <a:gd name="T37" fmla="*/ 35 h 151"/>
                  <a:gd name="T38" fmla="*/ 8 w 41"/>
                  <a:gd name="T39" fmla="*/ 52 h 151"/>
                  <a:gd name="T40" fmla="*/ 11 w 41"/>
                  <a:gd name="T41" fmla="*/ 68 h 151"/>
                  <a:gd name="T42" fmla="*/ 16 w 41"/>
                  <a:gd name="T43" fmla="*/ 84 h 151"/>
                  <a:gd name="T44" fmla="*/ 22 w 41"/>
                  <a:gd name="T45" fmla="*/ 99 h 151"/>
                  <a:gd name="T46" fmla="*/ 29 w 41"/>
                  <a:gd name="T47" fmla="*/ 114 h 151"/>
                  <a:gd name="T48" fmla="*/ 37 w 41"/>
                  <a:gd name="T49" fmla="*/ 12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151">
                    <a:moveTo>
                      <a:pt x="37" y="129"/>
                    </a:moveTo>
                    <a:lnTo>
                      <a:pt x="37" y="135"/>
                    </a:lnTo>
                    <a:lnTo>
                      <a:pt x="40" y="142"/>
                    </a:lnTo>
                    <a:lnTo>
                      <a:pt x="41" y="147"/>
                    </a:lnTo>
                    <a:lnTo>
                      <a:pt x="37" y="151"/>
                    </a:lnTo>
                    <a:lnTo>
                      <a:pt x="33" y="150"/>
                    </a:lnTo>
                    <a:lnTo>
                      <a:pt x="31" y="149"/>
                    </a:lnTo>
                    <a:lnTo>
                      <a:pt x="30" y="145"/>
                    </a:lnTo>
                    <a:lnTo>
                      <a:pt x="29" y="143"/>
                    </a:lnTo>
                    <a:lnTo>
                      <a:pt x="22" y="127"/>
                    </a:lnTo>
                    <a:lnTo>
                      <a:pt x="15" y="110"/>
                    </a:lnTo>
                    <a:lnTo>
                      <a:pt x="9" y="91"/>
                    </a:lnTo>
                    <a:lnTo>
                      <a:pt x="5" y="74"/>
                    </a:lnTo>
                    <a:lnTo>
                      <a:pt x="1" y="56"/>
                    </a:lnTo>
                    <a:lnTo>
                      <a:pt x="0" y="37"/>
                    </a:lnTo>
                    <a:lnTo>
                      <a:pt x="0" y="19"/>
                    </a:lnTo>
                    <a:lnTo>
                      <a:pt x="1" y="0"/>
                    </a:lnTo>
                    <a:lnTo>
                      <a:pt x="2" y="18"/>
                    </a:lnTo>
                    <a:lnTo>
                      <a:pt x="5" y="35"/>
                    </a:lnTo>
                    <a:lnTo>
                      <a:pt x="8" y="52"/>
                    </a:lnTo>
                    <a:lnTo>
                      <a:pt x="11" y="68"/>
                    </a:lnTo>
                    <a:lnTo>
                      <a:pt x="16" y="84"/>
                    </a:lnTo>
                    <a:lnTo>
                      <a:pt x="22" y="99"/>
                    </a:lnTo>
                    <a:lnTo>
                      <a:pt x="29" y="114"/>
                    </a:lnTo>
                    <a:lnTo>
                      <a:pt x="37" y="1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6" name="Freeform 155"/>
              <p:cNvSpPr>
                <a:spLocks/>
              </p:cNvSpPr>
              <p:nvPr/>
            </p:nvSpPr>
            <p:spPr bwMode="auto">
              <a:xfrm>
                <a:off x="3938" y="-620"/>
                <a:ext cx="527" cy="69"/>
              </a:xfrm>
              <a:custGeom>
                <a:avLst/>
                <a:gdLst>
                  <a:gd name="T0" fmla="*/ 954 w 1056"/>
                  <a:gd name="T1" fmla="*/ 12 h 138"/>
                  <a:gd name="T2" fmla="*/ 1031 w 1056"/>
                  <a:gd name="T3" fmla="*/ 19 h 138"/>
                  <a:gd name="T4" fmla="*/ 1056 w 1056"/>
                  <a:gd name="T5" fmla="*/ 24 h 138"/>
                  <a:gd name="T6" fmla="*/ 1033 w 1056"/>
                  <a:gd name="T7" fmla="*/ 26 h 138"/>
                  <a:gd name="T8" fmla="*/ 1001 w 1056"/>
                  <a:gd name="T9" fmla="*/ 30 h 138"/>
                  <a:gd name="T10" fmla="*/ 972 w 1056"/>
                  <a:gd name="T11" fmla="*/ 27 h 138"/>
                  <a:gd name="T12" fmla="*/ 944 w 1056"/>
                  <a:gd name="T13" fmla="*/ 45 h 138"/>
                  <a:gd name="T14" fmla="*/ 915 w 1056"/>
                  <a:gd name="T15" fmla="*/ 28 h 138"/>
                  <a:gd name="T16" fmla="*/ 889 w 1056"/>
                  <a:gd name="T17" fmla="*/ 36 h 138"/>
                  <a:gd name="T18" fmla="*/ 859 w 1056"/>
                  <a:gd name="T19" fmla="*/ 35 h 138"/>
                  <a:gd name="T20" fmla="*/ 817 w 1056"/>
                  <a:gd name="T21" fmla="*/ 32 h 138"/>
                  <a:gd name="T22" fmla="*/ 770 w 1056"/>
                  <a:gd name="T23" fmla="*/ 34 h 138"/>
                  <a:gd name="T24" fmla="*/ 750 w 1056"/>
                  <a:gd name="T25" fmla="*/ 30 h 138"/>
                  <a:gd name="T26" fmla="*/ 713 w 1056"/>
                  <a:gd name="T27" fmla="*/ 10 h 138"/>
                  <a:gd name="T28" fmla="*/ 656 w 1056"/>
                  <a:gd name="T29" fmla="*/ 7 h 138"/>
                  <a:gd name="T30" fmla="*/ 598 w 1056"/>
                  <a:gd name="T31" fmla="*/ 8 h 138"/>
                  <a:gd name="T32" fmla="*/ 541 w 1056"/>
                  <a:gd name="T33" fmla="*/ 8 h 138"/>
                  <a:gd name="T34" fmla="*/ 505 w 1056"/>
                  <a:gd name="T35" fmla="*/ 18 h 138"/>
                  <a:gd name="T36" fmla="*/ 503 w 1056"/>
                  <a:gd name="T37" fmla="*/ 74 h 138"/>
                  <a:gd name="T38" fmla="*/ 513 w 1056"/>
                  <a:gd name="T39" fmla="*/ 125 h 138"/>
                  <a:gd name="T40" fmla="*/ 538 w 1056"/>
                  <a:gd name="T41" fmla="*/ 132 h 138"/>
                  <a:gd name="T42" fmla="*/ 513 w 1056"/>
                  <a:gd name="T43" fmla="*/ 134 h 138"/>
                  <a:gd name="T44" fmla="*/ 435 w 1056"/>
                  <a:gd name="T45" fmla="*/ 138 h 138"/>
                  <a:gd name="T46" fmla="*/ 354 w 1056"/>
                  <a:gd name="T47" fmla="*/ 137 h 138"/>
                  <a:gd name="T48" fmla="*/ 271 w 1056"/>
                  <a:gd name="T49" fmla="*/ 137 h 138"/>
                  <a:gd name="T50" fmla="*/ 188 w 1056"/>
                  <a:gd name="T51" fmla="*/ 135 h 138"/>
                  <a:gd name="T52" fmla="*/ 106 w 1056"/>
                  <a:gd name="T53" fmla="*/ 133 h 138"/>
                  <a:gd name="T54" fmla="*/ 56 w 1056"/>
                  <a:gd name="T55" fmla="*/ 134 h 138"/>
                  <a:gd name="T56" fmla="*/ 34 w 1056"/>
                  <a:gd name="T57" fmla="*/ 134 h 138"/>
                  <a:gd name="T58" fmla="*/ 12 w 1056"/>
                  <a:gd name="T59" fmla="*/ 132 h 138"/>
                  <a:gd name="T60" fmla="*/ 0 w 1056"/>
                  <a:gd name="T61" fmla="*/ 116 h 138"/>
                  <a:gd name="T62" fmla="*/ 16 w 1056"/>
                  <a:gd name="T63" fmla="*/ 109 h 138"/>
                  <a:gd name="T64" fmla="*/ 37 w 1056"/>
                  <a:gd name="T65" fmla="*/ 104 h 138"/>
                  <a:gd name="T66" fmla="*/ 33 w 1056"/>
                  <a:gd name="T67" fmla="*/ 93 h 138"/>
                  <a:gd name="T68" fmla="*/ 10 w 1056"/>
                  <a:gd name="T69" fmla="*/ 92 h 138"/>
                  <a:gd name="T70" fmla="*/ 6 w 1056"/>
                  <a:gd name="T71" fmla="*/ 73 h 138"/>
                  <a:gd name="T72" fmla="*/ 30 w 1056"/>
                  <a:gd name="T73" fmla="*/ 65 h 138"/>
                  <a:gd name="T74" fmla="*/ 80 w 1056"/>
                  <a:gd name="T75" fmla="*/ 62 h 138"/>
                  <a:gd name="T76" fmla="*/ 143 w 1056"/>
                  <a:gd name="T77" fmla="*/ 55 h 138"/>
                  <a:gd name="T78" fmla="*/ 230 w 1056"/>
                  <a:gd name="T79" fmla="*/ 54 h 138"/>
                  <a:gd name="T80" fmla="*/ 316 w 1056"/>
                  <a:gd name="T81" fmla="*/ 59 h 138"/>
                  <a:gd name="T82" fmla="*/ 401 w 1056"/>
                  <a:gd name="T83" fmla="*/ 62 h 138"/>
                  <a:gd name="T84" fmla="*/ 473 w 1056"/>
                  <a:gd name="T85" fmla="*/ 56 h 138"/>
                  <a:gd name="T86" fmla="*/ 487 w 1056"/>
                  <a:gd name="T87" fmla="*/ 42 h 138"/>
                  <a:gd name="T88" fmla="*/ 462 w 1056"/>
                  <a:gd name="T89" fmla="*/ 26 h 138"/>
                  <a:gd name="T90" fmla="*/ 400 w 1056"/>
                  <a:gd name="T91" fmla="*/ 23 h 138"/>
                  <a:gd name="T92" fmla="*/ 348 w 1056"/>
                  <a:gd name="T93" fmla="*/ 18 h 138"/>
                  <a:gd name="T94" fmla="*/ 319 w 1056"/>
                  <a:gd name="T95" fmla="*/ 12 h 138"/>
                  <a:gd name="T96" fmla="*/ 291 w 1056"/>
                  <a:gd name="T97" fmla="*/ 18 h 138"/>
                  <a:gd name="T98" fmla="*/ 270 w 1056"/>
                  <a:gd name="T99" fmla="*/ 17 h 138"/>
                  <a:gd name="T100" fmla="*/ 245 w 1056"/>
                  <a:gd name="T101" fmla="*/ 10 h 138"/>
                  <a:gd name="T102" fmla="*/ 217 w 1056"/>
                  <a:gd name="T103" fmla="*/ 16 h 138"/>
                  <a:gd name="T104" fmla="*/ 188 w 1056"/>
                  <a:gd name="T105" fmla="*/ 10 h 138"/>
                  <a:gd name="T106" fmla="*/ 152 w 1056"/>
                  <a:gd name="T107" fmla="*/ 11 h 138"/>
                  <a:gd name="T108" fmla="*/ 135 w 1056"/>
                  <a:gd name="T109" fmla="*/ 3 h 138"/>
                  <a:gd name="T110" fmla="*/ 166 w 1056"/>
                  <a:gd name="T111" fmla="*/ 1 h 138"/>
                  <a:gd name="T112" fmla="*/ 233 w 1056"/>
                  <a:gd name="T113" fmla="*/ 0 h 138"/>
                  <a:gd name="T114" fmla="*/ 408 w 1056"/>
                  <a:gd name="T115" fmla="*/ 0 h 138"/>
                  <a:gd name="T116" fmla="*/ 586 w 1056"/>
                  <a:gd name="T117" fmla="*/ 1 h 138"/>
                  <a:gd name="T118" fmla="*/ 763 w 1056"/>
                  <a:gd name="T119" fmla="*/ 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56" h="138">
                    <a:moveTo>
                      <a:pt x="896" y="11"/>
                    </a:moveTo>
                    <a:lnTo>
                      <a:pt x="915" y="10"/>
                    </a:lnTo>
                    <a:lnTo>
                      <a:pt x="935" y="10"/>
                    </a:lnTo>
                    <a:lnTo>
                      <a:pt x="954" y="12"/>
                    </a:lnTo>
                    <a:lnTo>
                      <a:pt x="973" y="13"/>
                    </a:lnTo>
                    <a:lnTo>
                      <a:pt x="992" y="16"/>
                    </a:lnTo>
                    <a:lnTo>
                      <a:pt x="1012" y="18"/>
                    </a:lnTo>
                    <a:lnTo>
                      <a:pt x="1031" y="19"/>
                    </a:lnTo>
                    <a:lnTo>
                      <a:pt x="1051" y="20"/>
                    </a:lnTo>
                    <a:lnTo>
                      <a:pt x="1052" y="21"/>
                    </a:lnTo>
                    <a:lnTo>
                      <a:pt x="1054" y="23"/>
                    </a:lnTo>
                    <a:lnTo>
                      <a:pt x="1056" y="24"/>
                    </a:lnTo>
                    <a:lnTo>
                      <a:pt x="1056" y="26"/>
                    </a:lnTo>
                    <a:lnTo>
                      <a:pt x="1048" y="26"/>
                    </a:lnTo>
                    <a:lnTo>
                      <a:pt x="1040" y="26"/>
                    </a:lnTo>
                    <a:lnTo>
                      <a:pt x="1033" y="26"/>
                    </a:lnTo>
                    <a:lnTo>
                      <a:pt x="1025" y="27"/>
                    </a:lnTo>
                    <a:lnTo>
                      <a:pt x="1016" y="28"/>
                    </a:lnTo>
                    <a:lnTo>
                      <a:pt x="1010" y="30"/>
                    </a:lnTo>
                    <a:lnTo>
                      <a:pt x="1001" y="30"/>
                    </a:lnTo>
                    <a:lnTo>
                      <a:pt x="995" y="31"/>
                    </a:lnTo>
                    <a:lnTo>
                      <a:pt x="987" y="36"/>
                    </a:lnTo>
                    <a:lnTo>
                      <a:pt x="978" y="33"/>
                    </a:lnTo>
                    <a:lnTo>
                      <a:pt x="972" y="27"/>
                    </a:lnTo>
                    <a:lnTo>
                      <a:pt x="962" y="30"/>
                    </a:lnTo>
                    <a:lnTo>
                      <a:pt x="957" y="35"/>
                    </a:lnTo>
                    <a:lnTo>
                      <a:pt x="951" y="41"/>
                    </a:lnTo>
                    <a:lnTo>
                      <a:pt x="944" y="45"/>
                    </a:lnTo>
                    <a:lnTo>
                      <a:pt x="935" y="42"/>
                    </a:lnTo>
                    <a:lnTo>
                      <a:pt x="929" y="35"/>
                    </a:lnTo>
                    <a:lnTo>
                      <a:pt x="923" y="31"/>
                    </a:lnTo>
                    <a:lnTo>
                      <a:pt x="915" y="28"/>
                    </a:lnTo>
                    <a:lnTo>
                      <a:pt x="907" y="27"/>
                    </a:lnTo>
                    <a:lnTo>
                      <a:pt x="901" y="32"/>
                    </a:lnTo>
                    <a:lnTo>
                      <a:pt x="896" y="35"/>
                    </a:lnTo>
                    <a:lnTo>
                      <a:pt x="889" y="36"/>
                    </a:lnTo>
                    <a:lnTo>
                      <a:pt x="882" y="36"/>
                    </a:lnTo>
                    <a:lnTo>
                      <a:pt x="874" y="36"/>
                    </a:lnTo>
                    <a:lnTo>
                      <a:pt x="867" y="35"/>
                    </a:lnTo>
                    <a:lnTo>
                      <a:pt x="859" y="35"/>
                    </a:lnTo>
                    <a:lnTo>
                      <a:pt x="851" y="36"/>
                    </a:lnTo>
                    <a:lnTo>
                      <a:pt x="841" y="31"/>
                    </a:lnTo>
                    <a:lnTo>
                      <a:pt x="830" y="32"/>
                    </a:lnTo>
                    <a:lnTo>
                      <a:pt x="817" y="32"/>
                    </a:lnTo>
                    <a:lnTo>
                      <a:pt x="804" y="31"/>
                    </a:lnTo>
                    <a:lnTo>
                      <a:pt x="793" y="31"/>
                    </a:lnTo>
                    <a:lnTo>
                      <a:pt x="781" y="32"/>
                    </a:lnTo>
                    <a:lnTo>
                      <a:pt x="770" y="34"/>
                    </a:lnTo>
                    <a:lnTo>
                      <a:pt x="761" y="40"/>
                    </a:lnTo>
                    <a:lnTo>
                      <a:pt x="754" y="50"/>
                    </a:lnTo>
                    <a:lnTo>
                      <a:pt x="752" y="41"/>
                    </a:lnTo>
                    <a:lnTo>
                      <a:pt x="750" y="30"/>
                    </a:lnTo>
                    <a:lnTo>
                      <a:pt x="749" y="19"/>
                    </a:lnTo>
                    <a:lnTo>
                      <a:pt x="742" y="12"/>
                    </a:lnTo>
                    <a:lnTo>
                      <a:pt x="727" y="11"/>
                    </a:lnTo>
                    <a:lnTo>
                      <a:pt x="713" y="10"/>
                    </a:lnTo>
                    <a:lnTo>
                      <a:pt x="699" y="9"/>
                    </a:lnTo>
                    <a:lnTo>
                      <a:pt x="685" y="8"/>
                    </a:lnTo>
                    <a:lnTo>
                      <a:pt x="670" y="8"/>
                    </a:lnTo>
                    <a:lnTo>
                      <a:pt x="656" y="7"/>
                    </a:lnTo>
                    <a:lnTo>
                      <a:pt x="641" y="7"/>
                    </a:lnTo>
                    <a:lnTo>
                      <a:pt x="627" y="7"/>
                    </a:lnTo>
                    <a:lnTo>
                      <a:pt x="613" y="7"/>
                    </a:lnTo>
                    <a:lnTo>
                      <a:pt x="598" y="8"/>
                    </a:lnTo>
                    <a:lnTo>
                      <a:pt x="584" y="8"/>
                    </a:lnTo>
                    <a:lnTo>
                      <a:pt x="569" y="8"/>
                    </a:lnTo>
                    <a:lnTo>
                      <a:pt x="556" y="8"/>
                    </a:lnTo>
                    <a:lnTo>
                      <a:pt x="541" y="8"/>
                    </a:lnTo>
                    <a:lnTo>
                      <a:pt x="527" y="8"/>
                    </a:lnTo>
                    <a:lnTo>
                      <a:pt x="512" y="8"/>
                    </a:lnTo>
                    <a:lnTo>
                      <a:pt x="507" y="12"/>
                    </a:lnTo>
                    <a:lnTo>
                      <a:pt x="505" y="18"/>
                    </a:lnTo>
                    <a:lnTo>
                      <a:pt x="504" y="25"/>
                    </a:lnTo>
                    <a:lnTo>
                      <a:pt x="503" y="32"/>
                    </a:lnTo>
                    <a:lnTo>
                      <a:pt x="503" y="53"/>
                    </a:lnTo>
                    <a:lnTo>
                      <a:pt x="503" y="74"/>
                    </a:lnTo>
                    <a:lnTo>
                      <a:pt x="504" y="95"/>
                    </a:lnTo>
                    <a:lnTo>
                      <a:pt x="506" y="115"/>
                    </a:lnTo>
                    <a:lnTo>
                      <a:pt x="510" y="120"/>
                    </a:lnTo>
                    <a:lnTo>
                      <a:pt x="513" y="125"/>
                    </a:lnTo>
                    <a:lnTo>
                      <a:pt x="519" y="129"/>
                    </a:lnTo>
                    <a:lnTo>
                      <a:pt x="526" y="131"/>
                    </a:lnTo>
                    <a:lnTo>
                      <a:pt x="531" y="132"/>
                    </a:lnTo>
                    <a:lnTo>
                      <a:pt x="538" y="132"/>
                    </a:lnTo>
                    <a:lnTo>
                      <a:pt x="545" y="132"/>
                    </a:lnTo>
                    <a:lnTo>
                      <a:pt x="551" y="133"/>
                    </a:lnTo>
                    <a:lnTo>
                      <a:pt x="531" y="133"/>
                    </a:lnTo>
                    <a:lnTo>
                      <a:pt x="513" y="134"/>
                    </a:lnTo>
                    <a:lnTo>
                      <a:pt x="493" y="135"/>
                    </a:lnTo>
                    <a:lnTo>
                      <a:pt x="474" y="135"/>
                    </a:lnTo>
                    <a:lnTo>
                      <a:pt x="454" y="137"/>
                    </a:lnTo>
                    <a:lnTo>
                      <a:pt x="435" y="138"/>
                    </a:lnTo>
                    <a:lnTo>
                      <a:pt x="416" y="137"/>
                    </a:lnTo>
                    <a:lnTo>
                      <a:pt x="397" y="135"/>
                    </a:lnTo>
                    <a:lnTo>
                      <a:pt x="376" y="137"/>
                    </a:lnTo>
                    <a:lnTo>
                      <a:pt x="354" y="137"/>
                    </a:lnTo>
                    <a:lnTo>
                      <a:pt x="333" y="138"/>
                    </a:lnTo>
                    <a:lnTo>
                      <a:pt x="313" y="138"/>
                    </a:lnTo>
                    <a:lnTo>
                      <a:pt x="292" y="138"/>
                    </a:lnTo>
                    <a:lnTo>
                      <a:pt x="271" y="137"/>
                    </a:lnTo>
                    <a:lnTo>
                      <a:pt x="250" y="137"/>
                    </a:lnTo>
                    <a:lnTo>
                      <a:pt x="230" y="135"/>
                    </a:lnTo>
                    <a:lnTo>
                      <a:pt x="209" y="135"/>
                    </a:lnTo>
                    <a:lnTo>
                      <a:pt x="188" y="135"/>
                    </a:lnTo>
                    <a:lnTo>
                      <a:pt x="167" y="134"/>
                    </a:lnTo>
                    <a:lnTo>
                      <a:pt x="147" y="134"/>
                    </a:lnTo>
                    <a:lnTo>
                      <a:pt x="126" y="133"/>
                    </a:lnTo>
                    <a:lnTo>
                      <a:pt x="106" y="133"/>
                    </a:lnTo>
                    <a:lnTo>
                      <a:pt x="86" y="133"/>
                    </a:lnTo>
                    <a:lnTo>
                      <a:pt x="65" y="133"/>
                    </a:lnTo>
                    <a:lnTo>
                      <a:pt x="60" y="134"/>
                    </a:lnTo>
                    <a:lnTo>
                      <a:pt x="56" y="134"/>
                    </a:lnTo>
                    <a:lnTo>
                      <a:pt x="50" y="134"/>
                    </a:lnTo>
                    <a:lnTo>
                      <a:pt x="44" y="134"/>
                    </a:lnTo>
                    <a:lnTo>
                      <a:pt x="40" y="134"/>
                    </a:lnTo>
                    <a:lnTo>
                      <a:pt x="34" y="134"/>
                    </a:lnTo>
                    <a:lnTo>
                      <a:pt x="28" y="134"/>
                    </a:lnTo>
                    <a:lnTo>
                      <a:pt x="23" y="135"/>
                    </a:lnTo>
                    <a:lnTo>
                      <a:pt x="18" y="132"/>
                    </a:lnTo>
                    <a:lnTo>
                      <a:pt x="12" y="132"/>
                    </a:lnTo>
                    <a:lnTo>
                      <a:pt x="7" y="132"/>
                    </a:lnTo>
                    <a:lnTo>
                      <a:pt x="3" y="126"/>
                    </a:lnTo>
                    <a:lnTo>
                      <a:pt x="2" y="122"/>
                    </a:lnTo>
                    <a:lnTo>
                      <a:pt x="0" y="116"/>
                    </a:lnTo>
                    <a:lnTo>
                      <a:pt x="0" y="111"/>
                    </a:lnTo>
                    <a:lnTo>
                      <a:pt x="6" y="109"/>
                    </a:lnTo>
                    <a:lnTo>
                      <a:pt x="12" y="109"/>
                    </a:lnTo>
                    <a:lnTo>
                      <a:pt x="16" y="109"/>
                    </a:lnTo>
                    <a:lnTo>
                      <a:pt x="22" y="109"/>
                    </a:lnTo>
                    <a:lnTo>
                      <a:pt x="28" y="108"/>
                    </a:lnTo>
                    <a:lnTo>
                      <a:pt x="33" y="107"/>
                    </a:lnTo>
                    <a:lnTo>
                      <a:pt x="37" y="104"/>
                    </a:lnTo>
                    <a:lnTo>
                      <a:pt x="41" y="102"/>
                    </a:lnTo>
                    <a:lnTo>
                      <a:pt x="43" y="97"/>
                    </a:lnTo>
                    <a:lnTo>
                      <a:pt x="38" y="94"/>
                    </a:lnTo>
                    <a:lnTo>
                      <a:pt x="33" y="93"/>
                    </a:lnTo>
                    <a:lnTo>
                      <a:pt x="26" y="93"/>
                    </a:lnTo>
                    <a:lnTo>
                      <a:pt x="20" y="93"/>
                    </a:lnTo>
                    <a:lnTo>
                      <a:pt x="14" y="93"/>
                    </a:lnTo>
                    <a:lnTo>
                      <a:pt x="10" y="92"/>
                    </a:lnTo>
                    <a:lnTo>
                      <a:pt x="6" y="87"/>
                    </a:lnTo>
                    <a:lnTo>
                      <a:pt x="5" y="79"/>
                    </a:lnTo>
                    <a:lnTo>
                      <a:pt x="6" y="77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8"/>
                    </a:lnTo>
                    <a:lnTo>
                      <a:pt x="18" y="66"/>
                    </a:lnTo>
                    <a:lnTo>
                      <a:pt x="30" y="65"/>
                    </a:lnTo>
                    <a:lnTo>
                      <a:pt x="42" y="64"/>
                    </a:lnTo>
                    <a:lnTo>
                      <a:pt x="54" y="63"/>
                    </a:lnTo>
                    <a:lnTo>
                      <a:pt x="67" y="63"/>
                    </a:lnTo>
                    <a:lnTo>
                      <a:pt x="80" y="62"/>
                    </a:lnTo>
                    <a:lnTo>
                      <a:pt x="91" y="63"/>
                    </a:lnTo>
                    <a:lnTo>
                      <a:pt x="104" y="63"/>
                    </a:lnTo>
                    <a:lnTo>
                      <a:pt x="121" y="56"/>
                    </a:lnTo>
                    <a:lnTo>
                      <a:pt x="143" y="55"/>
                    </a:lnTo>
                    <a:lnTo>
                      <a:pt x="165" y="54"/>
                    </a:lnTo>
                    <a:lnTo>
                      <a:pt x="187" y="53"/>
                    </a:lnTo>
                    <a:lnTo>
                      <a:pt x="208" y="54"/>
                    </a:lnTo>
                    <a:lnTo>
                      <a:pt x="230" y="54"/>
                    </a:lnTo>
                    <a:lnTo>
                      <a:pt x="252" y="55"/>
                    </a:lnTo>
                    <a:lnTo>
                      <a:pt x="272" y="56"/>
                    </a:lnTo>
                    <a:lnTo>
                      <a:pt x="294" y="58"/>
                    </a:lnTo>
                    <a:lnTo>
                      <a:pt x="316" y="59"/>
                    </a:lnTo>
                    <a:lnTo>
                      <a:pt x="337" y="61"/>
                    </a:lnTo>
                    <a:lnTo>
                      <a:pt x="359" y="62"/>
                    </a:lnTo>
                    <a:lnTo>
                      <a:pt x="381" y="62"/>
                    </a:lnTo>
                    <a:lnTo>
                      <a:pt x="401" y="62"/>
                    </a:lnTo>
                    <a:lnTo>
                      <a:pt x="423" y="61"/>
                    </a:lnTo>
                    <a:lnTo>
                      <a:pt x="445" y="59"/>
                    </a:lnTo>
                    <a:lnTo>
                      <a:pt x="467" y="57"/>
                    </a:lnTo>
                    <a:lnTo>
                      <a:pt x="473" y="56"/>
                    </a:lnTo>
                    <a:lnTo>
                      <a:pt x="478" y="55"/>
                    </a:lnTo>
                    <a:lnTo>
                      <a:pt x="484" y="54"/>
                    </a:lnTo>
                    <a:lnTo>
                      <a:pt x="487" y="48"/>
                    </a:lnTo>
                    <a:lnTo>
                      <a:pt x="487" y="42"/>
                    </a:lnTo>
                    <a:lnTo>
                      <a:pt x="484" y="36"/>
                    </a:lnTo>
                    <a:lnTo>
                      <a:pt x="481" y="33"/>
                    </a:lnTo>
                    <a:lnTo>
                      <a:pt x="476" y="28"/>
                    </a:lnTo>
                    <a:lnTo>
                      <a:pt x="462" y="26"/>
                    </a:lnTo>
                    <a:lnTo>
                      <a:pt x="447" y="25"/>
                    </a:lnTo>
                    <a:lnTo>
                      <a:pt x="431" y="24"/>
                    </a:lnTo>
                    <a:lnTo>
                      <a:pt x="416" y="24"/>
                    </a:lnTo>
                    <a:lnTo>
                      <a:pt x="400" y="23"/>
                    </a:lnTo>
                    <a:lnTo>
                      <a:pt x="385" y="23"/>
                    </a:lnTo>
                    <a:lnTo>
                      <a:pt x="370" y="23"/>
                    </a:lnTo>
                    <a:lnTo>
                      <a:pt x="355" y="23"/>
                    </a:lnTo>
                    <a:lnTo>
                      <a:pt x="348" y="18"/>
                    </a:lnTo>
                    <a:lnTo>
                      <a:pt x="343" y="15"/>
                    </a:lnTo>
                    <a:lnTo>
                      <a:pt x="334" y="13"/>
                    </a:lnTo>
                    <a:lnTo>
                      <a:pt x="328" y="12"/>
                    </a:lnTo>
                    <a:lnTo>
                      <a:pt x="319" y="12"/>
                    </a:lnTo>
                    <a:lnTo>
                      <a:pt x="313" y="13"/>
                    </a:lnTo>
                    <a:lnTo>
                      <a:pt x="304" y="15"/>
                    </a:lnTo>
                    <a:lnTo>
                      <a:pt x="298" y="17"/>
                    </a:lnTo>
                    <a:lnTo>
                      <a:pt x="291" y="18"/>
                    </a:lnTo>
                    <a:lnTo>
                      <a:pt x="286" y="21"/>
                    </a:lnTo>
                    <a:lnTo>
                      <a:pt x="281" y="24"/>
                    </a:lnTo>
                    <a:lnTo>
                      <a:pt x="276" y="21"/>
                    </a:lnTo>
                    <a:lnTo>
                      <a:pt x="270" y="17"/>
                    </a:lnTo>
                    <a:lnTo>
                      <a:pt x="264" y="13"/>
                    </a:lnTo>
                    <a:lnTo>
                      <a:pt x="258" y="11"/>
                    </a:lnTo>
                    <a:lnTo>
                      <a:pt x="252" y="10"/>
                    </a:lnTo>
                    <a:lnTo>
                      <a:pt x="245" y="10"/>
                    </a:lnTo>
                    <a:lnTo>
                      <a:pt x="238" y="10"/>
                    </a:lnTo>
                    <a:lnTo>
                      <a:pt x="231" y="11"/>
                    </a:lnTo>
                    <a:lnTo>
                      <a:pt x="224" y="12"/>
                    </a:lnTo>
                    <a:lnTo>
                      <a:pt x="217" y="16"/>
                    </a:lnTo>
                    <a:lnTo>
                      <a:pt x="210" y="16"/>
                    </a:lnTo>
                    <a:lnTo>
                      <a:pt x="203" y="12"/>
                    </a:lnTo>
                    <a:lnTo>
                      <a:pt x="196" y="10"/>
                    </a:lnTo>
                    <a:lnTo>
                      <a:pt x="188" y="10"/>
                    </a:lnTo>
                    <a:lnTo>
                      <a:pt x="179" y="11"/>
                    </a:lnTo>
                    <a:lnTo>
                      <a:pt x="170" y="11"/>
                    </a:lnTo>
                    <a:lnTo>
                      <a:pt x="162" y="11"/>
                    </a:lnTo>
                    <a:lnTo>
                      <a:pt x="152" y="11"/>
                    </a:lnTo>
                    <a:lnTo>
                      <a:pt x="144" y="10"/>
                    </a:lnTo>
                    <a:lnTo>
                      <a:pt x="136" y="9"/>
                    </a:lnTo>
                    <a:lnTo>
                      <a:pt x="128" y="7"/>
                    </a:lnTo>
                    <a:lnTo>
                      <a:pt x="135" y="3"/>
                    </a:lnTo>
                    <a:lnTo>
                      <a:pt x="142" y="2"/>
                    </a:lnTo>
                    <a:lnTo>
                      <a:pt x="150" y="1"/>
                    </a:lnTo>
                    <a:lnTo>
                      <a:pt x="158" y="1"/>
                    </a:lnTo>
                    <a:lnTo>
                      <a:pt x="166" y="1"/>
                    </a:lnTo>
                    <a:lnTo>
                      <a:pt x="174" y="1"/>
                    </a:lnTo>
                    <a:lnTo>
                      <a:pt x="182" y="1"/>
                    </a:lnTo>
                    <a:lnTo>
                      <a:pt x="190" y="0"/>
                    </a:lnTo>
                    <a:lnTo>
                      <a:pt x="233" y="0"/>
                    </a:lnTo>
                    <a:lnTo>
                      <a:pt x="277" y="0"/>
                    </a:lnTo>
                    <a:lnTo>
                      <a:pt x="321" y="0"/>
                    </a:lnTo>
                    <a:lnTo>
                      <a:pt x="364" y="0"/>
                    </a:lnTo>
                    <a:lnTo>
                      <a:pt x="408" y="0"/>
                    </a:lnTo>
                    <a:lnTo>
                      <a:pt x="452" y="0"/>
                    </a:lnTo>
                    <a:lnTo>
                      <a:pt x="497" y="0"/>
                    </a:lnTo>
                    <a:lnTo>
                      <a:pt x="541" y="0"/>
                    </a:lnTo>
                    <a:lnTo>
                      <a:pt x="586" y="1"/>
                    </a:lnTo>
                    <a:lnTo>
                      <a:pt x="629" y="2"/>
                    </a:lnTo>
                    <a:lnTo>
                      <a:pt x="674" y="2"/>
                    </a:lnTo>
                    <a:lnTo>
                      <a:pt x="719" y="3"/>
                    </a:lnTo>
                    <a:lnTo>
                      <a:pt x="763" y="5"/>
                    </a:lnTo>
                    <a:lnTo>
                      <a:pt x="808" y="7"/>
                    </a:lnTo>
                    <a:lnTo>
                      <a:pt x="852" y="9"/>
                    </a:lnTo>
                    <a:lnTo>
                      <a:pt x="896" y="1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7" name="Freeform 156"/>
              <p:cNvSpPr>
                <a:spLocks/>
              </p:cNvSpPr>
              <p:nvPr/>
            </p:nvSpPr>
            <p:spPr bwMode="auto">
              <a:xfrm>
                <a:off x="3799" y="-619"/>
                <a:ext cx="13" cy="9"/>
              </a:xfrm>
              <a:custGeom>
                <a:avLst/>
                <a:gdLst>
                  <a:gd name="T0" fmla="*/ 24 w 24"/>
                  <a:gd name="T1" fmla="*/ 11 h 16"/>
                  <a:gd name="T2" fmla="*/ 24 w 24"/>
                  <a:gd name="T3" fmla="*/ 13 h 16"/>
                  <a:gd name="T4" fmla="*/ 18 w 24"/>
                  <a:gd name="T5" fmla="*/ 15 h 16"/>
                  <a:gd name="T6" fmla="*/ 13 w 24"/>
                  <a:gd name="T7" fmla="*/ 16 h 16"/>
                  <a:gd name="T8" fmla="*/ 6 w 24"/>
                  <a:gd name="T9" fmla="*/ 16 h 16"/>
                  <a:gd name="T10" fmla="*/ 0 w 24"/>
                  <a:gd name="T11" fmla="*/ 16 h 16"/>
                  <a:gd name="T12" fmla="*/ 4 w 24"/>
                  <a:gd name="T13" fmla="*/ 0 h 16"/>
                  <a:gd name="T14" fmla="*/ 7 w 24"/>
                  <a:gd name="T15" fmla="*/ 6 h 16"/>
                  <a:gd name="T16" fmla="*/ 11 w 24"/>
                  <a:gd name="T17" fmla="*/ 9 h 16"/>
                  <a:gd name="T18" fmla="*/ 17 w 24"/>
                  <a:gd name="T19" fmla="*/ 10 h 16"/>
                  <a:gd name="T20" fmla="*/ 24 w 24"/>
                  <a:gd name="T21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16">
                    <a:moveTo>
                      <a:pt x="24" y="11"/>
                    </a:moveTo>
                    <a:lnTo>
                      <a:pt x="24" y="13"/>
                    </a:lnTo>
                    <a:lnTo>
                      <a:pt x="18" y="15"/>
                    </a:lnTo>
                    <a:lnTo>
                      <a:pt x="13" y="16"/>
                    </a:lnTo>
                    <a:lnTo>
                      <a:pt x="6" y="16"/>
                    </a:lnTo>
                    <a:lnTo>
                      <a:pt x="0" y="16"/>
                    </a:lnTo>
                    <a:lnTo>
                      <a:pt x="4" y="0"/>
                    </a:lnTo>
                    <a:lnTo>
                      <a:pt x="7" y="6"/>
                    </a:lnTo>
                    <a:lnTo>
                      <a:pt x="11" y="9"/>
                    </a:lnTo>
                    <a:lnTo>
                      <a:pt x="17" y="10"/>
                    </a:lnTo>
                    <a:lnTo>
                      <a:pt x="24" y="1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8" name="Freeform 157"/>
              <p:cNvSpPr>
                <a:spLocks/>
              </p:cNvSpPr>
              <p:nvPr/>
            </p:nvSpPr>
            <p:spPr bwMode="auto">
              <a:xfrm>
                <a:off x="3936" y="-619"/>
                <a:ext cx="56" cy="26"/>
              </a:xfrm>
              <a:custGeom>
                <a:avLst/>
                <a:gdLst>
                  <a:gd name="T0" fmla="*/ 107 w 113"/>
                  <a:gd name="T1" fmla="*/ 9 h 51"/>
                  <a:gd name="T2" fmla="*/ 107 w 113"/>
                  <a:gd name="T3" fmla="*/ 18 h 51"/>
                  <a:gd name="T4" fmla="*/ 110 w 113"/>
                  <a:gd name="T5" fmla="*/ 26 h 51"/>
                  <a:gd name="T6" fmla="*/ 113 w 113"/>
                  <a:gd name="T7" fmla="*/ 36 h 51"/>
                  <a:gd name="T8" fmla="*/ 113 w 113"/>
                  <a:gd name="T9" fmla="*/ 45 h 51"/>
                  <a:gd name="T10" fmla="*/ 99 w 113"/>
                  <a:gd name="T11" fmla="*/ 45 h 51"/>
                  <a:gd name="T12" fmla="*/ 86 w 113"/>
                  <a:gd name="T13" fmla="*/ 46 h 51"/>
                  <a:gd name="T14" fmla="*/ 72 w 113"/>
                  <a:gd name="T15" fmla="*/ 46 h 51"/>
                  <a:gd name="T16" fmla="*/ 60 w 113"/>
                  <a:gd name="T17" fmla="*/ 47 h 51"/>
                  <a:gd name="T18" fmla="*/ 46 w 113"/>
                  <a:gd name="T19" fmla="*/ 48 h 51"/>
                  <a:gd name="T20" fmla="*/ 33 w 113"/>
                  <a:gd name="T21" fmla="*/ 49 h 51"/>
                  <a:gd name="T22" fmla="*/ 19 w 113"/>
                  <a:gd name="T23" fmla="*/ 49 h 51"/>
                  <a:gd name="T24" fmla="*/ 6 w 113"/>
                  <a:gd name="T25" fmla="*/ 51 h 51"/>
                  <a:gd name="T26" fmla="*/ 1 w 113"/>
                  <a:gd name="T27" fmla="*/ 46 h 51"/>
                  <a:gd name="T28" fmla="*/ 0 w 113"/>
                  <a:gd name="T29" fmla="*/ 39 h 51"/>
                  <a:gd name="T30" fmla="*/ 1 w 113"/>
                  <a:gd name="T31" fmla="*/ 32 h 51"/>
                  <a:gd name="T32" fmla="*/ 2 w 113"/>
                  <a:gd name="T33" fmla="*/ 25 h 51"/>
                  <a:gd name="T34" fmla="*/ 9 w 113"/>
                  <a:gd name="T35" fmla="*/ 16 h 51"/>
                  <a:gd name="T36" fmla="*/ 18 w 113"/>
                  <a:gd name="T37" fmla="*/ 10 h 51"/>
                  <a:gd name="T38" fmla="*/ 29 w 113"/>
                  <a:gd name="T39" fmla="*/ 7 h 51"/>
                  <a:gd name="T40" fmla="*/ 39 w 113"/>
                  <a:gd name="T41" fmla="*/ 5 h 51"/>
                  <a:gd name="T42" fmla="*/ 51 w 113"/>
                  <a:gd name="T43" fmla="*/ 3 h 51"/>
                  <a:gd name="T44" fmla="*/ 63 w 113"/>
                  <a:gd name="T45" fmla="*/ 3 h 51"/>
                  <a:gd name="T46" fmla="*/ 75 w 113"/>
                  <a:gd name="T47" fmla="*/ 2 h 51"/>
                  <a:gd name="T48" fmla="*/ 85 w 113"/>
                  <a:gd name="T49" fmla="*/ 0 h 51"/>
                  <a:gd name="T50" fmla="*/ 91 w 113"/>
                  <a:gd name="T51" fmla="*/ 1 h 51"/>
                  <a:gd name="T52" fmla="*/ 97 w 113"/>
                  <a:gd name="T53" fmla="*/ 2 h 51"/>
                  <a:gd name="T54" fmla="*/ 102 w 113"/>
                  <a:gd name="T55" fmla="*/ 5 h 51"/>
                  <a:gd name="T56" fmla="*/ 107 w 113"/>
                  <a:gd name="T57" fmla="*/ 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3" h="51">
                    <a:moveTo>
                      <a:pt x="107" y="9"/>
                    </a:moveTo>
                    <a:lnTo>
                      <a:pt x="107" y="18"/>
                    </a:lnTo>
                    <a:lnTo>
                      <a:pt x="110" y="26"/>
                    </a:lnTo>
                    <a:lnTo>
                      <a:pt x="113" y="36"/>
                    </a:lnTo>
                    <a:lnTo>
                      <a:pt x="113" y="45"/>
                    </a:lnTo>
                    <a:lnTo>
                      <a:pt x="99" y="45"/>
                    </a:lnTo>
                    <a:lnTo>
                      <a:pt x="86" y="46"/>
                    </a:lnTo>
                    <a:lnTo>
                      <a:pt x="72" y="46"/>
                    </a:lnTo>
                    <a:lnTo>
                      <a:pt x="60" y="47"/>
                    </a:lnTo>
                    <a:lnTo>
                      <a:pt x="46" y="48"/>
                    </a:lnTo>
                    <a:lnTo>
                      <a:pt x="33" y="49"/>
                    </a:lnTo>
                    <a:lnTo>
                      <a:pt x="19" y="49"/>
                    </a:lnTo>
                    <a:lnTo>
                      <a:pt x="6" y="51"/>
                    </a:lnTo>
                    <a:lnTo>
                      <a:pt x="1" y="46"/>
                    </a:lnTo>
                    <a:lnTo>
                      <a:pt x="0" y="39"/>
                    </a:lnTo>
                    <a:lnTo>
                      <a:pt x="1" y="32"/>
                    </a:lnTo>
                    <a:lnTo>
                      <a:pt x="2" y="25"/>
                    </a:lnTo>
                    <a:lnTo>
                      <a:pt x="9" y="16"/>
                    </a:lnTo>
                    <a:lnTo>
                      <a:pt x="18" y="10"/>
                    </a:lnTo>
                    <a:lnTo>
                      <a:pt x="29" y="7"/>
                    </a:lnTo>
                    <a:lnTo>
                      <a:pt x="39" y="5"/>
                    </a:lnTo>
                    <a:lnTo>
                      <a:pt x="51" y="3"/>
                    </a:lnTo>
                    <a:lnTo>
                      <a:pt x="63" y="3"/>
                    </a:lnTo>
                    <a:lnTo>
                      <a:pt x="75" y="2"/>
                    </a:lnTo>
                    <a:lnTo>
                      <a:pt x="85" y="0"/>
                    </a:lnTo>
                    <a:lnTo>
                      <a:pt x="91" y="1"/>
                    </a:lnTo>
                    <a:lnTo>
                      <a:pt x="97" y="2"/>
                    </a:lnTo>
                    <a:lnTo>
                      <a:pt x="102" y="5"/>
                    </a:lnTo>
                    <a:lnTo>
                      <a:pt x="107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9" name="Freeform 158"/>
              <p:cNvSpPr>
                <a:spLocks/>
              </p:cNvSpPr>
              <p:nvPr/>
            </p:nvSpPr>
            <p:spPr bwMode="auto">
              <a:xfrm>
                <a:off x="3768" y="-617"/>
                <a:ext cx="7" cy="32"/>
              </a:xfrm>
              <a:custGeom>
                <a:avLst/>
                <a:gdLst>
                  <a:gd name="T0" fmla="*/ 12 w 12"/>
                  <a:gd name="T1" fmla="*/ 65 h 65"/>
                  <a:gd name="T2" fmla="*/ 8 w 12"/>
                  <a:gd name="T3" fmla="*/ 65 h 65"/>
                  <a:gd name="T4" fmla="*/ 0 w 12"/>
                  <a:gd name="T5" fmla="*/ 4 h 65"/>
                  <a:gd name="T6" fmla="*/ 1 w 12"/>
                  <a:gd name="T7" fmla="*/ 3 h 65"/>
                  <a:gd name="T8" fmla="*/ 2 w 12"/>
                  <a:gd name="T9" fmla="*/ 1 h 65"/>
                  <a:gd name="T10" fmla="*/ 2 w 12"/>
                  <a:gd name="T11" fmla="*/ 0 h 65"/>
                  <a:gd name="T12" fmla="*/ 3 w 12"/>
                  <a:gd name="T13" fmla="*/ 0 h 65"/>
                  <a:gd name="T14" fmla="*/ 12 w 12"/>
                  <a:gd name="T15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65">
                    <a:moveTo>
                      <a:pt x="12" y="65"/>
                    </a:moveTo>
                    <a:lnTo>
                      <a:pt x="8" y="6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12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0" name="Freeform 159"/>
              <p:cNvSpPr>
                <a:spLocks/>
              </p:cNvSpPr>
              <p:nvPr/>
            </p:nvSpPr>
            <p:spPr bwMode="auto">
              <a:xfrm>
                <a:off x="3759" y="-616"/>
                <a:ext cx="10" cy="50"/>
              </a:xfrm>
              <a:custGeom>
                <a:avLst/>
                <a:gdLst>
                  <a:gd name="T0" fmla="*/ 1 w 21"/>
                  <a:gd name="T1" fmla="*/ 0 h 101"/>
                  <a:gd name="T2" fmla="*/ 5 w 21"/>
                  <a:gd name="T3" fmla="*/ 25 h 101"/>
                  <a:gd name="T4" fmla="*/ 10 w 21"/>
                  <a:gd name="T5" fmla="*/ 49 h 101"/>
                  <a:gd name="T6" fmla="*/ 16 w 21"/>
                  <a:gd name="T7" fmla="*/ 74 h 101"/>
                  <a:gd name="T8" fmla="*/ 21 w 21"/>
                  <a:gd name="T9" fmla="*/ 100 h 101"/>
                  <a:gd name="T10" fmla="*/ 20 w 21"/>
                  <a:gd name="T11" fmla="*/ 101 h 101"/>
                  <a:gd name="T12" fmla="*/ 18 w 21"/>
                  <a:gd name="T13" fmla="*/ 101 h 101"/>
                  <a:gd name="T14" fmla="*/ 16 w 21"/>
                  <a:gd name="T15" fmla="*/ 101 h 101"/>
                  <a:gd name="T16" fmla="*/ 15 w 21"/>
                  <a:gd name="T17" fmla="*/ 101 h 101"/>
                  <a:gd name="T18" fmla="*/ 7 w 21"/>
                  <a:gd name="T19" fmla="*/ 77 h 101"/>
                  <a:gd name="T20" fmla="*/ 2 w 21"/>
                  <a:gd name="T21" fmla="*/ 50 h 101"/>
                  <a:gd name="T22" fmla="*/ 1 w 21"/>
                  <a:gd name="T23" fmla="*/ 25 h 101"/>
                  <a:gd name="T24" fmla="*/ 0 w 21"/>
                  <a:gd name="T25" fmla="*/ 0 h 101"/>
                  <a:gd name="T26" fmla="*/ 1 w 21"/>
                  <a:gd name="T2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101">
                    <a:moveTo>
                      <a:pt x="1" y="0"/>
                    </a:moveTo>
                    <a:lnTo>
                      <a:pt x="5" y="25"/>
                    </a:lnTo>
                    <a:lnTo>
                      <a:pt x="10" y="49"/>
                    </a:lnTo>
                    <a:lnTo>
                      <a:pt x="16" y="74"/>
                    </a:lnTo>
                    <a:lnTo>
                      <a:pt x="21" y="100"/>
                    </a:lnTo>
                    <a:lnTo>
                      <a:pt x="20" y="101"/>
                    </a:lnTo>
                    <a:lnTo>
                      <a:pt x="18" y="101"/>
                    </a:lnTo>
                    <a:lnTo>
                      <a:pt x="16" y="101"/>
                    </a:lnTo>
                    <a:lnTo>
                      <a:pt x="15" y="101"/>
                    </a:lnTo>
                    <a:lnTo>
                      <a:pt x="7" y="77"/>
                    </a:lnTo>
                    <a:lnTo>
                      <a:pt x="2" y="50"/>
                    </a:lnTo>
                    <a:lnTo>
                      <a:pt x="1" y="25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1" name="Freeform 160"/>
              <p:cNvSpPr>
                <a:spLocks/>
              </p:cNvSpPr>
              <p:nvPr/>
            </p:nvSpPr>
            <p:spPr bwMode="auto">
              <a:xfrm>
                <a:off x="3847" y="-616"/>
                <a:ext cx="5" cy="3"/>
              </a:xfrm>
              <a:custGeom>
                <a:avLst/>
                <a:gdLst>
                  <a:gd name="T0" fmla="*/ 11 w 11"/>
                  <a:gd name="T1" fmla="*/ 1 h 6"/>
                  <a:gd name="T2" fmla="*/ 11 w 11"/>
                  <a:gd name="T3" fmla="*/ 3 h 6"/>
                  <a:gd name="T4" fmla="*/ 10 w 11"/>
                  <a:gd name="T5" fmla="*/ 4 h 6"/>
                  <a:gd name="T6" fmla="*/ 8 w 11"/>
                  <a:gd name="T7" fmla="*/ 5 h 6"/>
                  <a:gd name="T8" fmla="*/ 7 w 11"/>
                  <a:gd name="T9" fmla="*/ 6 h 6"/>
                  <a:gd name="T10" fmla="*/ 5 w 11"/>
                  <a:gd name="T11" fmla="*/ 6 h 6"/>
                  <a:gd name="T12" fmla="*/ 4 w 11"/>
                  <a:gd name="T13" fmla="*/ 6 h 6"/>
                  <a:gd name="T14" fmla="*/ 1 w 11"/>
                  <a:gd name="T15" fmla="*/ 6 h 6"/>
                  <a:gd name="T16" fmla="*/ 0 w 11"/>
                  <a:gd name="T17" fmla="*/ 4 h 6"/>
                  <a:gd name="T18" fmla="*/ 1 w 11"/>
                  <a:gd name="T19" fmla="*/ 2 h 6"/>
                  <a:gd name="T20" fmla="*/ 5 w 11"/>
                  <a:gd name="T21" fmla="*/ 1 h 6"/>
                  <a:gd name="T22" fmla="*/ 7 w 11"/>
                  <a:gd name="T23" fmla="*/ 0 h 6"/>
                  <a:gd name="T24" fmla="*/ 11 w 11"/>
                  <a:gd name="T25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6">
                    <a:moveTo>
                      <a:pt x="11" y="1"/>
                    </a:moveTo>
                    <a:lnTo>
                      <a:pt x="11" y="3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7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2" name="Freeform 161"/>
              <p:cNvSpPr>
                <a:spLocks/>
              </p:cNvSpPr>
              <p:nvPr/>
            </p:nvSpPr>
            <p:spPr bwMode="auto">
              <a:xfrm>
                <a:off x="3560" y="-616"/>
                <a:ext cx="42" cy="79"/>
              </a:xfrm>
              <a:custGeom>
                <a:avLst/>
                <a:gdLst>
                  <a:gd name="T0" fmla="*/ 46 w 85"/>
                  <a:gd name="T1" fmla="*/ 9 h 157"/>
                  <a:gd name="T2" fmla="*/ 54 w 85"/>
                  <a:gd name="T3" fmla="*/ 16 h 157"/>
                  <a:gd name="T4" fmla="*/ 56 w 85"/>
                  <a:gd name="T5" fmla="*/ 22 h 157"/>
                  <a:gd name="T6" fmla="*/ 49 w 85"/>
                  <a:gd name="T7" fmla="*/ 30 h 157"/>
                  <a:gd name="T8" fmla="*/ 55 w 85"/>
                  <a:gd name="T9" fmla="*/ 39 h 157"/>
                  <a:gd name="T10" fmla="*/ 66 w 85"/>
                  <a:gd name="T11" fmla="*/ 40 h 157"/>
                  <a:gd name="T12" fmla="*/ 65 w 85"/>
                  <a:gd name="T13" fmla="*/ 46 h 157"/>
                  <a:gd name="T14" fmla="*/ 57 w 85"/>
                  <a:gd name="T15" fmla="*/ 49 h 157"/>
                  <a:gd name="T16" fmla="*/ 54 w 85"/>
                  <a:gd name="T17" fmla="*/ 56 h 157"/>
                  <a:gd name="T18" fmla="*/ 58 w 85"/>
                  <a:gd name="T19" fmla="*/ 63 h 157"/>
                  <a:gd name="T20" fmla="*/ 66 w 85"/>
                  <a:gd name="T21" fmla="*/ 65 h 157"/>
                  <a:gd name="T22" fmla="*/ 79 w 85"/>
                  <a:gd name="T23" fmla="*/ 65 h 157"/>
                  <a:gd name="T24" fmla="*/ 83 w 85"/>
                  <a:gd name="T25" fmla="*/ 71 h 157"/>
                  <a:gd name="T26" fmla="*/ 66 w 85"/>
                  <a:gd name="T27" fmla="*/ 71 h 157"/>
                  <a:gd name="T28" fmla="*/ 55 w 85"/>
                  <a:gd name="T29" fmla="*/ 80 h 157"/>
                  <a:gd name="T30" fmla="*/ 57 w 85"/>
                  <a:gd name="T31" fmla="*/ 86 h 157"/>
                  <a:gd name="T32" fmla="*/ 62 w 85"/>
                  <a:gd name="T33" fmla="*/ 91 h 157"/>
                  <a:gd name="T34" fmla="*/ 76 w 85"/>
                  <a:gd name="T35" fmla="*/ 89 h 157"/>
                  <a:gd name="T36" fmla="*/ 85 w 85"/>
                  <a:gd name="T37" fmla="*/ 95 h 157"/>
                  <a:gd name="T38" fmla="*/ 78 w 85"/>
                  <a:gd name="T39" fmla="*/ 98 h 157"/>
                  <a:gd name="T40" fmla="*/ 70 w 85"/>
                  <a:gd name="T41" fmla="*/ 98 h 157"/>
                  <a:gd name="T42" fmla="*/ 60 w 85"/>
                  <a:gd name="T43" fmla="*/ 99 h 157"/>
                  <a:gd name="T44" fmla="*/ 51 w 85"/>
                  <a:gd name="T45" fmla="*/ 104 h 157"/>
                  <a:gd name="T46" fmla="*/ 49 w 85"/>
                  <a:gd name="T47" fmla="*/ 115 h 157"/>
                  <a:gd name="T48" fmla="*/ 43 w 85"/>
                  <a:gd name="T49" fmla="*/ 124 h 157"/>
                  <a:gd name="T50" fmla="*/ 50 w 85"/>
                  <a:gd name="T51" fmla="*/ 87 h 157"/>
                  <a:gd name="T52" fmla="*/ 49 w 85"/>
                  <a:gd name="T53" fmla="*/ 50 h 157"/>
                  <a:gd name="T54" fmla="*/ 40 w 85"/>
                  <a:gd name="T55" fmla="*/ 45 h 157"/>
                  <a:gd name="T56" fmla="*/ 28 w 85"/>
                  <a:gd name="T57" fmla="*/ 45 h 157"/>
                  <a:gd name="T58" fmla="*/ 21 w 85"/>
                  <a:gd name="T59" fmla="*/ 60 h 157"/>
                  <a:gd name="T60" fmla="*/ 23 w 85"/>
                  <a:gd name="T61" fmla="*/ 77 h 157"/>
                  <a:gd name="T62" fmla="*/ 18 w 85"/>
                  <a:gd name="T63" fmla="*/ 99 h 157"/>
                  <a:gd name="T64" fmla="*/ 13 w 85"/>
                  <a:gd name="T65" fmla="*/ 121 h 157"/>
                  <a:gd name="T66" fmla="*/ 10 w 85"/>
                  <a:gd name="T67" fmla="*/ 125 h 157"/>
                  <a:gd name="T68" fmla="*/ 12 w 85"/>
                  <a:gd name="T69" fmla="*/ 131 h 157"/>
                  <a:gd name="T70" fmla="*/ 25 w 85"/>
                  <a:gd name="T71" fmla="*/ 136 h 157"/>
                  <a:gd name="T72" fmla="*/ 39 w 85"/>
                  <a:gd name="T73" fmla="*/ 132 h 157"/>
                  <a:gd name="T74" fmla="*/ 32 w 85"/>
                  <a:gd name="T75" fmla="*/ 147 h 157"/>
                  <a:gd name="T76" fmla="*/ 17 w 85"/>
                  <a:gd name="T77" fmla="*/ 157 h 157"/>
                  <a:gd name="T78" fmla="*/ 10 w 85"/>
                  <a:gd name="T79" fmla="*/ 152 h 157"/>
                  <a:gd name="T80" fmla="*/ 7 w 85"/>
                  <a:gd name="T81" fmla="*/ 142 h 157"/>
                  <a:gd name="T82" fmla="*/ 0 w 85"/>
                  <a:gd name="T83" fmla="*/ 85 h 157"/>
                  <a:gd name="T84" fmla="*/ 9 w 85"/>
                  <a:gd name="T85" fmla="*/ 26 h 157"/>
                  <a:gd name="T86" fmla="*/ 21 w 85"/>
                  <a:gd name="T87" fmla="*/ 32 h 157"/>
                  <a:gd name="T88" fmla="*/ 36 w 85"/>
                  <a:gd name="T89" fmla="*/ 30 h 157"/>
                  <a:gd name="T90" fmla="*/ 41 w 85"/>
                  <a:gd name="T91" fmla="*/ 24 h 157"/>
                  <a:gd name="T92" fmla="*/ 42 w 85"/>
                  <a:gd name="T93" fmla="*/ 18 h 157"/>
                  <a:gd name="T94" fmla="*/ 36 w 85"/>
                  <a:gd name="T95" fmla="*/ 10 h 157"/>
                  <a:gd name="T96" fmla="*/ 28 w 85"/>
                  <a:gd name="T97" fmla="*/ 4 h 157"/>
                  <a:gd name="T98" fmla="*/ 21 w 85"/>
                  <a:gd name="T99" fmla="*/ 7 h 157"/>
                  <a:gd name="T100" fmla="*/ 16 w 85"/>
                  <a:gd name="T101" fmla="*/ 12 h 157"/>
                  <a:gd name="T102" fmla="*/ 18 w 85"/>
                  <a:gd name="T103" fmla="*/ 3 h 157"/>
                  <a:gd name="T104" fmla="*/ 27 w 85"/>
                  <a:gd name="T105" fmla="*/ 2 h 157"/>
                  <a:gd name="T106" fmla="*/ 34 w 85"/>
                  <a:gd name="T107" fmla="*/ 4 h 157"/>
                  <a:gd name="T108" fmla="*/ 42 w 85"/>
                  <a:gd name="T109" fmla="*/ 5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5" h="157">
                    <a:moveTo>
                      <a:pt x="42" y="5"/>
                    </a:moveTo>
                    <a:lnTo>
                      <a:pt x="46" y="9"/>
                    </a:lnTo>
                    <a:lnTo>
                      <a:pt x="49" y="12"/>
                    </a:lnTo>
                    <a:lnTo>
                      <a:pt x="54" y="16"/>
                    </a:lnTo>
                    <a:lnTo>
                      <a:pt x="58" y="18"/>
                    </a:lnTo>
                    <a:lnTo>
                      <a:pt x="56" y="22"/>
                    </a:lnTo>
                    <a:lnTo>
                      <a:pt x="53" y="25"/>
                    </a:lnTo>
                    <a:lnTo>
                      <a:pt x="49" y="30"/>
                    </a:lnTo>
                    <a:lnTo>
                      <a:pt x="49" y="34"/>
                    </a:lnTo>
                    <a:lnTo>
                      <a:pt x="55" y="39"/>
                    </a:lnTo>
                    <a:lnTo>
                      <a:pt x="61" y="39"/>
                    </a:lnTo>
                    <a:lnTo>
                      <a:pt x="66" y="40"/>
                    </a:lnTo>
                    <a:lnTo>
                      <a:pt x="70" y="45"/>
                    </a:lnTo>
                    <a:lnTo>
                      <a:pt x="65" y="46"/>
                    </a:lnTo>
                    <a:lnTo>
                      <a:pt x="61" y="47"/>
                    </a:lnTo>
                    <a:lnTo>
                      <a:pt x="57" y="49"/>
                    </a:lnTo>
                    <a:lnTo>
                      <a:pt x="54" y="53"/>
                    </a:lnTo>
                    <a:lnTo>
                      <a:pt x="54" y="56"/>
                    </a:lnTo>
                    <a:lnTo>
                      <a:pt x="56" y="60"/>
                    </a:lnTo>
                    <a:lnTo>
                      <a:pt x="58" y="63"/>
                    </a:lnTo>
                    <a:lnTo>
                      <a:pt x="61" y="65"/>
                    </a:lnTo>
                    <a:lnTo>
                      <a:pt x="66" y="65"/>
                    </a:lnTo>
                    <a:lnTo>
                      <a:pt x="73" y="65"/>
                    </a:lnTo>
                    <a:lnTo>
                      <a:pt x="79" y="65"/>
                    </a:lnTo>
                    <a:lnTo>
                      <a:pt x="83" y="69"/>
                    </a:lnTo>
                    <a:lnTo>
                      <a:pt x="83" y="71"/>
                    </a:lnTo>
                    <a:lnTo>
                      <a:pt x="74" y="71"/>
                    </a:lnTo>
                    <a:lnTo>
                      <a:pt x="66" y="71"/>
                    </a:lnTo>
                    <a:lnTo>
                      <a:pt x="60" y="73"/>
                    </a:lnTo>
                    <a:lnTo>
                      <a:pt x="55" y="80"/>
                    </a:lnTo>
                    <a:lnTo>
                      <a:pt x="56" y="84"/>
                    </a:lnTo>
                    <a:lnTo>
                      <a:pt x="57" y="86"/>
                    </a:lnTo>
                    <a:lnTo>
                      <a:pt x="60" y="88"/>
                    </a:lnTo>
                    <a:lnTo>
                      <a:pt x="62" y="91"/>
                    </a:lnTo>
                    <a:lnTo>
                      <a:pt x="69" y="91"/>
                    </a:lnTo>
                    <a:lnTo>
                      <a:pt x="76" y="89"/>
                    </a:lnTo>
                    <a:lnTo>
                      <a:pt x="81" y="91"/>
                    </a:lnTo>
                    <a:lnTo>
                      <a:pt x="85" y="95"/>
                    </a:lnTo>
                    <a:lnTo>
                      <a:pt x="81" y="98"/>
                    </a:lnTo>
                    <a:lnTo>
                      <a:pt x="78" y="98"/>
                    </a:lnTo>
                    <a:lnTo>
                      <a:pt x="73" y="96"/>
                    </a:lnTo>
                    <a:lnTo>
                      <a:pt x="70" y="98"/>
                    </a:lnTo>
                    <a:lnTo>
                      <a:pt x="65" y="99"/>
                    </a:lnTo>
                    <a:lnTo>
                      <a:pt x="60" y="99"/>
                    </a:lnTo>
                    <a:lnTo>
                      <a:pt x="55" y="101"/>
                    </a:lnTo>
                    <a:lnTo>
                      <a:pt x="51" y="104"/>
                    </a:lnTo>
                    <a:lnTo>
                      <a:pt x="51" y="110"/>
                    </a:lnTo>
                    <a:lnTo>
                      <a:pt x="49" y="115"/>
                    </a:lnTo>
                    <a:lnTo>
                      <a:pt x="46" y="119"/>
                    </a:lnTo>
                    <a:lnTo>
                      <a:pt x="43" y="124"/>
                    </a:lnTo>
                    <a:lnTo>
                      <a:pt x="48" y="107"/>
                    </a:lnTo>
                    <a:lnTo>
                      <a:pt x="50" y="87"/>
                    </a:lnTo>
                    <a:lnTo>
                      <a:pt x="51" y="69"/>
                    </a:lnTo>
                    <a:lnTo>
                      <a:pt x="49" y="50"/>
                    </a:lnTo>
                    <a:lnTo>
                      <a:pt x="45" y="47"/>
                    </a:lnTo>
                    <a:lnTo>
                      <a:pt x="40" y="45"/>
                    </a:lnTo>
                    <a:lnTo>
                      <a:pt x="34" y="43"/>
                    </a:lnTo>
                    <a:lnTo>
                      <a:pt x="28" y="45"/>
                    </a:lnTo>
                    <a:lnTo>
                      <a:pt x="23" y="51"/>
                    </a:lnTo>
                    <a:lnTo>
                      <a:pt x="21" y="60"/>
                    </a:lnTo>
                    <a:lnTo>
                      <a:pt x="23" y="68"/>
                    </a:lnTo>
                    <a:lnTo>
                      <a:pt x="23" y="77"/>
                    </a:lnTo>
                    <a:lnTo>
                      <a:pt x="21" y="88"/>
                    </a:lnTo>
                    <a:lnTo>
                      <a:pt x="18" y="99"/>
                    </a:lnTo>
                    <a:lnTo>
                      <a:pt x="15" y="110"/>
                    </a:lnTo>
                    <a:lnTo>
                      <a:pt x="13" y="121"/>
                    </a:lnTo>
                    <a:lnTo>
                      <a:pt x="11" y="122"/>
                    </a:lnTo>
                    <a:lnTo>
                      <a:pt x="10" y="125"/>
                    </a:lnTo>
                    <a:lnTo>
                      <a:pt x="11" y="127"/>
                    </a:lnTo>
                    <a:lnTo>
                      <a:pt x="12" y="131"/>
                    </a:lnTo>
                    <a:lnTo>
                      <a:pt x="18" y="136"/>
                    </a:lnTo>
                    <a:lnTo>
                      <a:pt x="25" y="136"/>
                    </a:lnTo>
                    <a:lnTo>
                      <a:pt x="32" y="134"/>
                    </a:lnTo>
                    <a:lnTo>
                      <a:pt x="39" y="132"/>
                    </a:lnTo>
                    <a:lnTo>
                      <a:pt x="36" y="140"/>
                    </a:lnTo>
                    <a:lnTo>
                      <a:pt x="32" y="147"/>
                    </a:lnTo>
                    <a:lnTo>
                      <a:pt x="24" y="153"/>
                    </a:lnTo>
                    <a:lnTo>
                      <a:pt x="17" y="157"/>
                    </a:lnTo>
                    <a:lnTo>
                      <a:pt x="12" y="155"/>
                    </a:lnTo>
                    <a:lnTo>
                      <a:pt x="10" y="152"/>
                    </a:lnTo>
                    <a:lnTo>
                      <a:pt x="8" y="147"/>
                    </a:lnTo>
                    <a:lnTo>
                      <a:pt x="7" y="142"/>
                    </a:lnTo>
                    <a:lnTo>
                      <a:pt x="0" y="114"/>
                    </a:lnTo>
                    <a:lnTo>
                      <a:pt x="0" y="85"/>
                    </a:lnTo>
                    <a:lnTo>
                      <a:pt x="3" y="55"/>
                    </a:lnTo>
                    <a:lnTo>
                      <a:pt x="9" y="26"/>
                    </a:lnTo>
                    <a:lnTo>
                      <a:pt x="13" y="33"/>
                    </a:lnTo>
                    <a:lnTo>
                      <a:pt x="21" y="32"/>
                    </a:lnTo>
                    <a:lnTo>
                      <a:pt x="28" y="30"/>
                    </a:lnTo>
                    <a:lnTo>
                      <a:pt x="36" y="30"/>
                    </a:lnTo>
                    <a:lnTo>
                      <a:pt x="39" y="27"/>
                    </a:lnTo>
                    <a:lnTo>
                      <a:pt x="41" y="24"/>
                    </a:lnTo>
                    <a:lnTo>
                      <a:pt x="42" y="22"/>
                    </a:lnTo>
                    <a:lnTo>
                      <a:pt x="42" y="18"/>
                    </a:lnTo>
                    <a:lnTo>
                      <a:pt x="39" y="15"/>
                    </a:lnTo>
                    <a:lnTo>
                      <a:pt x="36" y="10"/>
                    </a:lnTo>
                    <a:lnTo>
                      <a:pt x="33" y="7"/>
                    </a:lnTo>
                    <a:lnTo>
                      <a:pt x="28" y="4"/>
                    </a:lnTo>
                    <a:lnTo>
                      <a:pt x="25" y="5"/>
                    </a:lnTo>
                    <a:lnTo>
                      <a:pt x="21" y="7"/>
                    </a:lnTo>
                    <a:lnTo>
                      <a:pt x="18" y="10"/>
                    </a:lnTo>
                    <a:lnTo>
                      <a:pt x="16" y="12"/>
                    </a:lnTo>
                    <a:lnTo>
                      <a:pt x="17" y="9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7" y="2"/>
                    </a:lnTo>
                    <a:lnTo>
                      <a:pt x="31" y="2"/>
                    </a:lnTo>
                    <a:lnTo>
                      <a:pt x="34" y="4"/>
                    </a:lnTo>
                    <a:lnTo>
                      <a:pt x="38" y="7"/>
                    </a:lnTo>
                    <a:lnTo>
                      <a:pt x="42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3" name="Freeform 162"/>
              <p:cNvSpPr>
                <a:spLocks/>
              </p:cNvSpPr>
              <p:nvPr/>
            </p:nvSpPr>
            <p:spPr bwMode="auto">
              <a:xfrm>
                <a:off x="3681" y="-615"/>
                <a:ext cx="10" cy="44"/>
              </a:xfrm>
              <a:custGeom>
                <a:avLst/>
                <a:gdLst>
                  <a:gd name="T0" fmla="*/ 1 w 19"/>
                  <a:gd name="T1" fmla="*/ 0 h 86"/>
                  <a:gd name="T2" fmla="*/ 4 w 19"/>
                  <a:gd name="T3" fmla="*/ 22 h 86"/>
                  <a:gd name="T4" fmla="*/ 9 w 19"/>
                  <a:gd name="T5" fmla="*/ 43 h 86"/>
                  <a:gd name="T6" fmla="*/ 15 w 19"/>
                  <a:gd name="T7" fmla="*/ 63 h 86"/>
                  <a:gd name="T8" fmla="*/ 19 w 19"/>
                  <a:gd name="T9" fmla="*/ 84 h 86"/>
                  <a:gd name="T10" fmla="*/ 18 w 19"/>
                  <a:gd name="T11" fmla="*/ 86 h 86"/>
                  <a:gd name="T12" fmla="*/ 16 w 19"/>
                  <a:gd name="T13" fmla="*/ 86 h 86"/>
                  <a:gd name="T14" fmla="*/ 15 w 19"/>
                  <a:gd name="T15" fmla="*/ 86 h 86"/>
                  <a:gd name="T16" fmla="*/ 12 w 19"/>
                  <a:gd name="T17" fmla="*/ 85 h 86"/>
                  <a:gd name="T18" fmla="*/ 5 w 19"/>
                  <a:gd name="T19" fmla="*/ 66 h 86"/>
                  <a:gd name="T20" fmla="*/ 1 w 19"/>
                  <a:gd name="T21" fmla="*/ 44 h 86"/>
                  <a:gd name="T22" fmla="*/ 0 w 19"/>
                  <a:gd name="T23" fmla="*/ 22 h 86"/>
                  <a:gd name="T24" fmla="*/ 1 w 19"/>
                  <a:gd name="T2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86">
                    <a:moveTo>
                      <a:pt x="1" y="0"/>
                    </a:moveTo>
                    <a:lnTo>
                      <a:pt x="4" y="22"/>
                    </a:lnTo>
                    <a:lnTo>
                      <a:pt x="9" y="43"/>
                    </a:lnTo>
                    <a:lnTo>
                      <a:pt x="15" y="63"/>
                    </a:lnTo>
                    <a:lnTo>
                      <a:pt x="19" y="84"/>
                    </a:lnTo>
                    <a:lnTo>
                      <a:pt x="18" y="86"/>
                    </a:lnTo>
                    <a:lnTo>
                      <a:pt x="16" y="86"/>
                    </a:lnTo>
                    <a:lnTo>
                      <a:pt x="15" y="86"/>
                    </a:lnTo>
                    <a:lnTo>
                      <a:pt x="12" y="85"/>
                    </a:lnTo>
                    <a:lnTo>
                      <a:pt x="5" y="66"/>
                    </a:lnTo>
                    <a:lnTo>
                      <a:pt x="1" y="44"/>
                    </a:lnTo>
                    <a:lnTo>
                      <a:pt x="0" y="2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4" name="Freeform 163"/>
              <p:cNvSpPr>
                <a:spLocks/>
              </p:cNvSpPr>
              <p:nvPr/>
            </p:nvSpPr>
            <p:spPr bwMode="auto">
              <a:xfrm>
                <a:off x="3886" y="-613"/>
                <a:ext cx="23" cy="67"/>
              </a:xfrm>
              <a:custGeom>
                <a:avLst/>
                <a:gdLst>
                  <a:gd name="T0" fmla="*/ 3 w 46"/>
                  <a:gd name="T1" fmla="*/ 0 h 135"/>
                  <a:gd name="T2" fmla="*/ 7 w 46"/>
                  <a:gd name="T3" fmla="*/ 18 h 135"/>
                  <a:gd name="T4" fmla="*/ 10 w 46"/>
                  <a:gd name="T5" fmla="*/ 35 h 135"/>
                  <a:gd name="T6" fmla="*/ 15 w 46"/>
                  <a:gd name="T7" fmla="*/ 52 h 135"/>
                  <a:gd name="T8" fmla="*/ 21 w 46"/>
                  <a:gd name="T9" fmla="*/ 68 h 135"/>
                  <a:gd name="T10" fmla="*/ 26 w 46"/>
                  <a:gd name="T11" fmla="*/ 85 h 135"/>
                  <a:gd name="T12" fmla="*/ 32 w 46"/>
                  <a:gd name="T13" fmla="*/ 102 h 135"/>
                  <a:gd name="T14" fmla="*/ 39 w 46"/>
                  <a:gd name="T15" fmla="*/ 117 h 135"/>
                  <a:gd name="T16" fmla="*/ 46 w 46"/>
                  <a:gd name="T17" fmla="*/ 133 h 135"/>
                  <a:gd name="T18" fmla="*/ 40 w 46"/>
                  <a:gd name="T19" fmla="*/ 135 h 135"/>
                  <a:gd name="T20" fmla="*/ 34 w 46"/>
                  <a:gd name="T21" fmla="*/ 132 h 135"/>
                  <a:gd name="T22" fmla="*/ 30 w 46"/>
                  <a:gd name="T23" fmla="*/ 127 h 135"/>
                  <a:gd name="T24" fmla="*/ 27 w 46"/>
                  <a:gd name="T25" fmla="*/ 121 h 135"/>
                  <a:gd name="T26" fmla="*/ 19 w 46"/>
                  <a:gd name="T27" fmla="*/ 91 h 135"/>
                  <a:gd name="T28" fmla="*/ 9 w 46"/>
                  <a:gd name="T29" fmla="*/ 62 h 135"/>
                  <a:gd name="T30" fmla="*/ 2 w 46"/>
                  <a:gd name="T31" fmla="*/ 33 h 135"/>
                  <a:gd name="T32" fmla="*/ 0 w 46"/>
                  <a:gd name="T33" fmla="*/ 0 h 135"/>
                  <a:gd name="T34" fmla="*/ 3 w 46"/>
                  <a:gd name="T35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135">
                    <a:moveTo>
                      <a:pt x="3" y="0"/>
                    </a:moveTo>
                    <a:lnTo>
                      <a:pt x="7" y="18"/>
                    </a:lnTo>
                    <a:lnTo>
                      <a:pt x="10" y="35"/>
                    </a:lnTo>
                    <a:lnTo>
                      <a:pt x="15" y="52"/>
                    </a:lnTo>
                    <a:lnTo>
                      <a:pt x="21" y="68"/>
                    </a:lnTo>
                    <a:lnTo>
                      <a:pt x="26" y="85"/>
                    </a:lnTo>
                    <a:lnTo>
                      <a:pt x="32" y="102"/>
                    </a:lnTo>
                    <a:lnTo>
                      <a:pt x="39" y="117"/>
                    </a:lnTo>
                    <a:lnTo>
                      <a:pt x="46" y="133"/>
                    </a:lnTo>
                    <a:lnTo>
                      <a:pt x="40" y="135"/>
                    </a:lnTo>
                    <a:lnTo>
                      <a:pt x="34" y="132"/>
                    </a:lnTo>
                    <a:lnTo>
                      <a:pt x="30" y="127"/>
                    </a:lnTo>
                    <a:lnTo>
                      <a:pt x="27" y="121"/>
                    </a:lnTo>
                    <a:lnTo>
                      <a:pt x="19" y="91"/>
                    </a:lnTo>
                    <a:lnTo>
                      <a:pt x="9" y="62"/>
                    </a:lnTo>
                    <a:lnTo>
                      <a:pt x="2" y="33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5" name="Freeform 164"/>
              <p:cNvSpPr>
                <a:spLocks/>
              </p:cNvSpPr>
              <p:nvPr/>
            </p:nvSpPr>
            <p:spPr bwMode="auto">
              <a:xfrm>
                <a:off x="3809" y="-612"/>
                <a:ext cx="37" cy="131"/>
              </a:xfrm>
              <a:custGeom>
                <a:avLst/>
                <a:gdLst>
                  <a:gd name="T0" fmla="*/ 60 w 75"/>
                  <a:gd name="T1" fmla="*/ 31 h 262"/>
                  <a:gd name="T2" fmla="*/ 69 w 75"/>
                  <a:gd name="T3" fmla="*/ 76 h 262"/>
                  <a:gd name="T4" fmla="*/ 75 w 75"/>
                  <a:gd name="T5" fmla="*/ 122 h 262"/>
                  <a:gd name="T6" fmla="*/ 74 w 75"/>
                  <a:gd name="T7" fmla="*/ 169 h 262"/>
                  <a:gd name="T8" fmla="*/ 68 w 75"/>
                  <a:gd name="T9" fmla="*/ 214 h 262"/>
                  <a:gd name="T10" fmla="*/ 64 w 75"/>
                  <a:gd name="T11" fmla="*/ 226 h 262"/>
                  <a:gd name="T12" fmla="*/ 59 w 75"/>
                  <a:gd name="T13" fmla="*/ 239 h 262"/>
                  <a:gd name="T14" fmla="*/ 52 w 75"/>
                  <a:gd name="T15" fmla="*/ 252 h 262"/>
                  <a:gd name="T16" fmla="*/ 44 w 75"/>
                  <a:gd name="T17" fmla="*/ 262 h 262"/>
                  <a:gd name="T18" fmla="*/ 35 w 75"/>
                  <a:gd name="T19" fmla="*/ 259 h 262"/>
                  <a:gd name="T20" fmla="*/ 28 w 75"/>
                  <a:gd name="T21" fmla="*/ 253 h 262"/>
                  <a:gd name="T22" fmla="*/ 22 w 75"/>
                  <a:gd name="T23" fmla="*/ 246 h 262"/>
                  <a:gd name="T24" fmla="*/ 18 w 75"/>
                  <a:gd name="T25" fmla="*/ 237 h 262"/>
                  <a:gd name="T26" fmla="*/ 14 w 75"/>
                  <a:gd name="T27" fmla="*/ 228 h 262"/>
                  <a:gd name="T28" fmla="*/ 11 w 75"/>
                  <a:gd name="T29" fmla="*/ 218 h 262"/>
                  <a:gd name="T30" fmla="*/ 8 w 75"/>
                  <a:gd name="T31" fmla="*/ 209 h 262"/>
                  <a:gd name="T32" fmla="*/ 6 w 75"/>
                  <a:gd name="T33" fmla="*/ 200 h 262"/>
                  <a:gd name="T34" fmla="*/ 3 w 75"/>
                  <a:gd name="T35" fmla="*/ 165 h 262"/>
                  <a:gd name="T36" fmla="*/ 0 w 75"/>
                  <a:gd name="T37" fmla="*/ 130 h 262"/>
                  <a:gd name="T38" fmla="*/ 0 w 75"/>
                  <a:gd name="T39" fmla="*/ 94 h 262"/>
                  <a:gd name="T40" fmla="*/ 7 w 75"/>
                  <a:gd name="T41" fmla="*/ 61 h 262"/>
                  <a:gd name="T42" fmla="*/ 12 w 75"/>
                  <a:gd name="T43" fmla="*/ 43 h 262"/>
                  <a:gd name="T44" fmla="*/ 18 w 75"/>
                  <a:gd name="T45" fmla="*/ 27 h 262"/>
                  <a:gd name="T46" fmla="*/ 26 w 75"/>
                  <a:gd name="T47" fmla="*/ 12 h 262"/>
                  <a:gd name="T48" fmla="*/ 38 w 75"/>
                  <a:gd name="T49" fmla="*/ 0 h 262"/>
                  <a:gd name="T50" fmla="*/ 46 w 75"/>
                  <a:gd name="T51" fmla="*/ 4 h 262"/>
                  <a:gd name="T52" fmla="*/ 52 w 75"/>
                  <a:gd name="T53" fmla="*/ 12 h 262"/>
                  <a:gd name="T54" fmla="*/ 57 w 75"/>
                  <a:gd name="T55" fmla="*/ 21 h 262"/>
                  <a:gd name="T56" fmla="*/ 60 w 75"/>
                  <a:gd name="T57" fmla="*/ 3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262">
                    <a:moveTo>
                      <a:pt x="60" y="31"/>
                    </a:moveTo>
                    <a:lnTo>
                      <a:pt x="69" y="76"/>
                    </a:lnTo>
                    <a:lnTo>
                      <a:pt x="75" y="122"/>
                    </a:lnTo>
                    <a:lnTo>
                      <a:pt x="74" y="169"/>
                    </a:lnTo>
                    <a:lnTo>
                      <a:pt x="68" y="214"/>
                    </a:lnTo>
                    <a:lnTo>
                      <a:pt x="64" y="226"/>
                    </a:lnTo>
                    <a:lnTo>
                      <a:pt x="59" y="239"/>
                    </a:lnTo>
                    <a:lnTo>
                      <a:pt x="52" y="252"/>
                    </a:lnTo>
                    <a:lnTo>
                      <a:pt x="44" y="262"/>
                    </a:lnTo>
                    <a:lnTo>
                      <a:pt x="35" y="259"/>
                    </a:lnTo>
                    <a:lnTo>
                      <a:pt x="28" y="253"/>
                    </a:lnTo>
                    <a:lnTo>
                      <a:pt x="22" y="246"/>
                    </a:lnTo>
                    <a:lnTo>
                      <a:pt x="18" y="237"/>
                    </a:lnTo>
                    <a:lnTo>
                      <a:pt x="14" y="228"/>
                    </a:lnTo>
                    <a:lnTo>
                      <a:pt x="11" y="218"/>
                    </a:lnTo>
                    <a:lnTo>
                      <a:pt x="8" y="209"/>
                    </a:lnTo>
                    <a:lnTo>
                      <a:pt x="6" y="200"/>
                    </a:lnTo>
                    <a:lnTo>
                      <a:pt x="3" y="165"/>
                    </a:lnTo>
                    <a:lnTo>
                      <a:pt x="0" y="130"/>
                    </a:lnTo>
                    <a:lnTo>
                      <a:pt x="0" y="94"/>
                    </a:lnTo>
                    <a:lnTo>
                      <a:pt x="7" y="61"/>
                    </a:lnTo>
                    <a:lnTo>
                      <a:pt x="12" y="43"/>
                    </a:lnTo>
                    <a:lnTo>
                      <a:pt x="18" y="27"/>
                    </a:lnTo>
                    <a:lnTo>
                      <a:pt x="26" y="12"/>
                    </a:lnTo>
                    <a:lnTo>
                      <a:pt x="38" y="0"/>
                    </a:lnTo>
                    <a:lnTo>
                      <a:pt x="46" y="4"/>
                    </a:lnTo>
                    <a:lnTo>
                      <a:pt x="52" y="12"/>
                    </a:lnTo>
                    <a:lnTo>
                      <a:pt x="57" y="21"/>
                    </a:lnTo>
                    <a:lnTo>
                      <a:pt x="60" y="3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6" name="Freeform 165"/>
              <p:cNvSpPr>
                <a:spLocks/>
              </p:cNvSpPr>
              <p:nvPr/>
            </p:nvSpPr>
            <p:spPr bwMode="auto">
              <a:xfrm>
                <a:off x="3817" y="-609"/>
                <a:ext cx="20" cy="39"/>
              </a:xfrm>
              <a:custGeom>
                <a:avLst/>
                <a:gdLst>
                  <a:gd name="T0" fmla="*/ 33 w 42"/>
                  <a:gd name="T1" fmla="*/ 10 h 79"/>
                  <a:gd name="T2" fmla="*/ 35 w 42"/>
                  <a:gd name="T3" fmla="*/ 20 h 79"/>
                  <a:gd name="T4" fmla="*/ 40 w 42"/>
                  <a:gd name="T5" fmla="*/ 30 h 79"/>
                  <a:gd name="T6" fmla="*/ 42 w 42"/>
                  <a:gd name="T7" fmla="*/ 42 h 79"/>
                  <a:gd name="T8" fmla="*/ 42 w 42"/>
                  <a:gd name="T9" fmla="*/ 53 h 79"/>
                  <a:gd name="T10" fmla="*/ 34 w 42"/>
                  <a:gd name="T11" fmla="*/ 54 h 79"/>
                  <a:gd name="T12" fmla="*/ 30 w 42"/>
                  <a:gd name="T13" fmla="*/ 49 h 79"/>
                  <a:gd name="T14" fmla="*/ 27 w 42"/>
                  <a:gd name="T15" fmla="*/ 42 h 79"/>
                  <a:gd name="T16" fmla="*/ 22 w 42"/>
                  <a:gd name="T17" fmla="*/ 37 h 79"/>
                  <a:gd name="T18" fmla="*/ 17 w 42"/>
                  <a:gd name="T19" fmla="*/ 49 h 79"/>
                  <a:gd name="T20" fmla="*/ 14 w 42"/>
                  <a:gd name="T21" fmla="*/ 60 h 79"/>
                  <a:gd name="T22" fmla="*/ 10 w 42"/>
                  <a:gd name="T23" fmla="*/ 72 h 79"/>
                  <a:gd name="T24" fmla="*/ 0 w 42"/>
                  <a:gd name="T25" fmla="*/ 79 h 79"/>
                  <a:gd name="T26" fmla="*/ 2 w 42"/>
                  <a:gd name="T27" fmla="*/ 57 h 79"/>
                  <a:gd name="T28" fmla="*/ 4 w 42"/>
                  <a:gd name="T29" fmla="*/ 36 h 79"/>
                  <a:gd name="T30" fmla="*/ 11 w 42"/>
                  <a:gd name="T31" fmla="*/ 16 h 79"/>
                  <a:gd name="T32" fmla="*/ 23 w 42"/>
                  <a:gd name="T33" fmla="*/ 0 h 79"/>
                  <a:gd name="T34" fmla="*/ 27 w 42"/>
                  <a:gd name="T35" fmla="*/ 0 h 79"/>
                  <a:gd name="T36" fmla="*/ 29 w 42"/>
                  <a:gd name="T37" fmla="*/ 3 h 79"/>
                  <a:gd name="T38" fmla="*/ 30 w 42"/>
                  <a:gd name="T39" fmla="*/ 6 h 79"/>
                  <a:gd name="T40" fmla="*/ 33 w 42"/>
                  <a:gd name="T41" fmla="*/ 1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" h="79">
                    <a:moveTo>
                      <a:pt x="33" y="10"/>
                    </a:moveTo>
                    <a:lnTo>
                      <a:pt x="35" y="20"/>
                    </a:lnTo>
                    <a:lnTo>
                      <a:pt x="40" y="30"/>
                    </a:lnTo>
                    <a:lnTo>
                      <a:pt x="42" y="42"/>
                    </a:lnTo>
                    <a:lnTo>
                      <a:pt x="42" y="53"/>
                    </a:lnTo>
                    <a:lnTo>
                      <a:pt x="34" y="54"/>
                    </a:lnTo>
                    <a:lnTo>
                      <a:pt x="30" y="49"/>
                    </a:lnTo>
                    <a:lnTo>
                      <a:pt x="27" y="42"/>
                    </a:lnTo>
                    <a:lnTo>
                      <a:pt x="22" y="37"/>
                    </a:lnTo>
                    <a:lnTo>
                      <a:pt x="17" y="49"/>
                    </a:lnTo>
                    <a:lnTo>
                      <a:pt x="14" y="60"/>
                    </a:lnTo>
                    <a:lnTo>
                      <a:pt x="10" y="72"/>
                    </a:lnTo>
                    <a:lnTo>
                      <a:pt x="0" y="79"/>
                    </a:lnTo>
                    <a:lnTo>
                      <a:pt x="2" y="57"/>
                    </a:lnTo>
                    <a:lnTo>
                      <a:pt x="4" y="36"/>
                    </a:lnTo>
                    <a:lnTo>
                      <a:pt x="11" y="16"/>
                    </a:lnTo>
                    <a:lnTo>
                      <a:pt x="23" y="0"/>
                    </a:lnTo>
                    <a:lnTo>
                      <a:pt x="27" y="0"/>
                    </a:lnTo>
                    <a:lnTo>
                      <a:pt x="29" y="3"/>
                    </a:lnTo>
                    <a:lnTo>
                      <a:pt x="30" y="6"/>
                    </a:lnTo>
                    <a:lnTo>
                      <a:pt x="33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7" name="Freeform 166"/>
              <p:cNvSpPr>
                <a:spLocks/>
              </p:cNvSpPr>
              <p:nvPr/>
            </p:nvSpPr>
            <p:spPr bwMode="auto">
              <a:xfrm>
                <a:off x="3545" y="-609"/>
                <a:ext cx="9" cy="6"/>
              </a:xfrm>
              <a:custGeom>
                <a:avLst/>
                <a:gdLst>
                  <a:gd name="T0" fmla="*/ 17 w 17"/>
                  <a:gd name="T1" fmla="*/ 3 h 12"/>
                  <a:gd name="T2" fmla="*/ 17 w 17"/>
                  <a:gd name="T3" fmla="*/ 10 h 12"/>
                  <a:gd name="T4" fmla="*/ 12 w 17"/>
                  <a:gd name="T5" fmla="*/ 11 h 12"/>
                  <a:gd name="T6" fmla="*/ 6 w 17"/>
                  <a:gd name="T7" fmla="*/ 11 h 12"/>
                  <a:gd name="T8" fmla="*/ 0 w 17"/>
                  <a:gd name="T9" fmla="*/ 12 h 12"/>
                  <a:gd name="T10" fmla="*/ 0 w 17"/>
                  <a:gd name="T11" fmla="*/ 0 h 12"/>
                  <a:gd name="T12" fmla="*/ 3 w 17"/>
                  <a:gd name="T13" fmla="*/ 3 h 12"/>
                  <a:gd name="T14" fmla="*/ 8 w 17"/>
                  <a:gd name="T15" fmla="*/ 3 h 12"/>
                  <a:gd name="T16" fmla="*/ 12 w 17"/>
                  <a:gd name="T17" fmla="*/ 3 h 12"/>
                  <a:gd name="T18" fmla="*/ 17 w 17"/>
                  <a:gd name="T19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lnTo>
                      <a:pt x="17" y="10"/>
                    </a:lnTo>
                    <a:lnTo>
                      <a:pt x="12" y="11"/>
                    </a:lnTo>
                    <a:lnTo>
                      <a:pt x="6" y="11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8" y="3"/>
                    </a:lnTo>
                    <a:lnTo>
                      <a:pt x="12" y="3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8" name="Freeform 167"/>
              <p:cNvSpPr>
                <a:spLocks/>
              </p:cNvSpPr>
              <p:nvPr/>
            </p:nvSpPr>
            <p:spPr bwMode="auto">
              <a:xfrm>
                <a:off x="3692" y="-609"/>
                <a:ext cx="10" cy="37"/>
              </a:xfrm>
              <a:custGeom>
                <a:avLst/>
                <a:gdLst>
                  <a:gd name="T0" fmla="*/ 19 w 19"/>
                  <a:gd name="T1" fmla="*/ 73 h 74"/>
                  <a:gd name="T2" fmla="*/ 18 w 19"/>
                  <a:gd name="T3" fmla="*/ 74 h 74"/>
                  <a:gd name="T4" fmla="*/ 17 w 19"/>
                  <a:gd name="T5" fmla="*/ 74 h 74"/>
                  <a:gd name="T6" fmla="*/ 15 w 19"/>
                  <a:gd name="T7" fmla="*/ 74 h 74"/>
                  <a:gd name="T8" fmla="*/ 13 w 19"/>
                  <a:gd name="T9" fmla="*/ 74 h 74"/>
                  <a:gd name="T10" fmla="*/ 8 w 19"/>
                  <a:gd name="T11" fmla="*/ 57 h 74"/>
                  <a:gd name="T12" fmla="*/ 3 w 19"/>
                  <a:gd name="T13" fmla="*/ 38 h 74"/>
                  <a:gd name="T14" fmla="*/ 1 w 19"/>
                  <a:gd name="T15" fmla="*/ 19 h 74"/>
                  <a:gd name="T16" fmla="*/ 0 w 19"/>
                  <a:gd name="T17" fmla="*/ 0 h 74"/>
                  <a:gd name="T18" fmla="*/ 6 w 19"/>
                  <a:gd name="T19" fmla="*/ 17 h 74"/>
                  <a:gd name="T20" fmla="*/ 12 w 19"/>
                  <a:gd name="T21" fmla="*/ 35 h 74"/>
                  <a:gd name="T22" fmla="*/ 16 w 19"/>
                  <a:gd name="T23" fmla="*/ 55 h 74"/>
                  <a:gd name="T24" fmla="*/ 19 w 19"/>
                  <a:gd name="T25" fmla="*/ 7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74">
                    <a:moveTo>
                      <a:pt x="19" y="73"/>
                    </a:moveTo>
                    <a:lnTo>
                      <a:pt x="18" y="74"/>
                    </a:lnTo>
                    <a:lnTo>
                      <a:pt x="17" y="74"/>
                    </a:lnTo>
                    <a:lnTo>
                      <a:pt x="15" y="74"/>
                    </a:lnTo>
                    <a:lnTo>
                      <a:pt x="13" y="74"/>
                    </a:lnTo>
                    <a:lnTo>
                      <a:pt x="8" y="57"/>
                    </a:lnTo>
                    <a:lnTo>
                      <a:pt x="3" y="38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12" y="35"/>
                    </a:lnTo>
                    <a:lnTo>
                      <a:pt x="16" y="55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9" name="Freeform 168"/>
              <p:cNvSpPr>
                <a:spLocks/>
              </p:cNvSpPr>
              <p:nvPr/>
            </p:nvSpPr>
            <p:spPr bwMode="auto">
              <a:xfrm>
                <a:off x="3748" y="-608"/>
                <a:ext cx="10" cy="42"/>
              </a:xfrm>
              <a:custGeom>
                <a:avLst/>
                <a:gdLst>
                  <a:gd name="T0" fmla="*/ 2 w 21"/>
                  <a:gd name="T1" fmla="*/ 0 h 84"/>
                  <a:gd name="T2" fmla="*/ 6 w 21"/>
                  <a:gd name="T3" fmla="*/ 20 h 84"/>
                  <a:gd name="T4" fmla="*/ 11 w 21"/>
                  <a:gd name="T5" fmla="*/ 41 h 84"/>
                  <a:gd name="T6" fmla="*/ 16 w 21"/>
                  <a:gd name="T7" fmla="*/ 61 h 84"/>
                  <a:gd name="T8" fmla="*/ 21 w 21"/>
                  <a:gd name="T9" fmla="*/ 81 h 84"/>
                  <a:gd name="T10" fmla="*/ 19 w 21"/>
                  <a:gd name="T11" fmla="*/ 84 h 84"/>
                  <a:gd name="T12" fmla="*/ 17 w 21"/>
                  <a:gd name="T13" fmla="*/ 84 h 84"/>
                  <a:gd name="T14" fmla="*/ 15 w 21"/>
                  <a:gd name="T15" fmla="*/ 84 h 84"/>
                  <a:gd name="T16" fmla="*/ 13 w 21"/>
                  <a:gd name="T17" fmla="*/ 84 h 84"/>
                  <a:gd name="T18" fmla="*/ 6 w 21"/>
                  <a:gd name="T19" fmla="*/ 64 h 84"/>
                  <a:gd name="T20" fmla="*/ 2 w 21"/>
                  <a:gd name="T21" fmla="*/ 43 h 84"/>
                  <a:gd name="T22" fmla="*/ 0 w 21"/>
                  <a:gd name="T23" fmla="*/ 22 h 84"/>
                  <a:gd name="T24" fmla="*/ 1 w 21"/>
                  <a:gd name="T25" fmla="*/ 0 h 84"/>
                  <a:gd name="T26" fmla="*/ 2 w 21"/>
                  <a:gd name="T27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84">
                    <a:moveTo>
                      <a:pt x="2" y="0"/>
                    </a:moveTo>
                    <a:lnTo>
                      <a:pt x="6" y="20"/>
                    </a:lnTo>
                    <a:lnTo>
                      <a:pt x="11" y="41"/>
                    </a:lnTo>
                    <a:lnTo>
                      <a:pt x="16" y="61"/>
                    </a:lnTo>
                    <a:lnTo>
                      <a:pt x="21" y="81"/>
                    </a:lnTo>
                    <a:lnTo>
                      <a:pt x="19" y="84"/>
                    </a:lnTo>
                    <a:lnTo>
                      <a:pt x="17" y="84"/>
                    </a:lnTo>
                    <a:lnTo>
                      <a:pt x="15" y="84"/>
                    </a:lnTo>
                    <a:lnTo>
                      <a:pt x="13" y="84"/>
                    </a:lnTo>
                    <a:lnTo>
                      <a:pt x="6" y="64"/>
                    </a:lnTo>
                    <a:lnTo>
                      <a:pt x="2" y="43"/>
                    </a:lnTo>
                    <a:lnTo>
                      <a:pt x="0" y="22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0" name="Freeform 169"/>
              <p:cNvSpPr>
                <a:spLocks/>
              </p:cNvSpPr>
              <p:nvPr/>
            </p:nvSpPr>
            <p:spPr bwMode="auto">
              <a:xfrm>
                <a:off x="4200" y="-608"/>
                <a:ext cx="100" cy="44"/>
              </a:xfrm>
              <a:custGeom>
                <a:avLst/>
                <a:gdLst>
                  <a:gd name="T0" fmla="*/ 191 w 200"/>
                  <a:gd name="T1" fmla="*/ 5 h 88"/>
                  <a:gd name="T2" fmla="*/ 195 w 200"/>
                  <a:gd name="T3" fmla="*/ 25 h 88"/>
                  <a:gd name="T4" fmla="*/ 200 w 200"/>
                  <a:gd name="T5" fmla="*/ 46 h 88"/>
                  <a:gd name="T6" fmla="*/ 199 w 200"/>
                  <a:gd name="T7" fmla="*/ 66 h 88"/>
                  <a:gd name="T8" fmla="*/ 191 w 200"/>
                  <a:gd name="T9" fmla="*/ 85 h 88"/>
                  <a:gd name="T10" fmla="*/ 179 w 200"/>
                  <a:gd name="T11" fmla="*/ 85 h 88"/>
                  <a:gd name="T12" fmla="*/ 168 w 200"/>
                  <a:gd name="T13" fmla="*/ 85 h 88"/>
                  <a:gd name="T14" fmla="*/ 156 w 200"/>
                  <a:gd name="T15" fmla="*/ 86 h 88"/>
                  <a:gd name="T16" fmla="*/ 145 w 200"/>
                  <a:gd name="T17" fmla="*/ 86 h 88"/>
                  <a:gd name="T18" fmla="*/ 133 w 200"/>
                  <a:gd name="T19" fmla="*/ 86 h 88"/>
                  <a:gd name="T20" fmla="*/ 121 w 200"/>
                  <a:gd name="T21" fmla="*/ 86 h 88"/>
                  <a:gd name="T22" fmla="*/ 109 w 200"/>
                  <a:gd name="T23" fmla="*/ 85 h 88"/>
                  <a:gd name="T24" fmla="*/ 97 w 200"/>
                  <a:gd name="T25" fmla="*/ 85 h 88"/>
                  <a:gd name="T26" fmla="*/ 85 w 200"/>
                  <a:gd name="T27" fmla="*/ 85 h 88"/>
                  <a:gd name="T28" fmla="*/ 73 w 200"/>
                  <a:gd name="T29" fmla="*/ 85 h 88"/>
                  <a:gd name="T30" fmla="*/ 62 w 200"/>
                  <a:gd name="T31" fmla="*/ 85 h 88"/>
                  <a:gd name="T32" fmla="*/ 50 w 200"/>
                  <a:gd name="T33" fmla="*/ 86 h 88"/>
                  <a:gd name="T34" fmla="*/ 38 w 200"/>
                  <a:gd name="T35" fmla="*/ 86 h 88"/>
                  <a:gd name="T36" fmla="*/ 26 w 200"/>
                  <a:gd name="T37" fmla="*/ 87 h 88"/>
                  <a:gd name="T38" fmla="*/ 16 w 200"/>
                  <a:gd name="T39" fmla="*/ 87 h 88"/>
                  <a:gd name="T40" fmla="*/ 4 w 200"/>
                  <a:gd name="T41" fmla="*/ 88 h 88"/>
                  <a:gd name="T42" fmla="*/ 0 w 200"/>
                  <a:gd name="T43" fmla="*/ 68 h 88"/>
                  <a:gd name="T44" fmla="*/ 0 w 200"/>
                  <a:gd name="T45" fmla="*/ 47 h 88"/>
                  <a:gd name="T46" fmla="*/ 2 w 200"/>
                  <a:gd name="T47" fmla="*/ 26 h 88"/>
                  <a:gd name="T48" fmla="*/ 1 w 200"/>
                  <a:gd name="T49" fmla="*/ 5 h 88"/>
                  <a:gd name="T50" fmla="*/ 4 w 200"/>
                  <a:gd name="T51" fmla="*/ 3 h 88"/>
                  <a:gd name="T52" fmla="*/ 16 w 200"/>
                  <a:gd name="T53" fmla="*/ 2 h 88"/>
                  <a:gd name="T54" fmla="*/ 27 w 200"/>
                  <a:gd name="T55" fmla="*/ 1 h 88"/>
                  <a:gd name="T56" fmla="*/ 39 w 200"/>
                  <a:gd name="T57" fmla="*/ 1 h 88"/>
                  <a:gd name="T58" fmla="*/ 50 w 200"/>
                  <a:gd name="T59" fmla="*/ 1 h 88"/>
                  <a:gd name="T60" fmla="*/ 62 w 200"/>
                  <a:gd name="T61" fmla="*/ 0 h 88"/>
                  <a:gd name="T62" fmla="*/ 73 w 200"/>
                  <a:gd name="T63" fmla="*/ 0 h 88"/>
                  <a:gd name="T64" fmla="*/ 85 w 200"/>
                  <a:gd name="T65" fmla="*/ 0 h 88"/>
                  <a:gd name="T66" fmla="*/ 96 w 200"/>
                  <a:gd name="T67" fmla="*/ 1 h 88"/>
                  <a:gd name="T68" fmla="*/ 108 w 200"/>
                  <a:gd name="T69" fmla="*/ 1 h 88"/>
                  <a:gd name="T70" fmla="*/ 121 w 200"/>
                  <a:gd name="T71" fmla="*/ 1 h 88"/>
                  <a:gd name="T72" fmla="*/ 132 w 200"/>
                  <a:gd name="T73" fmla="*/ 2 h 88"/>
                  <a:gd name="T74" fmla="*/ 144 w 200"/>
                  <a:gd name="T75" fmla="*/ 2 h 88"/>
                  <a:gd name="T76" fmla="*/ 155 w 200"/>
                  <a:gd name="T77" fmla="*/ 3 h 88"/>
                  <a:gd name="T78" fmla="*/ 168 w 200"/>
                  <a:gd name="T79" fmla="*/ 4 h 88"/>
                  <a:gd name="T80" fmla="*/ 179 w 200"/>
                  <a:gd name="T81" fmla="*/ 4 h 88"/>
                  <a:gd name="T82" fmla="*/ 191 w 200"/>
                  <a:gd name="T83" fmla="*/ 5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0" h="88">
                    <a:moveTo>
                      <a:pt x="191" y="5"/>
                    </a:moveTo>
                    <a:lnTo>
                      <a:pt x="195" y="25"/>
                    </a:lnTo>
                    <a:lnTo>
                      <a:pt x="200" y="46"/>
                    </a:lnTo>
                    <a:lnTo>
                      <a:pt x="199" y="66"/>
                    </a:lnTo>
                    <a:lnTo>
                      <a:pt x="191" y="85"/>
                    </a:lnTo>
                    <a:lnTo>
                      <a:pt x="179" y="85"/>
                    </a:lnTo>
                    <a:lnTo>
                      <a:pt x="168" y="85"/>
                    </a:lnTo>
                    <a:lnTo>
                      <a:pt x="156" y="86"/>
                    </a:lnTo>
                    <a:lnTo>
                      <a:pt x="145" y="86"/>
                    </a:lnTo>
                    <a:lnTo>
                      <a:pt x="133" y="86"/>
                    </a:lnTo>
                    <a:lnTo>
                      <a:pt x="121" y="86"/>
                    </a:lnTo>
                    <a:lnTo>
                      <a:pt x="109" y="85"/>
                    </a:lnTo>
                    <a:lnTo>
                      <a:pt x="97" y="85"/>
                    </a:lnTo>
                    <a:lnTo>
                      <a:pt x="85" y="85"/>
                    </a:lnTo>
                    <a:lnTo>
                      <a:pt x="73" y="85"/>
                    </a:lnTo>
                    <a:lnTo>
                      <a:pt x="62" y="85"/>
                    </a:lnTo>
                    <a:lnTo>
                      <a:pt x="50" y="86"/>
                    </a:lnTo>
                    <a:lnTo>
                      <a:pt x="38" y="86"/>
                    </a:lnTo>
                    <a:lnTo>
                      <a:pt x="26" y="87"/>
                    </a:lnTo>
                    <a:lnTo>
                      <a:pt x="16" y="87"/>
                    </a:lnTo>
                    <a:lnTo>
                      <a:pt x="4" y="88"/>
                    </a:lnTo>
                    <a:lnTo>
                      <a:pt x="0" y="68"/>
                    </a:lnTo>
                    <a:lnTo>
                      <a:pt x="0" y="47"/>
                    </a:lnTo>
                    <a:lnTo>
                      <a:pt x="2" y="26"/>
                    </a:lnTo>
                    <a:lnTo>
                      <a:pt x="1" y="5"/>
                    </a:lnTo>
                    <a:lnTo>
                      <a:pt x="4" y="3"/>
                    </a:lnTo>
                    <a:lnTo>
                      <a:pt x="16" y="2"/>
                    </a:lnTo>
                    <a:lnTo>
                      <a:pt x="27" y="1"/>
                    </a:lnTo>
                    <a:lnTo>
                      <a:pt x="39" y="1"/>
                    </a:lnTo>
                    <a:lnTo>
                      <a:pt x="50" y="1"/>
                    </a:lnTo>
                    <a:lnTo>
                      <a:pt x="62" y="0"/>
                    </a:lnTo>
                    <a:lnTo>
                      <a:pt x="73" y="0"/>
                    </a:lnTo>
                    <a:lnTo>
                      <a:pt x="85" y="0"/>
                    </a:lnTo>
                    <a:lnTo>
                      <a:pt x="96" y="1"/>
                    </a:lnTo>
                    <a:lnTo>
                      <a:pt x="108" y="1"/>
                    </a:lnTo>
                    <a:lnTo>
                      <a:pt x="121" y="1"/>
                    </a:lnTo>
                    <a:lnTo>
                      <a:pt x="132" y="2"/>
                    </a:lnTo>
                    <a:lnTo>
                      <a:pt x="144" y="2"/>
                    </a:lnTo>
                    <a:lnTo>
                      <a:pt x="155" y="3"/>
                    </a:lnTo>
                    <a:lnTo>
                      <a:pt x="168" y="4"/>
                    </a:lnTo>
                    <a:lnTo>
                      <a:pt x="179" y="4"/>
                    </a:lnTo>
                    <a:lnTo>
                      <a:pt x="191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1" name="Freeform 170"/>
              <p:cNvSpPr>
                <a:spLocks/>
              </p:cNvSpPr>
              <p:nvPr/>
            </p:nvSpPr>
            <p:spPr bwMode="auto">
              <a:xfrm>
                <a:off x="3671" y="-604"/>
                <a:ext cx="7" cy="27"/>
              </a:xfrm>
              <a:custGeom>
                <a:avLst/>
                <a:gdLst>
                  <a:gd name="T0" fmla="*/ 14 w 14"/>
                  <a:gd name="T1" fmla="*/ 53 h 54"/>
                  <a:gd name="T2" fmla="*/ 13 w 14"/>
                  <a:gd name="T3" fmla="*/ 54 h 54"/>
                  <a:gd name="T4" fmla="*/ 10 w 14"/>
                  <a:gd name="T5" fmla="*/ 54 h 54"/>
                  <a:gd name="T6" fmla="*/ 9 w 14"/>
                  <a:gd name="T7" fmla="*/ 54 h 54"/>
                  <a:gd name="T8" fmla="*/ 7 w 14"/>
                  <a:gd name="T9" fmla="*/ 54 h 54"/>
                  <a:gd name="T10" fmla="*/ 2 w 14"/>
                  <a:gd name="T11" fmla="*/ 41 h 54"/>
                  <a:gd name="T12" fmla="*/ 0 w 14"/>
                  <a:gd name="T13" fmla="*/ 26 h 54"/>
                  <a:gd name="T14" fmla="*/ 0 w 14"/>
                  <a:gd name="T15" fmla="*/ 13 h 54"/>
                  <a:gd name="T16" fmla="*/ 3 w 14"/>
                  <a:gd name="T17" fmla="*/ 0 h 54"/>
                  <a:gd name="T18" fmla="*/ 14 w 14"/>
                  <a:gd name="T19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54">
                    <a:moveTo>
                      <a:pt x="14" y="53"/>
                    </a:moveTo>
                    <a:lnTo>
                      <a:pt x="13" y="54"/>
                    </a:lnTo>
                    <a:lnTo>
                      <a:pt x="10" y="54"/>
                    </a:lnTo>
                    <a:lnTo>
                      <a:pt x="9" y="54"/>
                    </a:lnTo>
                    <a:lnTo>
                      <a:pt x="7" y="54"/>
                    </a:lnTo>
                    <a:lnTo>
                      <a:pt x="2" y="41"/>
                    </a:lnTo>
                    <a:lnTo>
                      <a:pt x="0" y="26"/>
                    </a:lnTo>
                    <a:lnTo>
                      <a:pt x="0" y="13"/>
                    </a:lnTo>
                    <a:lnTo>
                      <a:pt x="3" y="0"/>
                    </a:lnTo>
                    <a:lnTo>
                      <a:pt x="14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2" name="Freeform 171"/>
              <p:cNvSpPr>
                <a:spLocks/>
              </p:cNvSpPr>
              <p:nvPr/>
            </p:nvSpPr>
            <p:spPr bwMode="auto">
              <a:xfrm>
                <a:off x="3851" y="-604"/>
                <a:ext cx="4" cy="4"/>
              </a:xfrm>
              <a:custGeom>
                <a:avLst/>
                <a:gdLst>
                  <a:gd name="T0" fmla="*/ 10 w 10"/>
                  <a:gd name="T1" fmla="*/ 4 h 7"/>
                  <a:gd name="T2" fmla="*/ 7 w 10"/>
                  <a:gd name="T3" fmla="*/ 7 h 7"/>
                  <a:gd name="T4" fmla="*/ 5 w 10"/>
                  <a:gd name="T5" fmla="*/ 7 h 7"/>
                  <a:gd name="T6" fmla="*/ 3 w 10"/>
                  <a:gd name="T7" fmla="*/ 7 h 7"/>
                  <a:gd name="T8" fmla="*/ 2 w 10"/>
                  <a:gd name="T9" fmla="*/ 6 h 7"/>
                  <a:gd name="T10" fmla="*/ 0 w 10"/>
                  <a:gd name="T11" fmla="*/ 4 h 7"/>
                  <a:gd name="T12" fmla="*/ 0 w 10"/>
                  <a:gd name="T13" fmla="*/ 2 h 7"/>
                  <a:gd name="T14" fmla="*/ 2 w 10"/>
                  <a:gd name="T15" fmla="*/ 1 h 7"/>
                  <a:gd name="T16" fmla="*/ 3 w 10"/>
                  <a:gd name="T17" fmla="*/ 0 h 7"/>
                  <a:gd name="T18" fmla="*/ 5 w 10"/>
                  <a:gd name="T19" fmla="*/ 0 h 7"/>
                  <a:gd name="T20" fmla="*/ 7 w 10"/>
                  <a:gd name="T21" fmla="*/ 0 h 7"/>
                  <a:gd name="T22" fmla="*/ 8 w 10"/>
                  <a:gd name="T23" fmla="*/ 2 h 7"/>
                  <a:gd name="T24" fmla="*/ 10 w 10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" h="7">
                    <a:moveTo>
                      <a:pt x="10" y="4"/>
                    </a:moveTo>
                    <a:lnTo>
                      <a:pt x="7" y="7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3" name="Freeform 172"/>
              <p:cNvSpPr>
                <a:spLocks/>
              </p:cNvSpPr>
              <p:nvPr/>
            </p:nvSpPr>
            <p:spPr bwMode="auto">
              <a:xfrm>
                <a:off x="3794" y="-602"/>
                <a:ext cx="12" cy="5"/>
              </a:xfrm>
              <a:custGeom>
                <a:avLst/>
                <a:gdLst>
                  <a:gd name="T0" fmla="*/ 22 w 25"/>
                  <a:gd name="T1" fmla="*/ 6 h 12"/>
                  <a:gd name="T2" fmla="*/ 24 w 25"/>
                  <a:gd name="T3" fmla="*/ 5 h 12"/>
                  <a:gd name="T4" fmla="*/ 25 w 25"/>
                  <a:gd name="T5" fmla="*/ 6 h 12"/>
                  <a:gd name="T6" fmla="*/ 25 w 25"/>
                  <a:gd name="T7" fmla="*/ 6 h 12"/>
                  <a:gd name="T8" fmla="*/ 25 w 25"/>
                  <a:gd name="T9" fmla="*/ 7 h 12"/>
                  <a:gd name="T10" fmla="*/ 25 w 25"/>
                  <a:gd name="T11" fmla="*/ 8 h 12"/>
                  <a:gd name="T12" fmla="*/ 0 w 25"/>
                  <a:gd name="T13" fmla="*/ 12 h 12"/>
                  <a:gd name="T14" fmla="*/ 3 w 25"/>
                  <a:gd name="T15" fmla="*/ 0 h 12"/>
                  <a:gd name="T16" fmla="*/ 6 w 25"/>
                  <a:gd name="T17" fmla="*/ 5 h 12"/>
                  <a:gd name="T18" fmla="*/ 11 w 25"/>
                  <a:gd name="T19" fmla="*/ 6 h 12"/>
                  <a:gd name="T20" fmla="*/ 17 w 25"/>
                  <a:gd name="T21" fmla="*/ 6 h 12"/>
                  <a:gd name="T22" fmla="*/ 22 w 25"/>
                  <a:gd name="T23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12">
                    <a:moveTo>
                      <a:pt x="22" y="6"/>
                    </a:moveTo>
                    <a:lnTo>
                      <a:pt x="24" y="5"/>
                    </a:lnTo>
                    <a:lnTo>
                      <a:pt x="25" y="6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0" y="12"/>
                    </a:lnTo>
                    <a:lnTo>
                      <a:pt x="3" y="0"/>
                    </a:lnTo>
                    <a:lnTo>
                      <a:pt x="6" y="5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4" name="Freeform 173"/>
              <p:cNvSpPr>
                <a:spLocks/>
              </p:cNvSpPr>
              <p:nvPr/>
            </p:nvSpPr>
            <p:spPr bwMode="auto">
              <a:xfrm>
                <a:off x="4206" y="-601"/>
                <a:ext cx="10" cy="30"/>
              </a:xfrm>
              <a:custGeom>
                <a:avLst/>
                <a:gdLst>
                  <a:gd name="T0" fmla="*/ 20 w 22"/>
                  <a:gd name="T1" fmla="*/ 43 h 60"/>
                  <a:gd name="T2" fmla="*/ 21 w 22"/>
                  <a:gd name="T3" fmla="*/ 47 h 60"/>
                  <a:gd name="T4" fmla="*/ 22 w 22"/>
                  <a:gd name="T5" fmla="*/ 49 h 60"/>
                  <a:gd name="T6" fmla="*/ 22 w 22"/>
                  <a:gd name="T7" fmla="*/ 52 h 60"/>
                  <a:gd name="T8" fmla="*/ 20 w 22"/>
                  <a:gd name="T9" fmla="*/ 56 h 60"/>
                  <a:gd name="T10" fmla="*/ 17 w 22"/>
                  <a:gd name="T11" fmla="*/ 58 h 60"/>
                  <a:gd name="T12" fmla="*/ 15 w 22"/>
                  <a:gd name="T13" fmla="*/ 59 h 60"/>
                  <a:gd name="T14" fmla="*/ 12 w 22"/>
                  <a:gd name="T15" fmla="*/ 59 h 60"/>
                  <a:gd name="T16" fmla="*/ 9 w 22"/>
                  <a:gd name="T17" fmla="*/ 60 h 60"/>
                  <a:gd name="T18" fmla="*/ 4 w 22"/>
                  <a:gd name="T19" fmla="*/ 52 h 60"/>
                  <a:gd name="T20" fmla="*/ 4 w 22"/>
                  <a:gd name="T21" fmla="*/ 43 h 60"/>
                  <a:gd name="T22" fmla="*/ 2 w 22"/>
                  <a:gd name="T23" fmla="*/ 34 h 60"/>
                  <a:gd name="T24" fmla="*/ 0 w 22"/>
                  <a:gd name="T25" fmla="*/ 25 h 60"/>
                  <a:gd name="T26" fmla="*/ 0 w 22"/>
                  <a:gd name="T27" fmla="*/ 18 h 60"/>
                  <a:gd name="T28" fmla="*/ 2 w 22"/>
                  <a:gd name="T29" fmla="*/ 12 h 60"/>
                  <a:gd name="T30" fmla="*/ 5 w 22"/>
                  <a:gd name="T31" fmla="*/ 6 h 60"/>
                  <a:gd name="T32" fmla="*/ 7 w 22"/>
                  <a:gd name="T33" fmla="*/ 0 h 60"/>
                  <a:gd name="T34" fmla="*/ 16 w 22"/>
                  <a:gd name="T35" fmla="*/ 7 h 60"/>
                  <a:gd name="T36" fmla="*/ 18 w 22"/>
                  <a:gd name="T37" fmla="*/ 19 h 60"/>
                  <a:gd name="T38" fmla="*/ 17 w 22"/>
                  <a:gd name="T39" fmla="*/ 32 h 60"/>
                  <a:gd name="T40" fmla="*/ 20 w 22"/>
                  <a:gd name="T41" fmla="*/ 4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60">
                    <a:moveTo>
                      <a:pt x="20" y="43"/>
                    </a:moveTo>
                    <a:lnTo>
                      <a:pt x="21" y="47"/>
                    </a:lnTo>
                    <a:lnTo>
                      <a:pt x="22" y="49"/>
                    </a:lnTo>
                    <a:lnTo>
                      <a:pt x="22" y="52"/>
                    </a:lnTo>
                    <a:lnTo>
                      <a:pt x="20" y="56"/>
                    </a:lnTo>
                    <a:lnTo>
                      <a:pt x="17" y="58"/>
                    </a:lnTo>
                    <a:lnTo>
                      <a:pt x="15" y="59"/>
                    </a:lnTo>
                    <a:lnTo>
                      <a:pt x="12" y="59"/>
                    </a:lnTo>
                    <a:lnTo>
                      <a:pt x="9" y="60"/>
                    </a:lnTo>
                    <a:lnTo>
                      <a:pt x="4" y="52"/>
                    </a:lnTo>
                    <a:lnTo>
                      <a:pt x="4" y="43"/>
                    </a:lnTo>
                    <a:lnTo>
                      <a:pt x="2" y="34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2" y="12"/>
                    </a:lnTo>
                    <a:lnTo>
                      <a:pt x="5" y="6"/>
                    </a:lnTo>
                    <a:lnTo>
                      <a:pt x="7" y="0"/>
                    </a:lnTo>
                    <a:lnTo>
                      <a:pt x="16" y="7"/>
                    </a:lnTo>
                    <a:lnTo>
                      <a:pt x="18" y="19"/>
                    </a:lnTo>
                    <a:lnTo>
                      <a:pt x="17" y="32"/>
                    </a:lnTo>
                    <a:lnTo>
                      <a:pt x="2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5" name="Freeform 174"/>
              <p:cNvSpPr>
                <a:spLocks/>
              </p:cNvSpPr>
              <p:nvPr/>
            </p:nvSpPr>
            <p:spPr bwMode="auto">
              <a:xfrm>
                <a:off x="4235" y="-601"/>
                <a:ext cx="10" cy="33"/>
              </a:xfrm>
              <a:custGeom>
                <a:avLst/>
                <a:gdLst>
                  <a:gd name="T0" fmla="*/ 18 w 18"/>
                  <a:gd name="T1" fmla="*/ 6 h 67"/>
                  <a:gd name="T2" fmla="*/ 18 w 18"/>
                  <a:gd name="T3" fmla="*/ 21 h 67"/>
                  <a:gd name="T4" fmla="*/ 18 w 18"/>
                  <a:gd name="T5" fmla="*/ 36 h 67"/>
                  <a:gd name="T6" fmla="*/ 17 w 18"/>
                  <a:gd name="T7" fmla="*/ 52 h 67"/>
                  <a:gd name="T8" fmla="*/ 13 w 18"/>
                  <a:gd name="T9" fmla="*/ 66 h 67"/>
                  <a:gd name="T10" fmla="*/ 11 w 18"/>
                  <a:gd name="T11" fmla="*/ 67 h 67"/>
                  <a:gd name="T12" fmla="*/ 9 w 18"/>
                  <a:gd name="T13" fmla="*/ 67 h 67"/>
                  <a:gd name="T14" fmla="*/ 7 w 18"/>
                  <a:gd name="T15" fmla="*/ 67 h 67"/>
                  <a:gd name="T16" fmla="*/ 5 w 18"/>
                  <a:gd name="T17" fmla="*/ 66 h 67"/>
                  <a:gd name="T18" fmla="*/ 1 w 18"/>
                  <a:gd name="T19" fmla="*/ 61 h 67"/>
                  <a:gd name="T20" fmla="*/ 3 w 18"/>
                  <a:gd name="T21" fmla="*/ 47 h 67"/>
                  <a:gd name="T22" fmla="*/ 1 w 18"/>
                  <a:gd name="T23" fmla="*/ 30 h 67"/>
                  <a:gd name="T24" fmla="*/ 0 w 18"/>
                  <a:gd name="T25" fmla="*/ 14 h 67"/>
                  <a:gd name="T26" fmla="*/ 6 w 18"/>
                  <a:gd name="T27" fmla="*/ 0 h 67"/>
                  <a:gd name="T28" fmla="*/ 10 w 18"/>
                  <a:gd name="T29" fmla="*/ 0 h 67"/>
                  <a:gd name="T30" fmla="*/ 14 w 18"/>
                  <a:gd name="T31" fmla="*/ 2 h 67"/>
                  <a:gd name="T32" fmla="*/ 16 w 18"/>
                  <a:gd name="T33" fmla="*/ 4 h 67"/>
                  <a:gd name="T34" fmla="*/ 18 w 18"/>
                  <a:gd name="T35" fmla="*/ 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67">
                    <a:moveTo>
                      <a:pt x="18" y="6"/>
                    </a:moveTo>
                    <a:lnTo>
                      <a:pt x="18" y="21"/>
                    </a:lnTo>
                    <a:lnTo>
                      <a:pt x="18" y="36"/>
                    </a:lnTo>
                    <a:lnTo>
                      <a:pt x="17" y="52"/>
                    </a:lnTo>
                    <a:lnTo>
                      <a:pt x="13" y="66"/>
                    </a:lnTo>
                    <a:lnTo>
                      <a:pt x="11" y="67"/>
                    </a:lnTo>
                    <a:lnTo>
                      <a:pt x="9" y="67"/>
                    </a:lnTo>
                    <a:lnTo>
                      <a:pt x="7" y="67"/>
                    </a:lnTo>
                    <a:lnTo>
                      <a:pt x="5" y="66"/>
                    </a:lnTo>
                    <a:lnTo>
                      <a:pt x="1" y="61"/>
                    </a:lnTo>
                    <a:lnTo>
                      <a:pt x="3" y="47"/>
                    </a:lnTo>
                    <a:lnTo>
                      <a:pt x="1" y="30"/>
                    </a:lnTo>
                    <a:lnTo>
                      <a:pt x="0" y="14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6" y="4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6" name="Freeform 175"/>
              <p:cNvSpPr>
                <a:spLocks/>
              </p:cNvSpPr>
              <p:nvPr/>
            </p:nvSpPr>
            <p:spPr bwMode="auto">
              <a:xfrm>
                <a:off x="4218" y="-601"/>
                <a:ext cx="15" cy="33"/>
              </a:xfrm>
              <a:custGeom>
                <a:avLst/>
                <a:gdLst>
                  <a:gd name="T0" fmla="*/ 29 w 30"/>
                  <a:gd name="T1" fmla="*/ 2 h 64"/>
                  <a:gd name="T2" fmla="*/ 30 w 30"/>
                  <a:gd name="T3" fmla="*/ 7 h 64"/>
                  <a:gd name="T4" fmla="*/ 29 w 30"/>
                  <a:gd name="T5" fmla="*/ 11 h 64"/>
                  <a:gd name="T6" fmla="*/ 26 w 30"/>
                  <a:gd name="T7" fmla="*/ 15 h 64"/>
                  <a:gd name="T8" fmla="*/ 21 w 30"/>
                  <a:gd name="T9" fmla="*/ 15 h 64"/>
                  <a:gd name="T10" fmla="*/ 20 w 30"/>
                  <a:gd name="T11" fmla="*/ 15 h 64"/>
                  <a:gd name="T12" fmla="*/ 20 w 30"/>
                  <a:gd name="T13" fmla="*/ 16 h 64"/>
                  <a:gd name="T14" fmla="*/ 19 w 30"/>
                  <a:gd name="T15" fmla="*/ 17 h 64"/>
                  <a:gd name="T16" fmla="*/ 19 w 30"/>
                  <a:gd name="T17" fmla="*/ 18 h 64"/>
                  <a:gd name="T18" fmla="*/ 19 w 30"/>
                  <a:gd name="T19" fmla="*/ 23 h 64"/>
                  <a:gd name="T20" fmla="*/ 22 w 30"/>
                  <a:gd name="T21" fmla="*/ 25 h 64"/>
                  <a:gd name="T22" fmla="*/ 26 w 30"/>
                  <a:gd name="T23" fmla="*/ 26 h 64"/>
                  <a:gd name="T24" fmla="*/ 29 w 30"/>
                  <a:gd name="T25" fmla="*/ 28 h 64"/>
                  <a:gd name="T26" fmla="*/ 30 w 30"/>
                  <a:gd name="T27" fmla="*/ 38 h 64"/>
                  <a:gd name="T28" fmla="*/ 30 w 30"/>
                  <a:gd name="T29" fmla="*/ 48 h 64"/>
                  <a:gd name="T30" fmla="*/ 28 w 30"/>
                  <a:gd name="T31" fmla="*/ 56 h 64"/>
                  <a:gd name="T32" fmla="*/ 20 w 30"/>
                  <a:gd name="T33" fmla="*/ 62 h 64"/>
                  <a:gd name="T34" fmla="*/ 14 w 30"/>
                  <a:gd name="T35" fmla="*/ 64 h 64"/>
                  <a:gd name="T36" fmla="*/ 10 w 30"/>
                  <a:gd name="T37" fmla="*/ 63 h 64"/>
                  <a:gd name="T38" fmla="*/ 5 w 30"/>
                  <a:gd name="T39" fmla="*/ 59 h 64"/>
                  <a:gd name="T40" fmla="*/ 2 w 30"/>
                  <a:gd name="T41" fmla="*/ 55 h 64"/>
                  <a:gd name="T42" fmla="*/ 4 w 30"/>
                  <a:gd name="T43" fmla="*/ 43 h 64"/>
                  <a:gd name="T44" fmla="*/ 3 w 30"/>
                  <a:gd name="T45" fmla="*/ 32 h 64"/>
                  <a:gd name="T46" fmla="*/ 0 w 30"/>
                  <a:gd name="T47" fmla="*/ 20 h 64"/>
                  <a:gd name="T48" fmla="*/ 2 w 30"/>
                  <a:gd name="T49" fmla="*/ 8 h 64"/>
                  <a:gd name="T50" fmla="*/ 7 w 30"/>
                  <a:gd name="T51" fmla="*/ 2 h 64"/>
                  <a:gd name="T52" fmla="*/ 14 w 30"/>
                  <a:gd name="T53" fmla="*/ 0 h 64"/>
                  <a:gd name="T54" fmla="*/ 22 w 30"/>
                  <a:gd name="T55" fmla="*/ 0 h 64"/>
                  <a:gd name="T56" fmla="*/ 29 w 30"/>
                  <a:gd name="T57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" h="64">
                    <a:moveTo>
                      <a:pt x="29" y="2"/>
                    </a:moveTo>
                    <a:lnTo>
                      <a:pt x="30" y="7"/>
                    </a:lnTo>
                    <a:lnTo>
                      <a:pt x="29" y="11"/>
                    </a:lnTo>
                    <a:lnTo>
                      <a:pt x="26" y="15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9" y="17"/>
                    </a:lnTo>
                    <a:lnTo>
                      <a:pt x="19" y="18"/>
                    </a:lnTo>
                    <a:lnTo>
                      <a:pt x="19" y="23"/>
                    </a:lnTo>
                    <a:lnTo>
                      <a:pt x="22" y="25"/>
                    </a:lnTo>
                    <a:lnTo>
                      <a:pt x="26" y="26"/>
                    </a:lnTo>
                    <a:lnTo>
                      <a:pt x="29" y="28"/>
                    </a:lnTo>
                    <a:lnTo>
                      <a:pt x="30" y="38"/>
                    </a:lnTo>
                    <a:lnTo>
                      <a:pt x="30" y="48"/>
                    </a:lnTo>
                    <a:lnTo>
                      <a:pt x="28" y="56"/>
                    </a:lnTo>
                    <a:lnTo>
                      <a:pt x="20" y="62"/>
                    </a:lnTo>
                    <a:lnTo>
                      <a:pt x="14" y="64"/>
                    </a:lnTo>
                    <a:lnTo>
                      <a:pt x="10" y="63"/>
                    </a:lnTo>
                    <a:lnTo>
                      <a:pt x="5" y="59"/>
                    </a:lnTo>
                    <a:lnTo>
                      <a:pt x="2" y="55"/>
                    </a:lnTo>
                    <a:lnTo>
                      <a:pt x="4" y="43"/>
                    </a:lnTo>
                    <a:lnTo>
                      <a:pt x="3" y="32"/>
                    </a:lnTo>
                    <a:lnTo>
                      <a:pt x="0" y="20"/>
                    </a:lnTo>
                    <a:lnTo>
                      <a:pt x="2" y="8"/>
                    </a:lnTo>
                    <a:lnTo>
                      <a:pt x="7" y="2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7" name="Freeform 176"/>
              <p:cNvSpPr>
                <a:spLocks/>
              </p:cNvSpPr>
              <p:nvPr/>
            </p:nvSpPr>
            <p:spPr bwMode="auto">
              <a:xfrm>
                <a:off x="4269" y="-601"/>
                <a:ext cx="9" cy="30"/>
              </a:xfrm>
              <a:custGeom>
                <a:avLst/>
                <a:gdLst>
                  <a:gd name="T0" fmla="*/ 16 w 17"/>
                  <a:gd name="T1" fmla="*/ 4 h 59"/>
                  <a:gd name="T2" fmla="*/ 17 w 17"/>
                  <a:gd name="T3" fmla="*/ 19 h 59"/>
                  <a:gd name="T4" fmla="*/ 17 w 17"/>
                  <a:gd name="T5" fmla="*/ 34 h 59"/>
                  <a:gd name="T6" fmla="*/ 15 w 17"/>
                  <a:gd name="T7" fmla="*/ 48 h 59"/>
                  <a:gd name="T8" fmla="*/ 8 w 17"/>
                  <a:gd name="T9" fmla="*/ 59 h 59"/>
                  <a:gd name="T10" fmla="*/ 5 w 17"/>
                  <a:gd name="T11" fmla="*/ 58 h 59"/>
                  <a:gd name="T12" fmla="*/ 2 w 17"/>
                  <a:gd name="T13" fmla="*/ 57 h 59"/>
                  <a:gd name="T14" fmla="*/ 1 w 17"/>
                  <a:gd name="T15" fmla="*/ 55 h 59"/>
                  <a:gd name="T16" fmla="*/ 0 w 17"/>
                  <a:gd name="T17" fmla="*/ 51 h 59"/>
                  <a:gd name="T18" fmla="*/ 1 w 17"/>
                  <a:gd name="T19" fmla="*/ 39 h 59"/>
                  <a:gd name="T20" fmla="*/ 1 w 17"/>
                  <a:gd name="T21" fmla="*/ 25 h 59"/>
                  <a:gd name="T22" fmla="*/ 2 w 17"/>
                  <a:gd name="T23" fmla="*/ 11 h 59"/>
                  <a:gd name="T24" fmla="*/ 6 w 17"/>
                  <a:gd name="T25" fmla="*/ 0 h 59"/>
                  <a:gd name="T26" fmla="*/ 9 w 17"/>
                  <a:gd name="T27" fmla="*/ 0 h 59"/>
                  <a:gd name="T28" fmla="*/ 13 w 17"/>
                  <a:gd name="T29" fmla="*/ 0 h 59"/>
                  <a:gd name="T30" fmla="*/ 15 w 17"/>
                  <a:gd name="T31" fmla="*/ 2 h 59"/>
                  <a:gd name="T32" fmla="*/ 16 w 17"/>
                  <a:gd name="T33" fmla="*/ 4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59">
                    <a:moveTo>
                      <a:pt x="16" y="4"/>
                    </a:moveTo>
                    <a:lnTo>
                      <a:pt x="17" y="19"/>
                    </a:lnTo>
                    <a:lnTo>
                      <a:pt x="17" y="34"/>
                    </a:lnTo>
                    <a:lnTo>
                      <a:pt x="15" y="48"/>
                    </a:lnTo>
                    <a:lnTo>
                      <a:pt x="8" y="59"/>
                    </a:lnTo>
                    <a:lnTo>
                      <a:pt x="5" y="58"/>
                    </a:lnTo>
                    <a:lnTo>
                      <a:pt x="2" y="57"/>
                    </a:lnTo>
                    <a:lnTo>
                      <a:pt x="1" y="55"/>
                    </a:lnTo>
                    <a:lnTo>
                      <a:pt x="0" y="51"/>
                    </a:lnTo>
                    <a:lnTo>
                      <a:pt x="1" y="39"/>
                    </a:lnTo>
                    <a:lnTo>
                      <a:pt x="1" y="25"/>
                    </a:lnTo>
                    <a:lnTo>
                      <a:pt x="2" y="1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5" y="2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8" name="Freeform 177"/>
              <p:cNvSpPr>
                <a:spLocks/>
              </p:cNvSpPr>
              <p:nvPr/>
            </p:nvSpPr>
            <p:spPr bwMode="auto">
              <a:xfrm>
                <a:off x="4282" y="-601"/>
                <a:ext cx="9" cy="29"/>
              </a:xfrm>
              <a:custGeom>
                <a:avLst/>
                <a:gdLst>
                  <a:gd name="T0" fmla="*/ 16 w 19"/>
                  <a:gd name="T1" fmla="*/ 3 h 57"/>
                  <a:gd name="T2" fmla="*/ 16 w 19"/>
                  <a:gd name="T3" fmla="*/ 17 h 57"/>
                  <a:gd name="T4" fmla="*/ 19 w 19"/>
                  <a:gd name="T5" fmla="*/ 32 h 57"/>
                  <a:gd name="T6" fmla="*/ 18 w 19"/>
                  <a:gd name="T7" fmla="*/ 45 h 57"/>
                  <a:gd name="T8" fmla="*/ 13 w 19"/>
                  <a:gd name="T9" fmla="*/ 57 h 57"/>
                  <a:gd name="T10" fmla="*/ 10 w 19"/>
                  <a:gd name="T11" fmla="*/ 57 h 57"/>
                  <a:gd name="T12" fmla="*/ 7 w 19"/>
                  <a:gd name="T13" fmla="*/ 55 h 57"/>
                  <a:gd name="T14" fmla="*/ 5 w 19"/>
                  <a:gd name="T15" fmla="*/ 51 h 57"/>
                  <a:gd name="T16" fmla="*/ 4 w 19"/>
                  <a:gd name="T17" fmla="*/ 49 h 57"/>
                  <a:gd name="T18" fmla="*/ 4 w 19"/>
                  <a:gd name="T19" fmla="*/ 36 h 57"/>
                  <a:gd name="T20" fmla="*/ 1 w 19"/>
                  <a:gd name="T21" fmla="*/ 23 h 57"/>
                  <a:gd name="T22" fmla="*/ 0 w 19"/>
                  <a:gd name="T23" fmla="*/ 11 h 57"/>
                  <a:gd name="T24" fmla="*/ 4 w 19"/>
                  <a:gd name="T25" fmla="*/ 0 h 57"/>
                  <a:gd name="T26" fmla="*/ 7 w 19"/>
                  <a:gd name="T27" fmla="*/ 0 h 57"/>
                  <a:gd name="T28" fmla="*/ 11 w 19"/>
                  <a:gd name="T29" fmla="*/ 0 h 57"/>
                  <a:gd name="T30" fmla="*/ 14 w 19"/>
                  <a:gd name="T31" fmla="*/ 1 h 57"/>
                  <a:gd name="T32" fmla="*/ 16 w 19"/>
                  <a:gd name="T33" fmla="*/ 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57">
                    <a:moveTo>
                      <a:pt x="16" y="3"/>
                    </a:moveTo>
                    <a:lnTo>
                      <a:pt x="16" y="17"/>
                    </a:lnTo>
                    <a:lnTo>
                      <a:pt x="19" y="32"/>
                    </a:lnTo>
                    <a:lnTo>
                      <a:pt x="18" y="45"/>
                    </a:lnTo>
                    <a:lnTo>
                      <a:pt x="13" y="57"/>
                    </a:lnTo>
                    <a:lnTo>
                      <a:pt x="10" y="57"/>
                    </a:lnTo>
                    <a:lnTo>
                      <a:pt x="7" y="55"/>
                    </a:lnTo>
                    <a:lnTo>
                      <a:pt x="5" y="51"/>
                    </a:lnTo>
                    <a:lnTo>
                      <a:pt x="4" y="49"/>
                    </a:lnTo>
                    <a:lnTo>
                      <a:pt x="4" y="36"/>
                    </a:lnTo>
                    <a:lnTo>
                      <a:pt x="1" y="23"/>
                    </a:lnTo>
                    <a:lnTo>
                      <a:pt x="0" y="11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4" y="1"/>
                    </a:ln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9" name="Freeform 178"/>
              <p:cNvSpPr>
                <a:spLocks/>
              </p:cNvSpPr>
              <p:nvPr/>
            </p:nvSpPr>
            <p:spPr bwMode="auto">
              <a:xfrm>
                <a:off x="3904" y="-599"/>
                <a:ext cx="18" cy="54"/>
              </a:xfrm>
              <a:custGeom>
                <a:avLst/>
                <a:gdLst>
                  <a:gd name="T0" fmla="*/ 0 w 36"/>
                  <a:gd name="T1" fmla="*/ 0 h 108"/>
                  <a:gd name="T2" fmla="*/ 3 w 36"/>
                  <a:gd name="T3" fmla="*/ 14 h 108"/>
                  <a:gd name="T4" fmla="*/ 5 w 36"/>
                  <a:gd name="T5" fmla="*/ 28 h 108"/>
                  <a:gd name="T6" fmla="*/ 10 w 36"/>
                  <a:gd name="T7" fmla="*/ 42 h 108"/>
                  <a:gd name="T8" fmla="*/ 15 w 36"/>
                  <a:gd name="T9" fmla="*/ 54 h 108"/>
                  <a:gd name="T10" fmla="*/ 21 w 36"/>
                  <a:gd name="T11" fmla="*/ 67 h 108"/>
                  <a:gd name="T12" fmla="*/ 27 w 36"/>
                  <a:gd name="T13" fmla="*/ 78 h 108"/>
                  <a:gd name="T14" fmla="*/ 31 w 36"/>
                  <a:gd name="T15" fmla="*/ 92 h 108"/>
                  <a:gd name="T16" fmla="*/ 36 w 36"/>
                  <a:gd name="T17" fmla="*/ 105 h 108"/>
                  <a:gd name="T18" fmla="*/ 35 w 36"/>
                  <a:gd name="T19" fmla="*/ 107 h 108"/>
                  <a:gd name="T20" fmla="*/ 31 w 36"/>
                  <a:gd name="T21" fmla="*/ 108 h 108"/>
                  <a:gd name="T22" fmla="*/ 29 w 36"/>
                  <a:gd name="T23" fmla="*/ 108 h 108"/>
                  <a:gd name="T24" fmla="*/ 27 w 36"/>
                  <a:gd name="T25" fmla="*/ 107 h 108"/>
                  <a:gd name="T26" fmla="*/ 17 w 36"/>
                  <a:gd name="T27" fmla="*/ 81 h 108"/>
                  <a:gd name="T28" fmla="*/ 7 w 36"/>
                  <a:gd name="T29" fmla="*/ 55 h 108"/>
                  <a:gd name="T30" fmla="*/ 0 w 36"/>
                  <a:gd name="T31" fmla="*/ 28 h 108"/>
                  <a:gd name="T32" fmla="*/ 0 w 36"/>
                  <a:gd name="T3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08">
                    <a:moveTo>
                      <a:pt x="0" y="0"/>
                    </a:moveTo>
                    <a:lnTo>
                      <a:pt x="3" y="14"/>
                    </a:lnTo>
                    <a:lnTo>
                      <a:pt x="5" y="28"/>
                    </a:lnTo>
                    <a:lnTo>
                      <a:pt x="10" y="42"/>
                    </a:lnTo>
                    <a:lnTo>
                      <a:pt x="15" y="54"/>
                    </a:lnTo>
                    <a:lnTo>
                      <a:pt x="21" y="67"/>
                    </a:lnTo>
                    <a:lnTo>
                      <a:pt x="27" y="78"/>
                    </a:lnTo>
                    <a:lnTo>
                      <a:pt x="31" y="92"/>
                    </a:lnTo>
                    <a:lnTo>
                      <a:pt x="36" y="105"/>
                    </a:lnTo>
                    <a:lnTo>
                      <a:pt x="35" y="107"/>
                    </a:lnTo>
                    <a:lnTo>
                      <a:pt x="31" y="108"/>
                    </a:lnTo>
                    <a:lnTo>
                      <a:pt x="29" y="108"/>
                    </a:lnTo>
                    <a:lnTo>
                      <a:pt x="27" y="107"/>
                    </a:lnTo>
                    <a:lnTo>
                      <a:pt x="17" y="81"/>
                    </a:lnTo>
                    <a:lnTo>
                      <a:pt x="7" y="55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0" name="Freeform 179"/>
              <p:cNvSpPr>
                <a:spLocks/>
              </p:cNvSpPr>
              <p:nvPr/>
            </p:nvSpPr>
            <p:spPr bwMode="auto">
              <a:xfrm>
                <a:off x="3737" y="-596"/>
                <a:ext cx="7" cy="28"/>
              </a:xfrm>
              <a:custGeom>
                <a:avLst/>
                <a:gdLst>
                  <a:gd name="T0" fmla="*/ 11 w 15"/>
                  <a:gd name="T1" fmla="*/ 20 h 55"/>
                  <a:gd name="T2" fmla="*/ 12 w 15"/>
                  <a:gd name="T3" fmla="*/ 29 h 55"/>
                  <a:gd name="T4" fmla="*/ 14 w 15"/>
                  <a:gd name="T5" fmla="*/ 38 h 55"/>
                  <a:gd name="T6" fmla="*/ 15 w 15"/>
                  <a:gd name="T7" fmla="*/ 46 h 55"/>
                  <a:gd name="T8" fmla="*/ 14 w 15"/>
                  <a:gd name="T9" fmla="*/ 55 h 55"/>
                  <a:gd name="T10" fmla="*/ 12 w 15"/>
                  <a:gd name="T11" fmla="*/ 55 h 55"/>
                  <a:gd name="T12" fmla="*/ 9 w 15"/>
                  <a:gd name="T13" fmla="*/ 54 h 55"/>
                  <a:gd name="T14" fmla="*/ 7 w 15"/>
                  <a:gd name="T15" fmla="*/ 53 h 55"/>
                  <a:gd name="T16" fmla="*/ 6 w 15"/>
                  <a:gd name="T17" fmla="*/ 51 h 55"/>
                  <a:gd name="T18" fmla="*/ 0 w 15"/>
                  <a:gd name="T19" fmla="*/ 0 h 55"/>
                  <a:gd name="T20" fmla="*/ 5 w 15"/>
                  <a:gd name="T21" fmla="*/ 1 h 55"/>
                  <a:gd name="T22" fmla="*/ 7 w 15"/>
                  <a:gd name="T23" fmla="*/ 7 h 55"/>
                  <a:gd name="T24" fmla="*/ 8 w 15"/>
                  <a:gd name="T25" fmla="*/ 14 h 55"/>
                  <a:gd name="T26" fmla="*/ 11 w 15"/>
                  <a:gd name="T27" fmla="*/ 2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55">
                    <a:moveTo>
                      <a:pt x="11" y="20"/>
                    </a:moveTo>
                    <a:lnTo>
                      <a:pt x="12" y="29"/>
                    </a:lnTo>
                    <a:lnTo>
                      <a:pt x="14" y="38"/>
                    </a:lnTo>
                    <a:lnTo>
                      <a:pt x="15" y="46"/>
                    </a:lnTo>
                    <a:lnTo>
                      <a:pt x="14" y="55"/>
                    </a:lnTo>
                    <a:lnTo>
                      <a:pt x="12" y="55"/>
                    </a:lnTo>
                    <a:lnTo>
                      <a:pt x="9" y="54"/>
                    </a:lnTo>
                    <a:lnTo>
                      <a:pt x="7" y="53"/>
                    </a:lnTo>
                    <a:lnTo>
                      <a:pt x="6" y="51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7" y="7"/>
                    </a:lnTo>
                    <a:lnTo>
                      <a:pt x="8" y="14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1" name="Freeform 180"/>
              <p:cNvSpPr>
                <a:spLocks/>
              </p:cNvSpPr>
              <p:nvPr/>
            </p:nvSpPr>
            <p:spPr bwMode="auto">
              <a:xfrm>
                <a:off x="3543" y="-594"/>
                <a:ext cx="8" cy="3"/>
              </a:xfrm>
              <a:custGeom>
                <a:avLst/>
                <a:gdLst>
                  <a:gd name="T0" fmla="*/ 15 w 15"/>
                  <a:gd name="T1" fmla="*/ 6 h 7"/>
                  <a:gd name="T2" fmla="*/ 12 w 15"/>
                  <a:gd name="T3" fmla="*/ 7 h 7"/>
                  <a:gd name="T4" fmla="*/ 8 w 15"/>
                  <a:gd name="T5" fmla="*/ 7 h 7"/>
                  <a:gd name="T6" fmla="*/ 4 w 15"/>
                  <a:gd name="T7" fmla="*/ 7 h 7"/>
                  <a:gd name="T8" fmla="*/ 0 w 15"/>
                  <a:gd name="T9" fmla="*/ 7 h 7"/>
                  <a:gd name="T10" fmla="*/ 1 w 15"/>
                  <a:gd name="T11" fmla="*/ 3 h 7"/>
                  <a:gd name="T12" fmla="*/ 5 w 15"/>
                  <a:gd name="T13" fmla="*/ 1 h 7"/>
                  <a:gd name="T14" fmla="*/ 11 w 15"/>
                  <a:gd name="T15" fmla="*/ 0 h 7"/>
                  <a:gd name="T16" fmla="*/ 15 w 15"/>
                  <a:gd name="T17" fmla="*/ 0 h 7"/>
                  <a:gd name="T18" fmla="*/ 15 w 15"/>
                  <a:gd name="T1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7">
                    <a:moveTo>
                      <a:pt x="15" y="6"/>
                    </a:moveTo>
                    <a:lnTo>
                      <a:pt x="12" y="7"/>
                    </a:lnTo>
                    <a:lnTo>
                      <a:pt x="8" y="7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1" y="3"/>
                    </a:lnTo>
                    <a:lnTo>
                      <a:pt x="5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2" name="Freeform 181"/>
              <p:cNvSpPr>
                <a:spLocks/>
              </p:cNvSpPr>
              <p:nvPr/>
            </p:nvSpPr>
            <p:spPr bwMode="auto">
              <a:xfrm>
                <a:off x="3707" y="-594"/>
                <a:ext cx="8" cy="22"/>
              </a:xfrm>
              <a:custGeom>
                <a:avLst/>
                <a:gdLst>
                  <a:gd name="T0" fmla="*/ 3 w 18"/>
                  <a:gd name="T1" fmla="*/ 0 h 44"/>
                  <a:gd name="T2" fmla="*/ 7 w 18"/>
                  <a:gd name="T3" fmla="*/ 11 h 44"/>
                  <a:gd name="T4" fmla="*/ 12 w 18"/>
                  <a:gd name="T5" fmla="*/ 21 h 44"/>
                  <a:gd name="T6" fmla="*/ 15 w 18"/>
                  <a:gd name="T7" fmla="*/ 32 h 44"/>
                  <a:gd name="T8" fmla="*/ 18 w 18"/>
                  <a:gd name="T9" fmla="*/ 43 h 44"/>
                  <a:gd name="T10" fmla="*/ 17 w 18"/>
                  <a:gd name="T11" fmla="*/ 44 h 44"/>
                  <a:gd name="T12" fmla="*/ 14 w 18"/>
                  <a:gd name="T13" fmla="*/ 44 h 44"/>
                  <a:gd name="T14" fmla="*/ 13 w 18"/>
                  <a:gd name="T15" fmla="*/ 44 h 44"/>
                  <a:gd name="T16" fmla="*/ 11 w 18"/>
                  <a:gd name="T17" fmla="*/ 44 h 44"/>
                  <a:gd name="T18" fmla="*/ 6 w 18"/>
                  <a:gd name="T19" fmla="*/ 34 h 44"/>
                  <a:gd name="T20" fmla="*/ 3 w 18"/>
                  <a:gd name="T21" fmla="*/ 23 h 44"/>
                  <a:gd name="T22" fmla="*/ 0 w 18"/>
                  <a:gd name="T23" fmla="*/ 12 h 44"/>
                  <a:gd name="T24" fmla="*/ 0 w 18"/>
                  <a:gd name="T25" fmla="*/ 0 h 44"/>
                  <a:gd name="T26" fmla="*/ 3 w 18"/>
                  <a:gd name="T2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44">
                    <a:moveTo>
                      <a:pt x="3" y="0"/>
                    </a:moveTo>
                    <a:lnTo>
                      <a:pt x="7" y="11"/>
                    </a:lnTo>
                    <a:lnTo>
                      <a:pt x="12" y="21"/>
                    </a:lnTo>
                    <a:lnTo>
                      <a:pt x="15" y="32"/>
                    </a:lnTo>
                    <a:lnTo>
                      <a:pt x="18" y="43"/>
                    </a:lnTo>
                    <a:lnTo>
                      <a:pt x="17" y="44"/>
                    </a:lnTo>
                    <a:lnTo>
                      <a:pt x="14" y="44"/>
                    </a:lnTo>
                    <a:lnTo>
                      <a:pt x="13" y="44"/>
                    </a:lnTo>
                    <a:lnTo>
                      <a:pt x="11" y="44"/>
                    </a:lnTo>
                    <a:lnTo>
                      <a:pt x="6" y="34"/>
                    </a:lnTo>
                    <a:lnTo>
                      <a:pt x="3" y="23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3" name="Freeform 182"/>
              <p:cNvSpPr>
                <a:spLocks/>
              </p:cNvSpPr>
              <p:nvPr/>
            </p:nvSpPr>
            <p:spPr bwMode="auto">
              <a:xfrm>
                <a:off x="4293" y="-591"/>
                <a:ext cx="176" cy="39"/>
              </a:xfrm>
              <a:custGeom>
                <a:avLst/>
                <a:gdLst>
                  <a:gd name="T0" fmla="*/ 69 w 353"/>
                  <a:gd name="T1" fmla="*/ 14 h 78"/>
                  <a:gd name="T2" fmla="*/ 96 w 353"/>
                  <a:gd name="T3" fmla="*/ 14 h 78"/>
                  <a:gd name="T4" fmla="*/ 123 w 353"/>
                  <a:gd name="T5" fmla="*/ 14 h 78"/>
                  <a:gd name="T6" fmla="*/ 150 w 353"/>
                  <a:gd name="T7" fmla="*/ 14 h 78"/>
                  <a:gd name="T8" fmla="*/ 176 w 353"/>
                  <a:gd name="T9" fmla="*/ 14 h 78"/>
                  <a:gd name="T10" fmla="*/ 203 w 353"/>
                  <a:gd name="T11" fmla="*/ 14 h 78"/>
                  <a:gd name="T12" fmla="*/ 229 w 353"/>
                  <a:gd name="T13" fmla="*/ 15 h 78"/>
                  <a:gd name="T14" fmla="*/ 256 w 353"/>
                  <a:gd name="T15" fmla="*/ 16 h 78"/>
                  <a:gd name="T16" fmla="*/ 261 w 353"/>
                  <a:gd name="T17" fmla="*/ 20 h 78"/>
                  <a:gd name="T18" fmla="*/ 242 w 353"/>
                  <a:gd name="T19" fmla="*/ 22 h 78"/>
                  <a:gd name="T20" fmla="*/ 224 w 353"/>
                  <a:gd name="T21" fmla="*/ 22 h 78"/>
                  <a:gd name="T22" fmla="*/ 204 w 353"/>
                  <a:gd name="T23" fmla="*/ 22 h 78"/>
                  <a:gd name="T24" fmla="*/ 202 w 353"/>
                  <a:gd name="T25" fmla="*/ 29 h 78"/>
                  <a:gd name="T26" fmla="*/ 220 w 353"/>
                  <a:gd name="T27" fmla="*/ 31 h 78"/>
                  <a:gd name="T28" fmla="*/ 241 w 353"/>
                  <a:gd name="T29" fmla="*/ 35 h 78"/>
                  <a:gd name="T30" fmla="*/ 266 w 353"/>
                  <a:gd name="T31" fmla="*/ 37 h 78"/>
                  <a:gd name="T32" fmla="*/ 293 w 353"/>
                  <a:gd name="T33" fmla="*/ 38 h 78"/>
                  <a:gd name="T34" fmla="*/ 318 w 353"/>
                  <a:gd name="T35" fmla="*/ 39 h 78"/>
                  <a:gd name="T36" fmla="*/ 335 w 353"/>
                  <a:gd name="T37" fmla="*/ 40 h 78"/>
                  <a:gd name="T38" fmla="*/ 347 w 353"/>
                  <a:gd name="T39" fmla="*/ 39 h 78"/>
                  <a:gd name="T40" fmla="*/ 350 w 353"/>
                  <a:gd name="T41" fmla="*/ 44 h 78"/>
                  <a:gd name="T42" fmla="*/ 323 w 353"/>
                  <a:gd name="T43" fmla="*/ 46 h 78"/>
                  <a:gd name="T44" fmla="*/ 297 w 353"/>
                  <a:gd name="T45" fmla="*/ 44 h 78"/>
                  <a:gd name="T46" fmla="*/ 272 w 353"/>
                  <a:gd name="T47" fmla="*/ 43 h 78"/>
                  <a:gd name="T48" fmla="*/ 246 w 353"/>
                  <a:gd name="T49" fmla="*/ 41 h 78"/>
                  <a:gd name="T50" fmla="*/ 229 w 353"/>
                  <a:gd name="T51" fmla="*/ 45 h 78"/>
                  <a:gd name="T52" fmla="*/ 221 w 353"/>
                  <a:gd name="T53" fmla="*/ 56 h 78"/>
                  <a:gd name="T54" fmla="*/ 236 w 353"/>
                  <a:gd name="T55" fmla="*/ 58 h 78"/>
                  <a:gd name="T56" fmla="*/ 246 w 353"/>
                  <a:gd name="T57" fmla="*/ 67 h 78"/>
                  <a:gd name="T58" fmla="*/ 235 w 353"/>
                  <a:gd name="T59" fmla="*/ 68 h 78"/>
                  <a:gd name="T60" fmla="*/ 224 w 353"/>
                  <a:gd name="T61" fmla="*/ 68 h 78"/>
                  <a:gd name="T62" fmla="*/ 213 w 353"/>
                  <a:gd name="T63" fmla="*/ 68 h 78"/>
                  <a:gd name="T64" fmla="*/ 202 w 353"/>
                  <a:gd name="T65" fmla="*/ 68 h 78"/>
                  <a:gd name="T66" fmla="*/ 194 w 353"/>
                  <a:gd name="T67" fmla="*/ 54 h 78"/>
                  <a:gd name="T68" fmla="*/ 176 w 353"/>
                  <a:gd name="T69" fmla="*/ 48 h 78"/>
                  <a:gd name="T70" fmla="*/ 161 w 353"/>
                  <a:gd name="T71" fmla="*/ 50 h 78"/>
                  <a:gd name="T72" fmla="*/ 146 w 353"/>
                  <a:gd name="T73" fmla="*/ 51 h 78"/>
                  <a:gd name="T74" fmla="*/ 132 w 353"/>
                  <a:gd name="T75" fmla="*/ 50 h 78"/>
                  <a:gd name="T76" fmla="*/ 120 w 353"/>
                  <a:gd name="T77" fmla="*/ 40 h 78"/>
                  <a:gd name="T78" fmla="*/ 102 w 353"/>
                  <a:gd name="T79" fmla="*/ 39 h 78"/>
                  <a:gd name="T80" fmla="*/ 82 w 353"/>
                  <a:gd name="T81" fmla="*/ 36 h 78"/>
                  <a:gd name="T82" fmla="*/ 66 w 353"/>
                  <a:gd name="T83" fmla="*/ 38 h 78"/>
                  <a:gd name="T84" fmla="*/ 58 w 353"/>
                  <a:gd name="T85" fmla="*/ 55 h 78"/>
                  <a:gd name="T86" fmla="*/ 55 w 353"/>
                  <a:gd name="T87" fmla="*/ 77 h 78"/>
                  <a:gd name="T88" fmla="*/ 39 w 353"/>
                  <a:gd name="T89" fmla="*/ 78 h 78"/>
                  <a:gd name="T90" fmla="*/ 23 w 353"/>
                  <a:gd name="T91" fmla="*/ 78 h 78"/>
                  <a:gd name="T92" fmla="*/ 8 w 353"/>
                  <a:gd name="T93" fmla="*/ 78 h 78"/>
                  <a:gd name="T94" fmla="*/ 8 w 353"/>
                  <a:gd name="T95" fmla="*/ 77 h 78"/>
                  <a:gd name="T96" fmla="*/ 24 w 353"/>
                  <a:gd name="T97" fmla="*/ 70 h 78"/>
                  <a:gd name="T98" fmla="*/ 42 w 353"/>
                  <a:gd name="T99" fmla="*/ 55 h 78"/>
                  <a:gd name="T100" fmla="*/ 37 w 353"/>
                  <a:gd name="T101" fmla="*/ 18 h 78"/>
                  <a:gd name="T102" fmla="*/ 44 w 353"/>
                  <a:gd name="T103" fmla="*/ 5 h 78"/>
                  <a:gd name="T104" fmla="*/ 51 w 353"/>
                  <a:gd name="T105" fmla="*/ 1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53" h="78">
                    <a:moveTo>
                      <a:pt x="55" y="14"/>
                    </a:moveTo>
                    <a:lnTo>
                      <a:pt x="69" y="14"/>
                    </a:lnTo>
                    <a:lnTo>
                      <a:pt x="83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23" y="14"/>
                    </a:lnTo>
                    <a:lnTo>
                      <a:pt x="136" y="14"/>
                    </a:lnTo>
                    <a:lnTo>
                      <a:pt x="150" y="14"/>
                    </a:lnTo>
                    <a:lnTo>
                      <a:pt x="163" y="14"/>
                    </a:lnTo>
                    <a:lnTo>
                      <a:pt x="176" y="14"/>
                    </a:lnTo>
                    <a:lnTo>
                      <a:pt x="189" y="14"/>
                    </a:lnTo>
                    <a:lnTo>
                      <a:pt x="203" y="14"/>
                    </a:lnTo>
                    <a:lnTo>
                      <a:pt x="216" y="15"/>
                    </a:lnTo>
                    <a:lnTo>
                      <a:pt x="229" y="15"/>
                    </a:lnTo>
                    <a:lnTo>
                      <a:pt x="242" y="15"/>
                    </a:lnTo>
                    <a:lnTo>
                      <a:pt x="256" y="16"/>
                    </a:lnTo>
                    <a:lnTo>
                      <a:pt x="269" y="17"/>
                    </a:lnTo>
                    <a:lnTo>
                      <a:pt x="261" y="20"/>
                    </a:lnTo>
                    <a:lnTo>
                      <a:pt x="251" y="22"/>
                    </a:lnTo>
                    <a:lnTo>
                      <a:pt x="242" y="22"/>
                    </a:lnTo>
                    <a:lnTo>
                      <a:pt x="233" y="22"/>
                    </a:lnTo>
                    <a:lnTo>
                      <a:pt x="224" y="22"/>
                    </a:lnTo>
                    <a:lnTo>
                      <a:pt x="213" y="22"/>
                    </a:lnTo>
                    <a:lnTo>
                      <a:pt x="204" y="22"/>
                    </a:lnTo>
                    <a:lnTo>
                      <a:pt x="196" y="22"/>
                    </a:lnTo>
                    <a:lnTo>
                      <a:pt x="202" y="29"/>
                    </a:lnTo>
                    <a:lnTo>
                      <a:pt x="210" y="31"/>
                    </a:lnTo>
                    <a:lnTo>
                      <a:pt x="220" y="31"/>
                    </a:lnTo>
                    <a:lnTo>
                      <a:pt x="229" y="33"/>
                    </a:lnTo>
                    <a:lnTo>
                      <a:pt x="241" y="35"/>
                    </a:lnTo>
                    <a:lnTo>
                      <a:pt x="254" y="36"/>
                    </a:lnTo>
                    <a:lnTo>
                      <a:pt x="266" y="37"/>
                    </a:lnTo>
                    <a:lnTo>
                      <a:pt x="279" y="37"/>
                    </a:lnTo>
                    <a:lnTo>
                      <a:pt x="293" y="38"/>
                    </a:lnTo>
                    <a:lnTo>
                      <a:pt x="305" y="38"/>
                    </a:lnTo>
                    <a:lnTo>
                      <a:pt x="318" y="39"/>
                    </a:lnTo>
                    <a:lnTo>
                      <a:pt x="331" y="40"/>
                    </a:lnTo>
                    <a:lnTo>
                      <a:pt x="335" y="40"/>
                    </a:lnTo>
                    <a:lnTo>
                      <a:pt x="341" y="39"/>
                    </a:lnTo>
                    <a:lnTo>
                      <a:pt x="347" y="39"/>
                    </a:lnTo>
                    <a:lnTo>
                      <a:pt x="353" y="41"/>
                    </a:lnTo>
                    <a:lnTo>
                      <a:pt x="350" y="44"/>
                    </a:lnTo>
                    <a:lnTo>
                      <a:pt x="337" y="45"/>
                    </a:lnTo>
                    <a:lnTo>
                      <a:pt x="323" y="46"/>
                    </a:lnTo>
                    <a:lnTo>
                      <a:pt x="310" y="45"/>
                    </a:lnTo>
                    <a:lnTo>
                      <a:pt x="297" y="44"/>
                    </a:lnTo>
                    <a:lnTo>
                      <a:pt x="285" y="44"/>
                    </a:lnTo>
                    <a:lnTo>
                      <a:pt x="272" y="43"/>
                    </a:lnTo>
                    <a:lnTo>
                      <a:pt x="258" y="41"/>
                    </a:lnTo>
                    <a:lnTo>
                      <a:pt x="246" y="41"/>
                    </a:lnTo>
                    <a:lnTo>
                      <a:pt x="239" y="45"/>
                    </a:lnTo>
                    <a:lnTo>
                      <a:pt x="229" y="45"/>
                    </a:lnTo>
                    <a:lnTo>
                      <a:pt x="223" y="47"/>
                    </a:lnTo>
                    <a:lnTo>
                      <a:pt x="221" y="56"/>
                    </a:lnTo>
                    <a:lnTo>
                      <a:pt x="228" y="58"/>
                    </a:lnTo>
                    <a:lnTo>
                      <a:pt x="236" y="58"/>
                    </a:lnTo>
                    <a:lnTo>
                      <a:pt x="243" y="60"/>
                    </a:lnTo>
                    <a:lnTo>
                      <a:pt x="246" y="67"/>
                    </a:lnTo>
                    <a:lnTo>
                      <a:pt x="240" y="68"/>
                    </a:lnTo>
                    <a:lnTo>
                      <a:pt x="235" y="68"/>
                    </a:lnTo>
                    <a:lnTo>
                      <a:pt x="229" y="68"/>
                    </a:lnTo>
                    <a:lnTo>
                      <a:pt x="224" y="68"/>
                    </a:lnTo>
                    <a:lnTo>
                      <a:pt x="219" y="68"/>
                    </a:lnTo>
                    <a:lnTo>
                      <a:pt x="213" y="68"/>
                    </a:lnTo>
                    <a:lnTo>
                      <a:pt x="208" y="68"/>
                    </a:lnTo>
                    <a:lnTo>
                      <a:pt x="202" y="68"/>
                    </a:lnTo>
                    <a:lnTo>
                      <a:pt x="201" y="60"/>
                    </a:lnTo>
                    <a:lnTo>
                      <a:pt x="194" y="54"/>
                    </a:lnTo>
                    <a:lnTo>
                      <a:pt x="185" y="52"/>
                    </a:lnTo>
                    <a:lnTo>
                      <a:pt x="176" y="48"/>
                    </a:lnTo>
                    <a:lnTo>
                      <a:pt x="170" y="48"/>
                    </a:lnTo>
                    <a:lnTo>
                      <a:pt x="161" y="50"/>
                    </a:lnTo>
                    <a:lnTo>
                      <a:pt x="153" y="51"/>
                    </a:lnTo>
                    <a:lnTo>
                      <a:pt x="146" y="51"/>
                    </a:lnTo>
                    <a:lnTo>
                      <a:pt x="138" y="52"/>
                    </a:lnTo>
                    <a:lnTo>
                      <a:pt x="132" y="50"/>
                    </a:lnTo>
                    <a:lnTo>
                      <a:pt x="126" y="46"/>
                    </a:lnTo>
                    <a:lnTo>
                      <a:pt x="120" y="40"/>
                    </a:lnTo>
                    <a:lnTo>
                      <a:pt x="112" y="40"/>
                    </a:lnTo>
                    <a:lnTo>
                      <a:pt x="102" y="39"/>
                    </a:lnTo>
                    <a:lnTo>
                      <a:pt x="92" y="37"/>
                    </a:lnTo>
                    <a:lnTo>
                      <a:pt x="82" y="36"/>
                    </a:lnTo>
                    <a:lnTo>
                      <a:pt x="74" y="35"/>
                    </a:lnTo>
                    <a:lnTo>
                      <a:pt x="66" y="38"/>
                    </a:lnTo>
                    <a:lnTo>
                      <a:pt x="60" y="44"/>
                    </a:lnTo>
                    <a:lnTo>
                      <a:pt x="58" y="55"/>
                    </a:lnTo>
                    <a:lnTo>
                      <a:pt x="62" y="76"/>
                    </a:lnTo>
                    <a:lnTo>
                      <a:pt x="55" y="77"/>
                    </a:lnTo>
                    <a:lnTo>
                      <a:pt x="47" y="78"/>
                    </a:lnTo>
                    <a:lnTo>
                      <a:pt x="39" y="78"/>
                    </a:lnTo>
                    <a:lnTo>
                      <a:pt x="31" y="78"/>
                    </a:lnTo>
                    <a:lnTo>
                      <a:pt x="23" y="78"/>
                    </a:lnTo>
                    <a:lnTo>
                      <a:pt x="15" y="78"/>
                    </a:lnTo>
                    <a:lnTo>
                      <a:pt x="8" y="78"/>
                    </a:lnTo>
                    <a:lnTo>
                      <a:pt x="0" y="78"/>
                    </a:lnTo>
                    <a:lnTo>
                      <a:pt x="8" y="77"/>
                    </a:lnTo>
                    <a:lnTo>
                      <a:pt x="16" y="74"/>
                    </a:lnTo>
                    <a:lnTo>
                      <a:pt x="24" y="70"/>
                    </a:lnTo>
                    <a:lnTo>
                      <a:pt x="34" y="73"/>
                    </a:lnTo>
                    <a:lnTo>
                      <a:pt x="42" y="55"/>
                    </a:lnTo>
                    <a:lnTo>
                      <a:pt x="39" y="37"/>
                    </a:lnTo>
                    <a:lnTo>
                      <a:pt x="37" y="18"/>
                    </a:lnTo>
                    <a:lnTo>
                      <a:pt x="42" y="0"/>
                    </a:lnTo>
                    <a:lnTo>
                      <a:pt x="44" y="5"/>
                    </a:lnTo>
                    <a:lnTo>
                      <a:pt x="47" y="8"/>
                    </a:lnTo>
                    <a:lnTo>
                      <a:pt x="51" y="12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4" name="Freeform 183"/>
              <p:cNvSpPr>
                <a:spLocks/>
              </p:cNvSpPr>
              <p:nvPr/>
            </p:nvSpPr>
            <p:spPr bwMode="auto">
              <a:xfrm>
                <a:off x="3854" y="-590"/>
                <a:ext cx="4" cy="1"/>
              </a:xfrm>
              <a:custGeom>
                <a:avLst/>
                <a:gdLst>
                  <a:gd name="T0" fmla="*/ 8 w 8"/>
                  <a:gd name="T1" fmla="*/ 1 h 4"/>
                  <a:gd name="T2" fmla="*/ 6 w 8"/>
                  <a:gd name="T3" fmla="*/ 3 h 4"/>
                  <a:gd name="T4" fmla="*/ 5 w 8"/>
                  <a:gd name="T5" fmla="*/ 4 h 4"/>
                  <a:gd name="T6" fmla="*/ 2 w 8"/>
                  <a:gd name="T7" fmla="*/ 3 h 4"/>
                  <a:gd name="T8" fmla="*/ 0 w 8"/>
                  <a:gd name="T9" fmla="*/ 3 h 4"/>
                  <a:gd name="T10" fmla="*/ 1 w 8"/>
                  <a:gd name="T11" fmla="*/ 0 h 4"/>
                  <a:gd name="T12" fmla="*/ 4 w 8"/>
                  <a:gd name="T13" fmla="*/ 0 h 4"/>
                  <a:gd name="T14" fmla="*/ 6 w 8"/>
                  <a:gd name="T15" fmla="*/ 0 h 4"/>
                  <a:gd name="T16" fmla="*/ 8 w 8"/>
                  <a:gd name="T1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1"/>
                    </a:moveTo>
                    <a:lnTo>
                      <a:pt x="6" y="3"/>
                    </a:lnTo>
                    <a:lnTo>
                      <a:pt x="5" y="4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5" name="Freeform 184"/>
              <p:cNvSpPr>
                <a:spLocks/>
              </p:cNvSpPr>
              <p:nvPr/>
            </p:nvSpPr>
            <p:spPr bwMode="auto">
              <a:xfrm>
                <a:off x="3997" y="-589"/>
                <a:ext cx="183" cy="35"/>
              </a:xfrm>
              <a:custGeom>
                <a:avLst/>
                <a:gdLst>
                  <a:gd name="T0" fmla="*/ 209 w 365"/>
                  <a:gd name="T1" fmla="*/ 15 h 70"/>
                  <a:gd name="T2" fmla="*/ 181 w 365"/>
                  <a:gd name="T3" fmla="*/ 18 h 70"/>
                  <a:gd name="T4" fmla="*/ 152 w 365"/>
                  <a:gd name="T5" fmla="*/ 18 h 70"/>
                  <a:gd name="T6" fmla="*/ 122 w 365"/>
                  <a:gd name="T7" fmla="*/ 18 h 70"/>
                  <a:gd name="T8" fmla="*/ 93 w 365"/>
                  <a:gd name="T9" fmla="*/ 19 h 70"/>
                  <a:gd name="T10" fmla="*/ 80 w 365"/>
                  <a:gd name="T11" fmla="*/ 18 h 70"/>
                  <a:gd name="T12" fmla="*/ 66 w 365"/>
                  <a:gd name="T13" fmla="*/ 17 h 70"/>
                  <a:gd name="T14" fmla="*/ 52 w 365"/>
                  <a:gd name="T15" fmla="*/ 17 h 70"/>
                  <a:gd name="T16" fmla="*/ 38 w 365"/>
                  <a:gd name="T17" fmla="*/ 19 h 70"/>
                  <a:gd name="T18" fmla="*/ 50 w 365"/>
                  <a:gd name="T19" fmla="*/ 23 h 70"/>
                  <a:gd name="T20" fmla="*/ 63 w 365"/>
                  <a:gd name="T21" fmla="*/ 23 h 70"/>
                  <a:gd name="T22" fmla="*/ 76 w 365"/>
                  <a:gd name="T23" fmla="*/ 25 h 70"/>
                  <a:gd name="T24" fmla="*/ 84 w 365"/>
                  <a:gd name="T25" fmla="*/ 35 h 70"/>
                  <a:gd name="T26" fmla="*/ 93 w 365"/>
                  <a:gd name="T27" fmla="*/ 33 h 70"/>
                  <a:gd name="T28" fmla="*/ 103 w 365"/>
                  <a:gd name="T29" fmla="*/ 28 h 70"/>
                  <a:gd name="T30" fmla="*/ 113 w 365"/>
                  <a:gd name="T31" fmla="*/ 25 h 70"/>
                  <a:gd name="T32" fmla="*/ 123 w 365"/>
                  <a:gd name="T33" fmla="*/ 25 h 70"/>
                  <a:gd name="T34" fmla="*/ 138 w 365"/>
                  <a:gd name="T35" fmla="*/ 33 h 70"/>
                  <a:gd name="T36" fmla="*/ 154 w 365"/>
                  <a:gd name="T37" fmla="*/ 34 h 70"/>
                  <a:gd name="T38" fmla="*/ 172 w 365"/>
                  <a:gd name="T39" fmla="*/ 33 h 70"/>
                  <a:gd name="T40" fmla="*/ 189 w 365"/>
                  <a:gd name="T41" fmla="*/ 36 h 70"/>
                  <a:gd name="T42" fmla="*/ 229 w 365"/>
                  <a:gd name="T43" fmla="*/ 38 h 70"/>
                  <a:gd name="T44" fmla="*/ 271 w 365"/>
                  <a:gd name="T45" fmla="*/ 38 h 70"/>
                  <a:gd name="T46" fmla="*/ 315 w 365"/>
                  <a:gd name="T47" fmla="*/ 38 h 70"/>
                  <a:gd name="T48" fmla="*/ 356 w 365"/>
                  <a:gd name="T49" fmla="*/ 38 h 70"/>
                  <a:gd name="T50" fmla="*/ 364 w 365"/>
                  <a:gd name="T51" fmla="*/ 48 h 70"/>
                  <a:gd name="T52" fmla="*/ 365 w 365"/>
                  <a:gd name="T53" fmla="*/ 61 h 70"/>
                  <a:gd name="T54" fmla="*/ 342 w 365"/>
                  <a:gd name="T55" fmla="*/ 66 h 70"/>
                  <a:gd name="T56" fmla="*/ 317 w 365"/>
                  <a:gd name="T57" fmla="*/ 64 h 70"/>
                  <a:gd name="T58" fmla="*/ 291 w 365"/>
                  <a:gd name="T59" fmla="*/ 64 h 70"/>
                  <a:gd name="T60" fmla="*/ 266 w 365"/>
                  <a:gd name="T61" fmla="*/ 65 h 70"/>
                  <a:gd name="T62" fmla="*/ 240 w 365"/>
                  <a:gd name="T63" fmla="*/ 66 h 70"/>
                  <a:gd name="T64" fmla="*/ 214 w 365"/>
                  <a:gd name="T65" fmla="*/ 68 h 70"/>
                  <a:gd name="T66" fmla="*/ 189 w 365"/>
                  <a:gd name="T67" fmla="*/ 68 h 70"/>
                  <a:gd name="T68" fmla="*/ 165 w 365"/>
                  <a:gd name="T69" fmla="*/ 68 h 70"/>
                  <a:gd name="T70" fmla="*/ 146 w 365"/>
                  <a:gd name="T71" fmla="*/ 70 h 70"/>
                  <a:gd name="T72" fmla="*/ 112 w 365"/>
                  <a:gd name="T73" fmla="*/ 70 h 70"/>
                  <a:gd name="T74" fmla="*/ 77 w 365"/>
                  <a:gd name="T75" fmla="*/ 69 h 70"/>
                  <a:gd name="T76" fmla="*/ 43 w 365"/>
                  <a:gd name="T77" fmla="*/ 68 h 70"/>
                  <a:gd name="T78" fmla="*/ 9 w 365"/>
                  <a:gd name="T79" fmla="*/ 65 h 70"/>
                  <a:gd name="T80" fmla="*/ 6 w 365"/>
                  <a:gd name="T81" fmla="*/ 46 h 70"/>
                  <a:gd name="T82" fmla="*/ 6 w 365"/>
                  <a:gd name="T83" fmla="*/ 25 h 70"/>
                  <a:gd name="T84" fmla="*/ 18 w 365"/>
                  <a:gd name="T85" fmla="*/ 22 h 70"/>
                  <a:gd name="T86" fmla="*/ 31 w 365"/>
                  <a:gd name="T87" fmla="*/ 19 h 70"/>
                  <a:gd name="T88" fmla="*/ 13 w 365"/>
                  <a:gd name="T89" fmla="*/ 18 h 70"/>
                  <a:gd name="T90" fmla="*/ 0 w 365"/>
                  <a:gd name="T91" fmla="*/ 8 h 70"/>
                  <a:gd name="T92" fmla="*/ 18 w 365"/>
                  <a:gd name="T93" fmla="*/ 2 h 70"/>
                  <a:gd name="T94" fmla="*/ 39 w 365"/>
                  <a:gd name="T95" fmla="*/ 1 h 70"/>
                  <a:gd name="T96" fmla="*/ 60 w 365"/>
                  <a:gd name="T97" fmla="*/ 1 h 70"/>
                  <a:gd name="T98" fmla="*/ 82 w 365"/>
                  <a:gd name="T99" fmla="*/ 0 h 70"/>
                  <a:gd name="T100" fmla="*/ 114 w 365"/>
                  <a:gd name="T101" fmla="*/ 2 h 70"/>
                  <a:gd name="T102" fmla="*/ 146 w 365"/>
                  <a:gd name="T103" fmla="*/ 4 h 70"/>
                  <a:gd name="T104" fmla="*/ 177 w 365"/>
                  <a:gd name="T105" fmla="*/ 7 h 70"/>
                  <a:gd name="T106" fmla="*/ 209 w 365"/>
                  <a:gd name="T107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65" h="70">
                    <a:moveTo>
                      <a:pt x="209" y="12"/>
                    </a:moveTo>
                    <a:lnTo>
                      <a:pt x="209" y="15"/>
                    </a:lnTo>
                    <a:lnTo>
                      <a:pt x="195" y="17"/>
                    </a:lnTo>
                    <a:lnTo>
                      <a:pt x="181" y="18"/>
                    </a:lnTo>
                    <a:lnTo>
                      <a:pt x="166" y="19"/>
                    </a:lnTo>
                    <a:lnTo>
                      <a:pt x="152" y="18"/>
                    </a:lnTo>
                    <a:lnTo>
                      <a:pt x="137" y="18"/>
                    </a:lnTo>
                    <a:lnTo>
                      <a:pt x="122" y="18"/>
                    </a:lnTo>
                    <a:lnTo>
                      <a:pt x="108" y="18"/>
                    </a:lnTo>
                    <a:lnTo>
                      <a:pt x="93" y="19"/>
                    </a:lnTo>
                    <a:lnTo>
                      <a:pt x="86" y="19"/>
                    </a:lnTo>
                    <a:lnTo>
                      <a:pt x="80" y="18"/>
                    </a:lnTo>
                    <a:lnTo>
                      <a:pt x="73" y="18"/>
                    </a:lnTo>
                    <a:lnTo>
                      <a:pt x="66" y="17"/>
                    </a:lnTo>
                    <a:lnTo>
                      <a:pt x="59" y="17"/>
                    </a:lnTo>
                    <a:lnTo>
                      <a:pt x="52" y="17"/>
                    </a:lnTo>
                    <a:lnTo>
                      <a:pt x="45" y="18"/>
                    </a:lnTo>
                    <a:lnTo>
                      <a:pt x="38" y="19"/>
                    </a:lnTo>
                    <a:lnTo>
                      <a:pt x="44" y="22"/>
                    </a:lnTo>
                    <a:lnTo>
                      <a:pt x="50" y="23"/>
                    </a:lnTo>
                    <a:lnTo>
                      <a:pt x="56" y="23"/>
                    </a:lnTo>
                    <a:lnTo>
                      <a:pt x="63" y="23"/>
                    </a:lnTo>
                    <a:lnTo>
                      <a:pt x="70" y="24"/>
                    </a:lnTo>
                    <a:lnTo>
                      <a:pt x="76" y="25"/>
                    </a:lnTo>
                    <a:lnTo>
                      <a:pt x="81" y="30"/>
                    </a:lnTo>
                    <a:lnTo>
                      <a:pt x="84" y="35"/>
                    </a:lnTo>
                    <a:lnTo>
                      <a:pt x="89" y="34"/>
                    </a:lnTo>
                    <a:lnTo>
                      <a:pt x="93" y="33"/>
                    </a:lnTo>
                    <a:lnTo>
                      <a:pt x="98" y="31"/>
                    </a:lnTo>
                    <a:lnTo>
                      <a:pt x="103" y="28"/>
                    </a:lnTo>
                    <a:lnTo>
                      <a:pt x="107" y="27"/>
                    </a:lnTo>
                    <a:lnTo>
                      <a:pt x="113" y="25"/>
                    </a:lnTo>
                    <a:lnTo>
                      <a:pt x="118" y="25"/>
                    </a:lnTo>
                    <a:lnTo>
                      <a:pt x="123" y="25"/>
                    </a:lnTo>
                    <a:lnTo>
                      <a:pt x="130" y="31"/>
                    </a:lnTo>
                    <a:lnTo>
                      <a:pt x="138" y="33"/>
                    </a:lnTo>
                    <a:lnTo>
                      <a:pt x="146" y="34"/>
                    </a:lnTo>
                    <a:lnTo>
                      <a:pt x="154" y="34"/>
                    </a:lnTo>
                    <a:lnTo>
                      <a:pt x="164" y="33"/>
                    </a:lnTo>
                    <a:lnTo>
                      <a:pt x="172" y="33"/>
                    </a:lnTo>
                    <a:lnTo>
                      <a:pt x="181" y="33"/>
                    </a:lnTo>
                    <a:lnTo>
                      <a:pt x="189" y="36"/>
                    </a:lnTo>
                    <a:lnTo>
                      <a:pt x="209" y="36"/>
                    </a:lnTo>
                    <a:lnTo>
                      <a:pt x="229" y="38"/>
                    </a:lnTo>
                    <a:lnTo>
                      <a:pt x="250" y="38"/>
                    </a:lnTo>
                    <a:lnTo>
                      <a:pt x="271" y="38"/>
                    </a:lnTo>
                    <a:lnTo>
                      <a:pt x="293" y="38"/>
                    </a:lnTo>
                    <a:lnTo>
                      <a:pt x="315" y="38"/>
                    </a:lnTo>
                    <a:lnTo>
                      <a:pt x="335" y="38"/>
                    </a:lnTo>
                    <a:lnTo>
                      <a:pt x="356" y="38"/>
                    </a:lnTo>
                    <a:lnTo>
                      <a:pt x="362" y="42"/>
                    </a:lnTo>
                    <a:lnTo>
                      <a:pt x="364" y="48"/>
                    </a:lnTo>
                    <a:lnTo>
                      <a:pt x="365" y="54"/>
                    </a:lnTo>
                    <a:lnTo>
                      <a:pt x="365" y="61"/>
                    </a:lnTo>
                    <a:lnTo>
                      <a:pt x="355" y="68"/>
                    </a:lnTo>
                    <a:lnTo>
                      <a:pt x="342" y="66"/>
                    </a:lnTo>
                    <a:lnTo>
                      <a:pt x="330" y="65"/>
                    </a:lnTo>
                    <a:lnTo>
                      <a:pt x="317" y="64"/>
                    </a:lnTo>
                    <a:lnTo>
                      <a:pt x="304" y="64"/>
                    </a:lnTo>
                    <a:lnTo>
                      <a:pt x="291" y="64"/>
                    </a:lnTo>
                    <a:lnTo>
                      <a:pt x="279" y="64"/>
                    </a:lnTo>
                    <a:lnTo>
                      <a:pt x="266" y="65"/>
                    </a:lnTo>
                    <a:lnTo>
                      <a:pt x="253" y="65"/>
                    </a:lnTo>
                    <a:lnTo>
                      <a:pt x="240" y="66"/>
                    </a:lnTo>
                    <a:lnTo>
                      <a:pt x="227" y="66"/>
                    </a:lnTo>
                    <a:lnTo>
                      <a:pt x="214" y="68"/>
                    </a:lnTo>
                    <a:lnTo>
                      <a:pt x="202" y="68"/>
                    </a:lnTo>
                    <a:lnTo>
                      <a:pt x="189" y="68"/>
                    </a:lnTo>
                    <a:lnTo>
                      <a:pt x="176" y="69"/>
                    </a:lnTo>
                    <a:lnTo>
                      <a:pt x="165" y="68"/>
                    </a:lnTo>
                    <a:lnTo>
                      <a:pt x="152" y="68"/>
                    </a:lnTo>
                    <a:lnTo>
                      <a:pt x="146" y="70"/>
                    </a:lnTo>
                    <a:lnTo>
                      <a:pt x="129" y="70"/>
                    </a:lnTo>
                    <a:lnTo>
                      <a:pt x="112" y="70"/>
                    </a:lnTo>
                    <a:lnTo>
                      <a:pt x="94" y="70"/>
                    </a:lnTo>
                    <a:lnTo>
                      <a:pt x="77" y="69"/>
                    </a:lnTo>
                    <a:lnTo>
                      <a:pt x="60" y="69"/>
                    </a:lnTo>
                    <a:lnTo>
                      <a:pt x="43" y="68"/>
                    </a:lnTo>
                    <a:lnTo>
                      <a:pt x="27" y="66"/>
                    </a:lnTo>
                    <a:lnTo>
                      <a:pt x="9" y="65"/>
                    </a:lnTo>
                    <a:lnTo>
                      <a:pt x="6" y="56"/>
                    </a:lnTo>
                    <a:lnTo>
                      <a:pt x="6" y="46"/>
                    </a:lnTo>
                    <a:lnTo>
                      <a:pt x="7" y="35"/>
                    </a:lnTo>
                    <a:lnTo>
                      <a:pt x="6" y="25"/>
                    </a:lnTo>
                    <a:lnTo>
                      <a:pt x="13" y="23"/>
                    </a:lnTo>
                    <a:lnTo>
                      <a:pt x="18" y="22"/>
                    </a:lnTo>
                    <a:lnTo>
                      <a:pt x="25" y="22"/>
                    </a:lnTo>
                    <a:lnTo>
                      <a:pt x="31" y="19"/>
                    </a:lnTo>
                    <a:lnTo>
                      <a:pt x="23" y="18"/>
                    </a:lnTo>
                    <a:lnTo>
                      <a:pt x="13" y="18"/>
                    </a:lnTo>
                    <a:lnTo>
                      <a:pt x="5" y="16"/>
                    </a:lnTo>
                    <a:lnTo>
                      <a:pt x="0" y="8"/>
                    </a:lnTo>
                    <a:lnTo>
                      <a:pt x="9" y="4"/>
                    </a:lnTo>
                    <a:lnTo>
                      <a:pt x="18" y="2"/>
                    </a:lnTo>
                    <a:lnTo>
                      <a:pt x="29" y="1"/>
                    </a:lnTo>
                    <a:lnTo>
                      <a:pt x="39" y="1"/>
                    </a:lnTo>
                    <a:lnTo>
                      <a:pt x="50" y="1"/>
                    </a:lnTo>
                    <a:lnTo>
                      <a:pt x="60" y="1"/>
                    </a:lnTo>
                    <a:lnTo>
                      <a:pt x="71" y="1"/>
                    </a:lnTo>
                    <a:lnTo>
                      <a:pt x="82" y="0"/>
                    </a:lnTo>
                    <a:lnTo>
                      <a:pt x="98" y="1"/>
                    </a:lnTo>
                    <a:lnTo>
                      <a:pt x="114" y="2"/>
                    </a:lnTo>
                    <a:lnTo>
                      <a:pt x="130" y="3"/>
                    </a:lnTo>
                    <a:lnTo>
                      <a:pt x="146" y="4"/>
                    </a:lnTo>
                    <a:lnTo>
                      <a:pt x="162" y="5"/>
                    </a:lnTo>
                    <a:lnTo>
                      <a:pt x="177" y="7"/>
                    </a:lnTo>
                    <a:lnTo>
                      <a:pt x="194" y="9"/>
                    </a:lnTo>
                    <a:lnTo>
                      <a:pt x="209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6" name="Freeform 185"/>
              <p:cNvSpPr>
                <a:spLocks/>
              </p:cNvSpPr>
              <p:nvPr/>
            </p:nvSpPr>
            <p:spPr bwMode="auto">
              <a:xfrm>
                <a:off x="4253" y="-588"/>
                <a:ext cx="8" cy="7"/>
              </a:xfrm>
              <a:custGeom>
                <a:avLst/>
                <a:gdLst>
                  <a:gd name="T0" fmla="*/ 15 w 15"/>
                  <a:gd name="T1" fmla="*/ 6 h 14"/>
                  <a:gd name="T2" fmla="*/ 15 w 15"/>
                  <a:gd name="T3" fmla="*/ 9 h 14"/>
                  <a:gd name="T4" fmla="*/ 14 w 15"/>
                  <a:gd name="T5" fmla="*/ 11 h 14"/>
                  <a:gd name="T6" fmla="*/ 11 w 15"/>
                  <a:gd name="T7" fmla="*/ 13 h 14"/>
                  <a:gd name="T8" fmla="*/ 9 w 15"/>
                  <a:gd name="T9" fmla="*/ 14 h 14"/>
                  <a:gd name="T10" fmla="*/ 5 w 15"/>
                  <a:gd name="T11" fmla="*/ 14 h 14"/>
                  <a:gd name="T12" fmla="*/ 3 w 15"/>
                  <a:gd name="T13" fmla="*/ 13 h 14"/>
                  <a:gd name="T14" fmla="*/ 1 w 15"/>
                  <a:gd name="T15" fmla="*/ 11 h 14"/>
                  <a:gd name="T16" fmla="*/ 0 w 15"/>
                  <a:gd name="T17" fmla="*/ 9 h 14"/>
                  <a:gd name="T18" fmla="*/ 0 w 15"/>
                  <a:gd name="T19" fmla="*/ 6 h 14"/>
                  <a:gd name="T20" fmla="*/ 0 w 15"/>
                  <a:gd name="T21" fmla="*/ 3 h 14"/>
                  <a:gd name="T22" fmla="*/ 2 w 15"/>
                  <a:gd name="T23" fmla="*/ 1 h 14"/>
                  <a:gd name="T24" fmla="*/ 3 w 15"/>
                  <a:gd name="T25" fmla="*/ 0 h 14"/>
                  <a:gd name="T26" fmla="*/ 8 w 15"/>
                  <a:gd name="T27" fmla="*/ 0 h 14"/>
                  <a:gd name="T28" fmla="*/ 11 w 15"/>
                  <a:gd name="T29" fmla="*/ 0 h 14"/>
                  <a:gd name="T30" fmla="*/ 14 w 15"/>
                  <a:gd name="T31" fmla="*/ 2 h 14"/>
                  <a:gd name="T32" fmla="*/ 15 w 15"/>
                  <a:gd name="T33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4">
                    <a:moveTo>
                      <a:pt x="15" y="6"/>
                    </a:moveTo>
                    <a:lnTo>
                      <a:pt x="15" y="9"/>
                    </a:lnTo>
                    <a:lnTo>
                      <a:pt x="14" y="11"/>
                    </a:lnTo>
                    <a:lnTo>
                      <a:pt x="11" y="13"/>
                    </a:lnTo>
                    <a:lnTo>
                      <a:pt x="9" y="14"/>
                    </a:lnTo>
                    <a:lnTo>
                      <a:pt x="5" y="14"/>
                    </a:lnTo>
                    <a:lnTo>
                      <a:pt x="3" y="13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2"/>
                    </a:ln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7" name="Freeform 186"/>
              <p:cNvSpPr>
                <a:spLocks/>
              </p:cNvSpPr>
              <p:nvPr/>
            </p:nvSpPr>
            <p:spPr bwMode="auto">
              <a:xfrm>
                <a:off x="3791" y="-587"/>
                <a:ext cx="11" cy="6"/>
              </a:xfrm>
              <a:custGeom>
                <a:avLst/>
                <a:gdLst>
                  <a:gd name="T0" fmla="*/ 23 w 23"/>
                  <a:gd name="T1" fmla="*/ 12 h 12"/>
                  <a:gd name="T2" fmla="*/ 16 w 23"/>
                  <a:gd name="T3" fmla="*/ 11 h 12"/>
                  <a:gd name="T4" fmla="*/ 9 w 23"/>
                  <a:gd name="T5" fmla="*/ 12 h 12"/>
                  <a:gd name="T6" fmla="*/ 3 w 23"/>
                  <a:gd name="T7" fmla="*/ 11 h 12"/>
                  <a:gd name="T8" fmla="*/ 0 w 23"/>
                  <a:gd name="T9" fmla="*/ 5 h 12"/>
                  <a:gd name="T10" fmla="*/ 5 w 23"/>
                  <a:gd name="T11" fmla="*/ 3 h 12"/>
                  <a:gd name="T12" fmla="*/ 11 w 23"/>
                  <a:gd name="T13" fmla="*/ 3 h 12"/>
                  <a:gd name="T14" fmla="*/ 17 w 23"/>
                  <a:gd name="T15" fmla="*/ 3 h 12"/>
                  <a:gd name="T16" fmla="*/ 23 w 23"/>
                  <a:gd name="T17" fmla="*/ 0 h 12"/>
                  <a:gd name="T18" fmla="*/ 23 w 23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12">
                    <a:moveTo>
                      <a:pt x="23" y="12"/>
                    </a:moveTo>
                    <a:lnTo>
                      <a:pt x="16" y="11"/>
                    </a:lnTo>
                    <a:lnTo>
                      <a:pt x="9" y="12"/>
                    </a:lnTo>
                    <a:lnTo>
                      <a:pt x="3" y="11"/>
                    </a:lnTo>
                    <a:lnTo>
                      <a:pt x="0" y="5"/>
                    </a:lnTo>
                    <a:lnTo>
                      <a:pt x="5" y="3"/>
                    </a:lnTo>
                    <a:lnTo>
                      <a:pt x="11" y="3"/>
                    </a:lnTo>
                    <a:lnTo>
                      <a:pt x="17" y="3"/>
                    </a:lnTo>
                    <a:lnTo>
                      <a:pt x="23" y="0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8" name="Freeform 187"/>
              <p:cNvSpPr>
                <a:spLocks/>
              </p:cNvSpPr>
              <p:nvPr/>
            </p:nvSpPr>
            <p:spPr bwMode="auto">
              <a:xfrm>
                <a:off x="3723" y="-585"/>
                <a:ext cx="7" cy="15"/>
              </a:xfrm>
              <a:custGeom>
                <a:avLst/>
                <a:gdLst>
                  <a:gd name="T0" fmla="*/ 13 w 13"/>
                  <a:gd name="T1" fmla="*/ 31 h 31"/>
                  <a:gd name="T2" fmla="*/ 7 w 13"/>
                  <a:gd name="T3" fmla="*/ 27 h 31"/>
                  <a:gd name="T4" fmla="*/ 3 w 13"/>
                  <a:gd name="T5" fmla="*/ 22 h 31"/>
                  <a:gd name="T6" fmla="*/ 2 w 13"/>
                  <a:gd name="T7" fmla="*/ 14 h 31"/>
                  <a:gd name="T8" fmla="*/ 0 w 13"/>
                  <a:gd name="T9" fmla="*/ 5 h 31"/>
                  <a:gd name="T10" fmla="*/ 0 w 13"/>
                  <a:gd name="T11" fmla="*/ 3 h 31"/>
                  <a:gd name="T12" fmla="*/ 1 w 13"/>
                  <a:gd name="T13" fmla="*/ 1 h 31"/>
                  <a:gd name="T14" fmla="*/ 3 w 13"/>
                  <a:gd name="T15" fmla="*/ 0 h 31"/>
                  <a:gd name="T16" fmla="*/ 5 w 13"/>
                  <a:gd name="T17" fmla="*/ 0 h 31"/>
                  <a:gd name="T18" fmla="*/ 9 w 13"/>
                  <a:gd name="T19" fmla="*/ 8 h 31"/>
                  <a:gd name="T20" fmla="*/ 11 w 13"/>
                  <a:gd name="T21" fmla="*/ 16 h 31"/>
                  <a:gd name="T22" fmla="*/ 12 w 13"/>
                  <a:gd name="T23" fmla="*/ 24 h 31"/>
                  <a:gd name="T24" fmla="*/ 13 w 13"/>
                  <a:gd name="T2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31">
                    <a:moveTo>
                      <a:pt x="13" y="31"/>
                    </a:moveTo>
                    <a:lnTo>
                      <a:pt x="7" y="27"/>
                    </a:lnTo>
                    <a:lnTo>
                      <a:pt x="3" y="22"/>
                    </a:lnTo>
                    <a:lnTo>
                      <a:pt x="2" y="14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9" y="8"/>
                    </a:lnTo>
                    <a:lnTo>
                      <a:pt x="11" y="16"/>
                    </a:lnTo>
                    <a:lnTo>
                      <a:pt x="12" y="24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9" name="Freeform 188"/>
              <p:cNvSpPr>
                <a:spLocks/>
              </p:cNvSpPr>
              <p:nvPr/>
            </p:nvSpPr>
            <p:spPr bwMode="auto">
              <a:xfrm>
                <a:off x="3919" y="-583"/>
                <a:ext cx="7" cy="24"/>
              </a:xfrm>
              <a:custGeom>
                <a:avLst/>
                <a:gdLst>
                  <a:gd name="T0" fmla="*/ 1 w 15"/>
                  <a:gd name="T1" fmla="*/ 0 h 50"/>
                  <a:gd name="T2" fmla="*/ 6 w 15"/>
                  <a:gd name="T3" fmla="*/ 12 h 50"/>
                  <a:gd name="T4" fmla="*/ 12 w 15"/>
                  <a:gd name="T5" fmla="*/ 24 h 50"/>
                  <a:gd name="T6" fmla="*/ 15 w 15"/>
                  <a:gd name="T7" fmla="*/ 36 h 50"/>
                  <a:gd name="T8" fmla="*/ 15 w 15"/>
                  <a:gd name="T9" fmla="*/ 50 h 50"/>
                  <a:gd name="T10" fmla="*/ 10 w 15"/>
                  <a:gd name="T11" fmla="*/ 38 h 50"/>
                  <a:gd name="T12" fmla="*/ 5 w 15"/>
                  <a:gd name="T13" fmla="*/ 27 h 50"/>
                  <a:gd name="T14" fmla="*/ 3 w 15"/>
                  <a:gd name="T15" fmla="*/ 13 h 50"/>
                  <a:gd name="T16" fmla="*/ 0 w 15"/>
                  <a:gd name="T17" fmla="*/ 0 h 50"/>
                  <a:gd name="T18" fmla="*/ 1 w 15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50">
                    <a:moveTo>
                      <a:pt x="1" y="0"/>
                    </a:moveTo>
                    <a:lnTo>
                      <a:pt x="6" y="12"/>
                    </a:lnTo>
                    <a:lnTo>
                      <a:pt x="12" y="24"/>
                    </a:lnTo>
                    <a:lnTo>
                      <a:pt x="15" y="36"/>
                    </a:lnTo>
                    <a:lnTo>
                      <a:pt x="15" y="50"/>
                    </a:lnTo>
                    <a:lnTo>
                      <a:pt x="10" y="38"/>
                    </a:lnTo>
                    <a:lnTo>
                      <a:pt x="5" y="27"/>
                    </a:lnTo>
                    <a:lnTo>
                      <a:pt x="3" y="13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0" name="Freeform 189"/>
              <p:cNvSpPr>
                <a:spLocks/>
              </p:cNvSpPr>
              <p:nvPr/>
            </p:nvSpPr>
            <p:spPr bwMode="auto">
              <a:xfrm>
                <a:off x="3541" y="-582"/>
                <a:ext cx="9" cy="4"/>
              </a:xfrm>
              <a:custGeom>
                <a:avLst/>
                <a:gdLst>
                  <a:gd name="T0" fmla="*/ 18 w 18"/>
                  <a:gd name="T1" fmla="*/ 2 h 7"/>
                  <a:gd name="T2" fmla="*/ 16 w 18"/>
                  <a:gd name="T3" fmla="*/ 7 h 7"/>
                  <a:gd name="T4" fmla="*/ 11 w 18"/>
                  <a:gd name="T5" fmla="*/ 7 h 7"/>
                  <a:gd name="T6" fmla="*/ 4 w 18"/>
                  <a:gd name="T7" fmla="*/ 5 h 7"/>
                  <a:gd name="T8" fmla="*/ 0 w 18"/>
                  <a:gd name="T9" fmla="*/ 7 h 7"/>
                  <a:gd name="T10" fmla="*/ 2 w 18"/>
                  <a:gd name="T11" fmla="*/ 2 h 7"/>
                  <a:gd name="T12" fmla="*/ 8 w 18"/>
                  <a:gd name="T13" fmla="*/ 0 h 7"/>
                  <a:gd name="T14" fmla="*/ 13 w 18"/>
                  <a:gd name="T15" fmla="*/ 0 h 7"/>
                  <a:gd name="T16" fmla="*/ 18 w 18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7">
                    <a:moveTo>
                      <a:pt x="18" y="2"/>
                    </a:moveTo>
                    <a:lnTo>
                      <a:pt x="16" y="7"/>
                    </a:lnTo>
                    <a:lnTo>
                      <a:pt x="11" y="7"/>
                    </a:lnTo>
                    <a:lnTo>
                      <a:pt x="4" y="5"/>
                    </a:lnTo>
                    <a:lnTo>
                      <a:pt x="0" y="7"/>
                    </a:lnTo>
                    <a:lnTo>
                      <a:pt x="2" y="2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1" name="Freeform 190"/>
              <p:cNvSpPr>
                <a:spLocks/>
              </p:cNvSpPr>
              <p:nvPr/>
            </p:nvSpPr>
            <p:spPr bwMode="auto">
              <a:xfrm>
                <a:off x="3856" y="-578"/>
                <a:ext cx="6" cy="2"/>
              </a:xfrm>
              <a:custGeom>
                <a:avLst/>
                <a:gdLst>
                  <a:gd name="T0" fmla="*/ 11 w 11"/>
                  <a:gd name="T1" fmla="*/ 2 h 4"/>
                  <a:gd name="T2" fmla="*/ 11 w 11"/>
                  <a:gd name="T3" fmla="*/ 4 h 4"/>
                  <a:gd name="T4" fmla="*/ 0 w 11"/>
                  <a:gd name="T5" fmla="*/ 3 h 4"/>
                  <a:gd name="T6" fmla="*/ 2 w 11"/>
                  <a:gd name="T7" fmla="*/ 1 h 4"/>
                  <a:gd name="T8" fmla="*/ 6 w 11"/>
                  <a:gd name="T9" fmla="*/ 0 h 4"/>
                  <a:gd name="T10" fmla="*/ 9 w 11"/>
                  <a:gd name="T11" fmla="*/ 0 h 4"/>
                  <a:gd name="T12" fmla="*/ 11 w 11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4">
                    <a:moveTo>
                      <a:pt x="11" y="2"/>
                    </a:moveTo>
                    <a:lnTo>
                      <a:pt x="11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2" name="Freeform 191"/>
              <p:cNvSpPr>
                <a:spLocks/>
              </p:cNvSpPr>
              <p:nvPr/>
            </p:nvSpPr>
            <p:spPr bwMode="auto">
              <a:xfrm>
                <a:off x="3789" y="-572"/>
                <a:ext cx="13" cy="5"/>
              </a:xfrm>
              <a:custGeom>
                <a:avLst/>
                <a:gdLst>
                  <a:gd name="T0" fmla="*/ 25 w 27"/>
                  <a:gd name="T1" fmla="*/ 9 h 11"/>
                  <a:gd name="T2" fmla="*/ 19 w 27"/>
                  <a:gd name="T3" fmla="*/ 11 h 11"/>
                  <a:gd name="T4" fmla="*/ 12 w 27"/>
                  <a:gd name="T5" fmla="*/ 9 h 11"/>
                  <a:gd name="T6" fmla="*/ 5 w 27"/>
                  <a:gd name="T7" fmla="*/ 7 h 11"/>
                  <a:gd name="T8" fmla="*/ 0 w 27"/>
                  <a:gd name="T9" fmla="*/ 7 h 11"/>
                  <a:gd name="T10" fmla="*/ 6 w 27"/>
                  <a:gd name="T11" fmla="*/ 5 h 11"/>
                  <a:gd name="T12" fmla="*/ 12 w 27"/>
                  <a:gd name="T13" fmla="*/ 4 h 11"/>
                  <a:gd name="T14" fmla="*/ 17 w 27"/>
                  <a:gd name="T15" fmla="*/ 2 h 11"/>
                  <a:gd name="T16" fmla="*/ 23 w 27"/>
                  <a:gd name="T17" fmla="*/ 0 h 11"/>
                  <a:gd name="T18" fmla="*/ 25 w 27"/>
                  <a:gd name="T19" fmla="*/ 1 h 11"/>
                  <a:gd name="T20" fmla="*/ 27 w 27"/>
                  <a:gd name="T21" fmla="*/ 4 h 11"/>
                  <a:gd name="T22" fmla="*/ 25 w 27"/>
                  <a:gd name="T23" fmla="*/ 7 h 11"/>
                  <a:gd name="T24" fmla="*/ 25 w 27"/>
                  <a:gd name="T2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11">
                    <a:moveTo>
                      <a:pt x="25" y="9"/>
                    </a:moveTo>
                    <a:lnTo>
                      <a:pt x="19" y="11"/>
                    </a:lnTo>
                    <a:lnTo>
                      <a:pt x="12" y="9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6" y="5"/>
                    </a:lnTo>
                    <a:lnTo>
                      <a:pt x="12" y="4"/>
                    </a:lnTo>
                    <a:lnTo>
                      <a:pt x="17" y="2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4"/>
                    </a:lnTo>
                    <a:lnTo>
                      <a:pt x="25" y="7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3" name="Freeform 192"/>
              <p:cNvSpPr>
                <a:spLocks/>
              </p:cNvSpPr>
              <p:nvPr/>
            </p:nvSpPr>
            <p:spPr bwMode="auto">
              <a:xfrm>
                <a:off x="3822" y="-570"/>
                <a:ext cx="18" cy="56"/>
              </a:xfrm>
              <a:custGeom>
                <a:avLst/>
                <a:gdLst>
                  <a:gd name="T0" fmla="*/ 32 w 35"/>
                  <a:gd name="T1" fmla="*/ 9 h 112"/>
                  <a:gd name="T2" fmla="*/ 34 w 35"/>
                  <a:gd name="T3" fmla="*/ 36 h 112"/>
                  <a:gd name="T4" fmla="*/ 35 w 35"/>
                  <a:gd name="T5" fmla="*/ 65 h 112"/>
                  <a:gd name="T6" fmla="*/ 31 w 35"/>
                  <a:gd name="T7" fmla="*/ 92 h 112"/>
                  <a:gd name="T8" fmla="*/ 16 w 35"/>
                  <a:gd name="T9" fmla="*/ 112 h 112"/>
                  <a:gd name="T10" fmla="*/ 8 w 35"/>
                  <a:gd name="T11" fmla="*/ 112 h 112"/>
                  <a:gd name="T12" fmla="*/ 4 w 35"/>
                  <a:gd name="T13" fmla="*/ 106 h 112"/>
                  <a:gd name="T14" fmla="*/ 3 w 35"/>
                  <a:gd name="T15" fmla="*/ 97 h 112"/>
                  <a:gd name="T16" fmla="*/ 0 w 35"/>
                  <a:gd name="T17" fmla="*/ 91 h 112"/>
                  <a:gd name="T18" fmla="*/ 6 w 35"/>
                  <a:gd name="T19" fmla="*/ 70 h 112"/>
                  <a:gd name="T20" fmla="*/ 10 w 35"/>
                  <a:gd name="T21" fmla="*/ 48 h 112"/>
                  <a:gd name="T22" fmla="*/ 11 w 35"/>
                  <a:gd name="T23" fmla="*/ 26 h 112"/>
                  <a:gd name="T24" fmla="*/ 12 w 35"/>
                  <a:gd name="T25" fmla="*/ 4 h 112"/>
                  <a:gd name="T26" fmla="*/ 17 w 35"/>
                  <a:gd name="T27" fmla="*/ 0 h 112"/>
                  <a:gd name="T28" fmla="*/ 23 w 35"/>
                  <a:gd name="T29" fmla="*/ 0 h 112"/>
                  <a:gd name="T30" fmla="*/ 29 w 35"/>
                  <a:gd name="T31" fmla="*/ 4 h 112"/>
                  <a:gd name="T32" fmla="*/ 32 w 35"/>
                  <a:gd name="T33" fmla="*/ 9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112">
                    <a:moveTo>
                      <a:pt x="32" y="9"/>
                    </a:moveTo>
                    <a:lnTo>
                      <a:pt x="34" y="36"/>
                    </a:lnTo>
                    <a:lnTo>
                      <a:pt x="35" y="65"/>
                    </a:lnTo>
                    <a:lnTo>
                      <a:pt x="31" y="92"/>
                    </a:lnTo>
                    <a:lnTo>
                      <a:pt x="16" y="112"/>
                    </a:lnTo>
                    <a:lnTo>
                      <a:pt x="8" y="112"/>
                    </a:lnTo>
                    <a:lnTo>
                      <a:pt x="4" y="106"/>
                    </a:lnTo>
                    <a:lnTo>
                      <a:pt x="3" y="97"/>
                    </a:lnTo>
                    <a:lnTo>
                      <a:pt x="0" y="91"/>
                    </a:lnTo>
                    <a:lnTo>
                      <a:pt x="6" y="70"/>
                    </a:lnTo>
                    <a:lnTo>
                      <a:pt x="10" y="48"/>
                    </a:lnTo>
                    <a:lnTo>
                      <a:pt x="11" y="26"/>
                    </a:lnTo>
                    <a:lnTo>
                      <a:pt x="12" y="4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9" y="4"/>
                    </a:lnTo>
                    <a:lnTo>
                      <a:pt x="32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4" name="Freeform 193"/>
              <p:cNvSpPr>
                <a:spLocks/>
              </p:cNvSpPr>
              <p:nvPr/>
            </p:nvSpPr>
            <p:spPr bwMode="auto">
              <a:xfrm>
                <a:off x="3541" y="-568"/>
                <a:ext cx="8" cy="3"/>
              </a:xfrm>
              <a:custGeom>
                <a:avLst/>
                <a:gdLst>
                  <a:gd name="T0" fmla="*/ 14 w 15"/>
                  <a:gd name="T1" fmla="*/ 7 h 7"/>
                  <a:gd name="T2" fmla="*/ 0 w 15"/>
                  <a:gd name="T3" fmla="*/ 7 h 7"/>
                  <a:gd name="T4" fmla="*/ 0 w 15"/>
                  <a:gd name="T5" fmla="*/ 2 h 7"/>
                  <a:gd name="T6" fmla="*/ 3 w 15"/>
                  <a:gd name="T7" fmla="*/ 1 h 7"/>
                  <a:gd name="T8" fmla="*/ 8 w 15"/>
                  <a:gd name="T9" fmla="*/ 1 h 7"/>
                  <a:gd name="T10" fmla="*/ 11 w 15"/>
                  <a:gd name="T11" fmla="*/ 0 h 7"/>
                  <a:gd name="T12" fmla="*/ 14 w 15"/>
                  <a:gd name="T13" fmla="*/ 1 h 7"/>
                  <a:gd name="T14" fmla="*/ 15 w 15"/>
                  <a:gd name="T15" fmla="*/ 4 h 7"/>
                  <a:gd name="T16" fmla="*/ 14 w 15"/>
                  <a:gd name="T17" fmla="*/ 5 h 7"/>
                  <a:gd name="T18" fmla="*/ 14 w 1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7">
                    <a:moveTo>
                      <a:pt x="14" y="7"/>
                    </a:moveTo>
                    <a:lnTo>
                      <a:pt x="0" y="7"/>
                    </a:lnTo>
                    <a:lnTo>
                      <a:pt x="0" y="2"/>
                    </a:lnTo>
                    <a:lnTo>
                      <a:pt x="3" y="1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1"/>
                    </a:lnTo>
                    <a:lnTo>
                      <a:pt x="15" y="4"/>
                    </a:lnTo>
                    <a:lnTo>
                      <a:pt x="14" y="5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5" name="Freeform 194"/>
              <p:cNvSpPr>
                <a:spLocks/>
              </p:cNvSpPr>
              <p:nvPr/>
            </p:nvSpPr>
            <p:spPr bwMode="auto">
              <a:xfrm>
                <a:off x="3856" y="-564"/>
                <a:ext cx="11" cy="4"/>
              </a:xfrm>
              <a:custGeom>
                <a:avLst/>
                <a:gdLst>
                  <a:gd name="T0" fmla="*/ 21 w 22"/>
                  <a:gd name="T1" fmla="*/ 4 h 8"/>
                  <a:gd name="T2" fmla="*/ 21 w 22"/>
                  <a:gd name="T3" fmla="*/ 5 h 8"/>
                  <a:gd name="T4" fmla="*/ 21 w 22"/>
                  <a:gd name="T5" fmla="*/ 5 h 8"/>
                  <a:gd name="T6" fmla="*/ 21 w 22"/>
                  <a:gd name="T7" fmla="*/ 6 h 8"/>
                  <a:gd name="T8" fmla="*/ 22 w 22"/>
                  <a:gd name="T9" fmla="*/ 6 h 8"/>
                  <a:gd name="T10" fmla="*/ 17 w 22"/>
                  <a:gd name="T11" fmla="*/ 8 h 8"/>
                  <a:gd name="T12" fmla="*/ 11 w 22"/>
                  <a:gd name="T13" fmla="*/ 8 h 8"/>
                  <a:gd name="T14" fmla="*/ 5 w 22"/>
                  <a:gd name="T15" fmla="*/ 7 h 8"/>
                  <a:gd name="T16" fmla="*/ 0 w 22"/>
                  <a:gd name="T17" fmla="*/ 5 h 8"/>
                  <a:gd name="T18" fmla="*/ 5 w 22"/>
                  <a:gd name="T19" fmla="*/ 1 h 8"/>
                  <a:gd name="T20" fmla="*/ 10 w 22"/>
                  <a:gd name="T21" fmla="*/ 0 h 8"/>
                  <a:gd name="T22" fmla="*/ 17 w 22"/>
                  <a:gd name="T23" fmla="*/ 0 h 8"/>
                  <a:gd name="T24" fmla="*/ 21 w 22"/>
                  <a:gd name="T2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8">
                    <a:moveTo>
                      <a:pt x="21" y="4"/>
                    </a:moveTo>
                    <a:lnTo>
                      <a:pt x="21" y="5"/>
                    </a:lnTo>
                    <a:lnTo>
                      <a:pt x="21" y="5"/>
                    </a:lnTo>
                    <a:lnTo>
                      <a:pt x="21" y="6"/>
                    </a:lnTo>
                    <a:lnTo>
                      <a:pt x="22" y="6"/>
                    </a:lnTo>
                    <a:lnTo>
                      <a:pt x="17" y="8"/>
                    </a:lnTo>
                    <a:lnTo>
                      <a:pt x="11" y="8"/>
                    </a:lnTo>
                    <a:lnTo>
                      <a:pt x="5" y="7"/>
                    </a:lnTo>
                    <a:lnTo>
                      <a:pt x="0" y="5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6" name="Freeform 195"/>
              <p:cNvSpPr>
                <a:spLocks/>
              </p:cNvSpPr>
              <p:nvPr/>
            </p:nvSpPr>
            <p:spPr bwMode="auto">
              <a:xfrm>
                <a:off x="3789" y="-558"/>
                <a:ext cx="12" cy="6"/>
              </a:xfrm>
              <a:custGeom>
                <a:avLst/>
                <a:gdLst>
                  <a:gd name="T0" fmla="*/ 23 w 24"/>
                  <a:gd name="T1" fmla="*/ 9 h 11"/>
                  <a:gd name="T2" fmla="*/ 16 w 24"/>
                  <a:gd name="T3" fmla="*/ 10 h 11"/>
                  <a:gd name="T4" fmla="*/ 9 w 24"/>
                  <a:gd name="T5" fmla="*/ 11 h 11"/>
                  <a:gd name="T6" fmla="*/ 4 w 24"/>
                  <a:gd name="T7" fmla="*/ 10 h 11"/>
                  <a:gd name="T8" fmla="*/ 0 w 24"/>
                  <a:gd name="T9" fmla="*/ 6 h 11"/>
                  <a:gd name="T10" fmla="*/ 4 w 24"/>
                  <a:gd name="T11" fmla="*/ 2 h 11"/>
                  <a:gd name="T12" fmla="*/ 9 w 24"/>
                  <a:gd name="T13" fmla="*/ 1 h 11"/>
                  <a:gd name="T14" fmla="*/ 16 w 24"/>
                  <a:gd name="T15" fmla="*/ 1 h 11"/>
                  <a:gd name="T16" fmla="*/ 22 w 24"/>
                  <a:gd name="T17" fmla="*/ 0 h 11"/>
                  <a:gd name="T18" fmla="*/ 24 w 24"/>
                  <a:gd name="T19" fmla="*/ 1 h 11"/>
                  <a:gd name="T20" fmla="*/ 24 w 24"/>
                  <a:gd name="T21" fmla="*/ 5 h 11"/>
                  <a:gd name="T22" fmla="*/ 24 w 24"/>
                  <a:gd name="T23" fmla="*/ 7 h 11"/>
                  <a:gd name="T24" fmla="*/ 23 w 24"/>
                  <a:gd name="T2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11">
                    <a:moveTo>
                      <a:pt x="23" y="9"/>
                    </a:moveTo>
                    <a:lnTo>
                      <a:pt x="16" y="10"/>
                    </a:lnTo>
                    <a:lnTo>
                      <a:pt x="9" y="11"/>
                    </a:lnTo>
                    <a:lnTo>
                      <a:pt x="4" y="10"/>
                    </a:lnTo>
                    <a:lnTo>
                      <a:pt x="0" y="6"/>
                    </a:lnTo>
                    <a:lnTo>
                      <a:pt x="4" y="2"/>
                    </a:lnTo>
                    <a:lnTo>
                      <a:pt x="9" y="1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4" y="1"/>
                    </a:lnTo>
                    <a:lnTo>
                      <a:pt x="24" y="5"/>
                    </a:lnTo>
                    <a:lnTo>
                      <a:pt x="24" y="7"/>
                    </a:lnTo>
                    <a:lnTo>
                      <a:pt x="23" y="9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7" name="Freeform 196"/>
              <p:cNvSpPr>
                <a:spLocks/>
              </p:cNvSpPr>
              <p:nvPr/>
            </p:nvSpPr>
            <p:spPr bwMode="auto">
              <a:xfrm>
                <a:off x="3590" y="-557"/>
                <a:ext cx="13" cy="5"/>
              </a:xfrm>
              <a:custGeom>
                <a:avLst/>
                <a:gdLst>
                  <a:gd name="T0" fmla="*/ 25 w 25"/>
                  <a:gd name="T1" fmla="*/ 6 h 10"/>
                  <a:gd name="T2" fmla="*/ 20 w 25"/>
                  <a:gd name="T3" fmla="*/ 9 h 10"/>
                  <a:gd name="T4" fmla="*/ 15 w 25"/>
                  <a:gd name="T5" fmla="*/ 10 h 10"/>
                  <a:gd name="T6" fmla="*/ 8 w 25"/>
                  <a:gd name="T7" fmla="*/ 10 h 10"/>
                  <a:gd name="T8" fmla="*/ 1 w 25"/>
                  <a:gd name="T9" fmla="*/ 10 h 10"/>
                  <a:gd name="T10" fmla="*/ 0 w 25"/>
                  <a:gd name="T11" fmla="*/ 9 h 10"/>
                  <a:gd name="T12" fmla="*/ 0 w 25"/>
                  <a:gd name="T13" fmla="*/ 7 h 10"/>
                  <a:gd name="T14" fmla="*/ 0 w 25"/>
                  <a:gd name="T15" fmla="*/ 6 h 10"/>
                  <a:gd name="T16" fmla="*/ 0 w 25"/>
                  <a:gd name="T17" fmla="*/ 4 h 10"/>
                  <a:gd name="T18" fmla="*/ 7 w 25"/>
                  <a:gd name="T19" fmla="*/ 2 h 10"/>
                  <a:gd name="T20" fmla="*/ 13 w 25"/>
                  <a:gd name="T21" fmla="*/ 0 h 10"/>
                  <a:gd name="T22" fmla="*/ 20 w 25"/>
                  <a:gd name="T23" fmla="*/ 0 h 10"/>
                  <a:gd name="T24" fmla="*/ 25 w 25"/>
                  <a:gd name="T2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10">
                    <a:moveTo>
                      <a:pt x="25" y="6"/>
                    </a:moveTo>
                    <a:lnTo>
                      <a:pt x="20" y="9"/>
                    </a:lnTo>
                    <a:lnTo>
                      <a:pt x="15" y="10"/>
                    </a:lnTo>
                    <a:lnTo>
                      <a:pt x="8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5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8" name="Freeform 197"/>
              <p:cNvSpPr>
                <a:spLocks/>
              </p:cNvSpPr>
              <p:nvPr/>
            </p:nvSpPr>
            <p:spPr bwMode="auto">
              <a:xfrm>
                <a:off x="3541" y="-556"/>
                <a:ext cx="8" cy="4"/>
              </a:xfrm>
              <a:custGeom>
                <a:avLst/>
                <a:gdLst>
                  <a:gd name="T0" fmla="*/ 17 w 17"/>
                  <a:gd name="T1" fmla="*/ 5 h 8"/>
                  <a:gd name="T2" fmla="*/ 17 w 17"/>
                  <a:gd name="T3" fmla="*/ 7 h 8"/>
                  <a:gd name="T4" fmla="*/ 12 w 17"/>
                  <a:gd name="T5" fmla="*/ 8 h 8"/>
                  <a:gd name="T6" fmla="*/ 8 w 17"/>
                  <a:gd name="T7" fmla="*/ 8 h 8"/>
                  <a:gd name="T8" fmla="*/ 3 w 17"/>
                  <a:gd name="T9" fmla="*/ 7 h 8"/>
                  <a:gd name="T10" fmla="*/ 0 w 17"/>
                  <a:gd name="T11" fmla="*/ 5 h 8"/>
                  <a:gd name="T12" fmla="*/ 3 w 17"/>
                  <a:gd name="T13" fmla="*/ 2 h 8"/>
                  <a:gd name="T14" fmla="*/ 9 w 17"/>
                  <a:gd name="T15" fmla="*/ 0 h 8"/>
                  <a:gd name="T16" fmla="*/ 13 w 17"/>
                  <a:gd name="T17" fmla="*/ 2 h 8"/>
                  <a:gd name="T18" fmla="*/ 17 w 1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8">
                    <a:moveTo>
                      <a:pt x="17" y="5"/>
                    </a:moveTo>
                    <a:lnTo>
                      <a:pt x="17" y="7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3" y="7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9" y="0"/>
                    </a:lnTo>
                    <a:lnTo>
                      <a:pt x="13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9" name="Freeform 198"/>
              <p:cNvSpPr>
                <a:spLocks/>
              </p:cNvSpPr>
              <p:nvPr/>
            </p:nvSpPr>
            <p:spPr bwMode="auto">
              <a:xfrm>
                <a:off x="4215" y="-553"/>
                <a:ext cx="15" cy="1"/>
              </a:xfrm>
              <a:custGeom>
                <a:avLst/>
                <a:gdLst>
                  <a:gd name="T0" fmla="*/ 0 w 30"/>
                  <a:gd name="T1" fmla="*/ 0 h 1"/>
                  <a:gd name="T2" fmla="*/ 30 w 30"/>
                  <a:gd name="T3" fmla="*/ 1 h 1"/>
                  <a:gd name="T4" fmla="*/ 0 w 30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1">
                    <a:moveTo>
                      <a:pt x="0" y="0"/>
                    </a:moveTo>
                    <a:lnTo>
                      <a:pt x="3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0" name="Freeform 199"/>
              <p:cNvSpPr>
                <a:spLocks/>
              </p:cNvSpPr>
              <p:nvPr/>
            </p:nvSpPr>
            <p:spPr bwMode="auto">
              <a:xfrm>
                <a:off x="3856" y="-552"/>
                <a:ext cx="13" cy="4"/>
              </a:xfrm>
              <a:custGeom>
                <a:avLst/>
                <a:gdLst>
                  <a:gd name="T0" fmla="*/ 24 w 24"/>
                  <a:gd name="T1" fmla="*/ 8 h 8"/>
                  <a:gd name="T2" fmla="*/ 17 w 24"/>
                  <a:gd name="T3" fmla="*/ 8 h 8"/>
                  <a:gd name="T4" fmla="*/ 11 w 24"/>
                  <a:gd name="T5" fmla="*/ 8 h 8"/>
                  <a:gd name="T6" fmla="*/ 5 w 24"/>
                  <a:gd name="T7" fmla="*/ 8 h 8"/>
                  <a:gd name="T8" fmla="*/ 0 w 24"/>
                  <a:gd name="T9" fmla="*/ 5 h 8"/>
                  <a:gd name="T10" fmla="*/ 6 w 24"/>
                  <a:gd name="T11" fmla="*/ 3 h 8"/>
                  <a:gd name="T12" fmla="*/ 13 w 24"/>
                  <a:gd name="T13" fmla="*/ 1 h 8"/>
                  <a:gd name="T14" fmla="*/ 18 w 24"/>
                  <a:gd name="T15" fmla="*/ 0 h 8"/>
                  <a:gd name="T16" fmla="*/ 24 w 24"/>
                  <a:gd name="T17" fmla="*/ 0 h 8"/>
                  <a:gd name="T18" fmla="*/ 24 w 24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8">
                    <a:moveTo>
                      <a:pt x="24" y="8"/>
                    </a:moveTo>
                    <a:lnTo>
                      <a:pt x="17" y="8"/>
                    </a:lnTo>
                    <a:lnTo>
                      <a:pt x="11" y="8"/>
                    </a:lnTo>
                    <a:lnTo>
                      <a:pt x="5" y="8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3" y="1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1" name="Freeform 200"/>
              <p:cNvSpPr>
                <a:spLocks/>
              </p:cNvSpPr>
              <p:nvPr/>
            </p:nvSpPr>
            <p:spPr bwMode="auto">
              <a:xfrm>
                <a:off x="3629" y="-545"/>
                <a:ext cx="150" cy="48"/>
              </a:xfrm>
              <a:custGeom>
                <a:avLst/>
                <a:gdLst>
                  <a:gd name="T0" fmla="*/ 294 w 301"/>
                  <a:gd name="T1" fmla="*/ 5 h 96"/>
                  <a:gd name="T2" fmla="*/ 296 w 301"/>
                  <a:gd name="T3" fmla="*/ 24 h 96"/>
                  <a:gd name="T4" fmla="*/ 297 w 301"/>
                  <a:gd name="T5" fmla="*/ 45 h 96"/>
                  <a:gd name="T6" fmla="*/ 298 w 301"/>
                  <a:gd name="T7" fmla="*/ 66 h 96"/>
                  <a:gd name="T8" fmla="*/ 301 w 301"/>
                  <a:gd name="T9" fmla="*/ 84 h 96"/>
                  <a:gd name="T10" fmla="*/ 282 w 301"/>
                  <a:gd name="T11" fmla="*/ 85 h 96"/>
                  <a:gd name="T12" fmla="*/ 264 w 301"/>
                  <a:gd name="T13" fmla="*/ 87 h 96"/>
                  <a:gd name="T14" fmla="*/ 245 w 301"/>
                  <a:gd name="T15" fmla="*/ 88 h 96"/>
                  <a:gd name="T16" fmla="*/ 227 w 301"/>
                  <a:gd name="T17" fmla="*/ 89 h 96"/>
                  <a:gd name="T18" fmla="*/ 207 w 301"/>
                  <a:gd name="T19" fmla="*/ 89 h 96"/>
                  <a:gd name="T20" fmla="*/ 189 w 301"/>
                  <a:gd name="T21" fmla="*/ 90 h 96"/>
                  <a:gd name="T22" fmla="*/ 169 w 301"/>
                  <a:gd name="T23" fmla="*/ 90 h 96"/>
                  <a:gd name="T24" fmla="*/ 151 w 301"/>
                  <a:gd name="T25" fmla="*/ 91 h 96"/>
                  <a:gd name="T26" fmla="*/ 131 w 301"/>
                  <a:gd name="T27" fmla="*/ 91 h 96"/>
                  <a:gd name="T28" fmla="*/ 113 w 301"/>
                  <a:gd name="T29" fmla="*/ 92 h 96"/>
                  <a:gd name="T30" fmla="*/ 93 w 301"/>
                  <a:gd name="T31" fmla="*/ 92 h 96"/>
                  <a:gd name="T32" fmla="*/ 75 w 301"/>
                  <a:gd name="T33" fmla="*/ 94 h 96"/>
                  <a:gd name="T34" fmla="*/ 55 w 301"/>
                  <a:gd name="T35" fmla="*/ 94 h 96"/>
                  <a:gd name="T36" fmla="*/ 37 w 301"/>
                  <a:gd name="T37" fmla="*/ 95 h 96"/>
                  <a:gd name="T38" fmla="*/ 18 w 301"/>
                  <a:gd name="T39" fmla="*/ 95 h 96"/>
                  <a:gd name="T40" fmla="*/ 0 w 301"/>
                  <a:gd name="T41" fmla="*/ 96 h 96"/>
                  <a:gd name="T42" fmla="*/ 10 w 301"/>
                  <a:gd name="T43" fmla="*/ 75 h 96"/>
                  <a:gd name="T44" fmla="*/ 17 w 301"/>
                  <a:gd name="T45" fmla="*/ 52 h 96"/>
                  <a:gd name="T46" fmla="*/ 24 w 301"/>
                  <a:gd name="T47" fmla="*/ 30 h 96"/>
                  <a:gd name="T48" fmla="*/ 31 w 301"/>
                  <a:gd name="T49" fmla="*/ 8 h 96"/>
                  <a:gd name="T50" fmla="*/ 33 w 301"/>
                  <a:gd name="T51" fmla="*/ 7 h 96"/>
                  <a:gd name="T52" fmla="*/ 37 w 301"/>
                  <a:gd name="T53" fmla="*/ 8 h 96"/>
                  <a:gd name="T54" fmla="*/ 39 w 301"/>
                  <a:gd name="T55" fmla="*/ 11 h 96"/>
                  <a:gd name="T56" fmla="*/ 42 w 301"/>
                  <a:gd name="T57" fmla="*/ 12 h 96"/>
                  <a:gd name="T58" fmla="*/ 52 w 301"/>
                  <a:gd name="T59" fmla="*/ 12 h 96"/>
                  <a:gd name="T60" fmla="*/ 61 w 301"/>
                  <a:gd name="T61" fmla="*/ 12 h 96"/>
                  <a:gd name="T62" fmla="*/ 71 w 301"/>
                  <a:gd name="T63" fmla="*/ 11 h 96"/>
                  <a:gd name="T64" fmla="*/ 80 w 301"/>
                  <a:gd name="T65" fmla="*/ 9 h 96"/>
                  <a:gd name="T66" fmla="*/ 90 w 301"/>
                  <a:gd name="T67" fmla="*/ 8 h 96"/>
                  <a:gd name="T68" fmla="*/ 99 w 301"/>
                  <a:gd name="T69" fmla="*/ 7 h 96"/>
                  <a:gd name="T70" fmla="*/ 108 w 301"/>
                  <a:gd name="T71" fmla="*/ 5 h 96"/>
                  <a:gd name="T72" fmla="*/ 117 w 301"/>
                  <a:gd name="T73" fmla="*/ 3 h 96"/>
                  <a:gd name="T74" fmla="*/ 127 w 301"/>
                  <a:gd name="T75" fmla="*/ 7 h 96"/>
                  <a:gd name="T76" fmla="*/ 136 w 301"/>
                  <a:gd name="T77" fmla="*/ 9 h 96"/>
                  <a:gd name="T78" fmla="*/ 145 w 301"/>
                  <a:gd name="T79" fmla="*/ 8 h 96"/>
                  <a:gd name="T80" fmla="*/ 155 w 301"/>
                  <a:gd name="T81" fmla="*/ 7 h 96"/>
                  <a:gd name="T82" fmla="*/ 165 w 301"/>
                  <a:gd name="T83" fmla="*/ 6 h 96"/>
                  <a:gd name="T84" fmla="*/ 175 w 301"/>
                  <a:gd name="T85" fmla="*/ 5 h 96"/>
                  <a:gd name="T86" fmla="*/ 184 w 301"/>
                  <a:gd name="T87" fmla="*/ 4 h 96"/>
                  <a:gd name="T88" fmla="*/ 195 w 301"/>
                  <a:gd name="T89" fmla="*/ 5 h 96"/>
                  <a:gd name="T90" fmla="*/ 207 w 301"/>
                  <a:gd name="T91" fmla="*/ 1 h 96"/>
                  <a:gd name="T92" fmla="*/ 219 w 301"/>
                  <a:gd name="T93" fmla="*/ 0 h 96"/>
                  <a:gd name="T94" fmla="*/ 231 w 301"/>
                  <a:gd name="T95" fmla="*/ 0 h 96"/>
                  <a:gd name="T96" fmla="*/ 244 w 301"/>
                  <a:gd name="T97" fmla="*/ 0 h 96"/>
                  <a:gd name="T98" fmla="*/ 256 w 301"/>
                  <a:gd name="T99" fmla="*/ 1 h 96"/>
                  <a:gd name="T100" fmla="*/ 268 w 301"/>
                  <a:gd name="T101" fmla="*/ 4 h 96"/>
                  <a:gd name="T102" fmla="*/ 281 w 301"/>
                  <a:gd name="T103" fmla="*/ 5 h 96"/>
                  <a:gd name="T104" fmla="*/ 294 w 301"/>
                  <a:gd name="T105" fmla="*/ 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1" h="96">
                    <a:moveTo>
                      <a:pt x="294" y="5"/>
                    </a:moveTo>
                    <a:lnTo>
                      <a:pt x="296" y="24"/>
                    </a:lnTo>
                    <a:lnTo>
                      <a:pt x="297" y="45"/>
                    </a:lnTo>
                    <a:lnTo>
                      <a:pt x="298" y="66"/>
                    </a:lnTo>
                    <a:lnTo>
                      <a:pt x="301" y="84"/>
                    </a:lnTo>
                    <a:lnTo>
                      <a:pt x="282" y="85"/>
                    </a:lnTo>
                    <a:lnTo>
                      <a:pt x="264" y="87"/>
                    </a:lnTo>
                    <a:lnTo>
                      <a:pt x="245" y="88"/>
                    </a:lnTo>
                    <a:lnTo>
                      <a:pt x="227" y="89"/>
                    </a:lnTo>
                    <a:lnTo>
                      <a:pt x="207" y="89"/>
                    </a:lnTo>
                    <a:lnTo>
                      <a:pt x="189" y="90"/>
                    </a:lnTo>
                    <a:lnTo>
                      <a:pt x="169" y="90"/>
                    </a:lnTo>
                    <a:lnTo>
                      <a:pt x="151" y="91"/>
                    </a:lnTo>
                    <a:lnTo>
                      <a:pt x="131" y="91"/>
                    </a:lnTo>
                    <a:lnTo>
                      <a:pt x="113" y="92"/>
                    </a:lnTo>
                    <a:lnTo>
                      <a:pt x="93" y="92"/>
                    </a:lnTo>
                    <a:lnTo>
                      <a:pt x="75" y="94"/>
                    </a:lnTo>
                    <a:lnTo>
                      <a:pt x="55" y="94"/>
                    </a:lnTo>
                    <a:lnTo>
                      <a:pt x="37" y="95"/>
                    </a:lnTo>
                    <a:lnTo>
                      <a:pt x="18" y="95"/>
                    </a:lnTo>
                    <a:lnTo>
                      <a:pt x="0" y="96"/>
                    </a:lnTo>
                    <a:lnTo>
                      <a:pt x="10" y="75"/>
                    </a:lnTo>
                    <a:lnTo>
                      <a:pt x="17" y="52"/>
                    </a:lnTo>
                    <a:lnTo>
                      <a:pt x="24" y="30"/>
                    </a:lnTo>
                    <a:lnTo>
                      <a:pt x="31" y="8"/>
                    </a:lnTo>
                    <a:lnTo>
                      <a:pt x="33" y="7"/>
                    </a:lnTo>
                    <a:lnTo>
                      <a:pt x="37" y="8"/>
                    </a:lnTo>
                    <a:lnTo>
                      <a:pt x="39" y="11"/>
                    </a:lnTo>
                    <a:lnTo>
                      <a:pt x="42" y="12"/>
                    </a:lnTo>
                    <a:lnTo>
                      <a:pt x="52" y="12"/>
                    </a:lnTo>
                    <a:lnTo>
                      <a:pt x="61" y="12"/>
                    </a:lnTo>
                    <a:lnTo>
                      <a:pt x="71" y="11"/>
                    </a:lnTo>
                    <a:lnTo>
                      <a:pt x="80" y="9"/>
                    </a:lnTo>
                    <a:lnTo>
                      <a:pt x="90" y="8"/>
                    </a:lnTo>
                    <a:lnTo>
                      <a:pt x="99" y="7"/>
                    </a:lnTo>
                    <a:lnTo>
                      <a:pt x="108" y="5"/>
                    </a:lnTo>
                    <a:lnTo>
                      <a:pt x="117" y="3"/>
                    </a:lnTo>
                    <a:lnTo>
                      <a:pt x="127" y="7"/>
                    </a:lnTo>
                    <a:lnTo>
                      <a:pt x="136" y="9"/>
                    </a:lnTo>
                    <a:lnTo>
                      <a:pt x="145" y="8"/>
                    </a:lnTo>
                    <a:lnTo>
                      <a:pt x="155" y="7"/>
                    </a:lnTo>
                    <a:lnTo>
                      <a:pt x="165" y="6"/>
                    </a:lnTo>
                    <a:lnTo>
                      <a:pt x="175" y="5"/>
                    </a:lnTo>
                    <a:lnTo>
                      <a:pt x="184" y="4"/>
                    </a:lnTo>
                    <a:lnTo>
                      <a:pt x="195" y="5"/>
                    </a:lnTo>
                    <a:lnTo>
                      <a:pt x="207" y="1"/>
                    </a:lnTo>
                    <a:lnTo>
                      <a:pt x="219" y="0"/>
                    </a:lnTo>
                    <a:lnTo>
                      <a:pt x="231" y="0"/>
                    </a:lnTo>
                    <a:lnTo>
                      <a:pt x="244" y="0"/>
                    </a:lnTo>
                    <a:lnTo>
                      <a:pt x="256" y="1"/>
                    </a:lnTo>
                    <a:lnTo>
                      <a:pt x="268" y="4"/>
                    </a:lnTo>
                    <a:lnTo>
                      <a:pt x="281" y="5"/>
                    </a:lnTo>
                    <a:lnTo>
                      <a:pt x="294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2" name="Freeform 201"/>
              <p:cNvSpPr>
                <a:spLocks/>
              </p:cNvSpPr>
              <p:nvPr/>
            </p:nvSpPr>
            <p:spPr bwMode="auto">
              <a:xfrm>
                <a:off x="3542" y="-544"/>
                <a:ext cx="9" cy="4"/>
              </a:xfrm>
              <a:custGeom>
                <a:avLst/>
                <a:gdLst>
                  <a:gd name="T0" fmla="*/ 18 w 18"/>
                  <a:gd name="T1" fmla="*/ 3 h 8"/>
                  <a:gd name="T2" fmla="*/ 18 w 18"/>
                  <a:gd name="T3" fmla="*/ 7 h 8"/>
                  <a:gd name="T4" fmla="*/ 13 w 18"/>
                  <a:gd name="T5" fmla="*/ 7 h 8"/>
                  <a:gd name="T6" fmla="*/ 8 w 18"/>
                  <a:gd name="T7" fmla="*/ 8 h 8"/>
                  <a:gd name="T8" fmla="*/ 3 w 18"/>
                  <a:gd name="T9" fmla="*/ 7 h 8"/>
                  <a:gd name="T10" fmla="*/ 0 w 18"/>
                  <a:gd name="T11" fmla="*/ 3 h 8"/>
                  <a:gd name="T12" fmla="*/ 4 w 18"/>
                  <a:gd name="T13" fmla="*/ 2 h 8"/>
                  <a:gd name="T14" fmla="*/ 10 w 18"/>
                  <a:gd name="T15" fmla="*/ 0 h 8"/>
                  <a:gd name="T16" fmla="*/ 15 w 18"/>
                  <a:gd name="T17" fmla="*/ 0 h 8"/>
                  <a:gd name="T18" fmla="*/ 18 w 18"/>
                  <a:gd name="T1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8">
                    <a:moveTo>
                      <a:pt x="18" y="3"/>
                    </a:moveTo>
                    <a:lnTo>
                      <a:pt x="18" y="7"/>
                    </a:lnTo>
                    <a:lnTo>
                      <a:pt x="13" y="7"/>
                    </a:lnTo>
                    <a:lnTo>
                      <a:pt x="8" y="8"/>
                    </a:lnTo>
                    <a:lnTo>
                      <a:pt x="3" y="7"/>
                    </a:lnTo>
                    <a:lnTo>
                      <a:pt x="0" y="3"/>
                    </a:lnTo>
                    <a:lnTo>
                      <a:pt x="4" y="2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18" y="3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3" name="Freeform 202"/>
              <p:cNvSpPr>
                <a:spLocks/>
              </p:cNvSpPr>
              <p:nvPr/>
            </p:nvSpPr>
            <p:spPr bwMode="auto">
              <a:xfrm>
                <a:off x="3586" y="-543"/>
                <a:ext cx="15" cy="6"/>
              </a:xfrm>
              <a:custGeom>
                <a:avLst/>
                <a:gdLst>
                  <a:gd name="T0" fmla="*/ 32 w 32"/>
                  <a:gd name="T1" fmla="*/ 2 h 11"/>
                  <a:gd name="T2" fmla="*/ 32 w 32"/>
                  <a:gd name="T3" fmla="*/ 3 h 11"/>
                  <a:gd name="T4" fmla="*/ 30 w 32"/>
                  <a:gd name="T5" fmla="*/ 4 h 11"/>
                  <a:gd name="T6" fmla="*/ 30 w 32"/>
                  <a:gd name="T7" fmla="*/ 7 h 11"/>
                  <a:gd name="T8" fmla="*/ 30 w 32"/>
                  <a:gd name="T9" fmla="*/ 8 h 11"/>
                  <a:gd name="T10" fmla="*/ 23 w 32"/>
                  <a:gd name="T11" fmla="*/ 11 h 11"/>
                  <a:gd name="T12" fmla="*/ 15 w 32"/>
                  <a:gd name="T13" fmla="*/ 11 h 11"/>
                  <a:gd name="T14" fmla="*/ 7 w 32"/>
                  <a:gd name="T15" fmla="*/ 10 h 11"/>
                  <a:gd name="T16" fmla="*/ 0 w 32"/>
                  <a:gd name="T17" fmla="*/ 10 h 11"/>
                  <a:gd name="T18" fmla="*/ 4 w 32"/>
                  <a:gd name="T19" fmla="*/ 3 h 11"/>
                  <a:gd name="T20" fmla="*/ 12 w 32"/>
                  <a:gd name="T21" fmla="*/ 1 h 11"/>
                  <a:gd name="T22" fmla="*/ 21 w 32"/>
                  <a:gd name="T23" fmla="*/ 1 h 11"/>
                  <a:gd name="T24" fmla="*/ 29 w 32"/>
                  <a:gd name="T25" fmla="*/ 0 h 11"/>
                  <a:gd name="T26" fmla="*/ 32 w 32"/>
                  <a:gd name="T27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" h="11">
                    <a:moveTo>
                      <a:pt x="32" y="2"/>
                    </a:moveTo>
                    <a:lnTo>
                      <a:pt x="32" y="3"/>
                    </a:lnTo>
                    <a:lnTo>
                      <a:pt x="30" y="4"/>
                    </a:lnTo>
                    <a:lnTo>
                      <a:pt x="30" y="7"/>
                    </a:lnTo>
                    <a:lnTo>
                      <a:pt x="30" y="8"/>
                    </a:lnTo>
                    <a:lnTo>
                      <a:pt x="23" y="11"/>
                    </a:lnTo>
                    <a:lnTo>
                      <a:pt x="15" y="11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4" y="3"/>
                    </a:lnTo>
                    <a:lnTo>
                      <a:pt x="12" y="1"/>
                    </a:lnTo>
                    <a:lnTo>
                      <a:pt x="21" y="1"/>
                    </a:lnTo>
                    <a:lnTo>
                      <a:pt x="29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4" name="Freeform 203"/>
              <p:cNvSpPr>
                <a:spLocks/>
              </p:cNvSpPr>
              <p:nvPr/>
            </p:nvSpPr>
            <p:spPr bwMode="auto">
              <a:xfrm>
                <a:off x="3790" y="-543"/>
                <a:ext cx="11" cy="6"/>
              </a:xfrm>
              <a:custGeom>
                <a:avLst/>
                <a:gdLst>
                  <a:gd name="T0" fmla="*/ 23 w 23"/>
                  <a:gd name="T1" fmla="*/ 6 h 10"/>
                  <a:gd name="T2" fmla="*/ 23 w 23"/>
                  <a:gd name="T3" fmla="*/ 9 h 10"/>
                  <a:gd name="T4" fmla="*/ 18 w 23"/>
                  <a:gd name="T5" fmla="*/ 10 h 10"/>
                  <a:gd name="T6" fmla="*/ 12 w 23"/>
                  <a:gd name="T7" fmla="*/ 10 h 10"/>
                  <a:gd name="T8" fmla="*/ 6 w 23"/>
                  <a:gd name="T9" fmla="*/ 10 h 10"/>
                  <a:gd name="T10" fmla="*/ 0 w 23"/>
                  <a:gd name="T11" fmla="*/ 8 h 10"/>
                  <a:gd name="T12" fmla="*/ 1 w 23"/>
                  <a:gd name="T13" fmla="*/ 4 h 10"/>
                  <a:gd name="T14" fmla="*/ 5 w 23"/>
                  <a:gd name="T15" fmla="*/ 3 h 10"/>
                  <a:gd name="T16" fmla="*/ 9 w 23"/>
                  <a:gd name="T17" fmla="*/ 2 h 10"/>
                  <a:gd name="T18" fmla="*/ 12 w 23"/>
                  <a:gd name="T19" fmla="*/ 0 h 10"/>
                  <a:gd name="T20" fmla="*/ 15 w 23"/>
                  <a:gd name="T21" fmla="*/ 0 h 10"/>
                  <a:gd name="T22" fmla="*/ 20 w 23"/>
                  <a:gd name="T23" fmla="*/ 1 h 10"/>
                  <a:gd name="T24" fmla="*/ 22 w 23"/>
                  <a:gd name="T25" fmla="*/ 2 h 10"/>
                  <a:gd name="T26" fmla="*/ 23 w 23"/>
                  <a:gd name="T2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" h="10">
                    <a:moveTo>
                      <a:pt x="23" y="6"/>
                    </a:moveTo>
                    <a:lnTo>
                      <a:pt x="23" y="9"/>
                    </a:lnTo>
                    <a:lnTo>
                      <a:pt x="18" y="10"/>
                    </a:lnTo>
                    <a:lnTo>
                      <a:pt x="12" y="10"/>
                    </a:lnTo>
                    <a:lnTo>
                      <a:pt x="6" y="10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20" y="1"/>
                    </a:lnTo>
                    <a:lnTo>
                      <a:pt x="22" y="2"/>
                    </a:lnTo>
                    <a:lnTo>
                      <a:pt x="23" y="6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5" name="Freeform 204"/>
              <p:cNvSpPr>
                <a:spLocks/>
              </p:cNvSpPr>
              <p:nvPr/>
            </p:nvSpPr>
            <p:spPr bwMode="auto">
              <a:xfrm>
                <a:off x="3855" y="-540"/>
                <a:ext cx="15" cy="7"/>
              </a:xfrm>
              <a:custGeom>
                <a:avLst/>
                <a:gdLst>
                  <a:gd name="T0" fmla="*/ 30 w 30"/>
                  <a:gd name="T1" fmla="*/ 0 h 12"/>
                  <a:gd name="T2" fmla="*/ 30 w 30"/>
                  <a:gd name="T3" fmla="*/ 3 h 12"/>
                  <a:gd name="T4" fmla="*/ 28 w 30"/>
                  <a:gd name="T5" fmla="*/ 8 h 12"/>
                  <a:gd name="T6" fmla="*/ 26 w 30"/>
                  <a:gd name="T7" fmla="*/ 11 h 12"/>
                  <a:gd name="T8" fmla="*/ 21 w 30"/>
                  <a:gd name="T9" fmla="*/ 12 h 12"/>
                  <a:gd name="T10" fmla="*/ 0 w 30"/>
                  <a:gd name="T11" fmla="*/ 11 h 12"/>
                  <a:gd name="T12" fmla="*/ 0 w 30"/>
                  <a:gd name="T13" fmla="*/ 3 h 12"/>
                  <a:gd name="T14" fmla="*/ 8 w 30"/>
                  <a:gd name="T15" fmla="*/ 2 h 12"/>
                  <a:gd name="T16" fmla="*/ 15 w 30"/>
                  <a:gd name="T17" fmla="*/ 1 h 12"/>
                  <a:gd name="T18" fmla="*/ 21 w 30"/>
                  <a:gd name="T19" fmla="*/ 1 h 12"/>
                  <a:gd name="T20" fmla="*/ 30 w 30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12">
                    <a:moveTo>
                      <a:pt x="30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6" y="11"/>
                    </a:lnTo>
                    <a:lnTo>
                      <a:pt x="21" y="12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8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6" name="Freeform 205"/>
              <p:cNvSpPr>
                <a:spLocks/>
              </p:cNvSpPr>
              <p:nvPr/>
            </p:nvSpPr>
            <p:spPr bwMode="auto">
              <a:xfrm>
                <a:off x="3909" y="-535"/>
                <a:ext cx="286" cy="74"/>
              </a:xfrm>
              <a:custGeom>
                <a:avLst/>
                <a:gdLst>
                  <a:gd name="T0" fmla="*/ 528 w 570"/>
                  <a:gd name="T1" fmla="*/ 52 h 148"/>
                  <a:gd name="T2" fmla="*/ 552 w 570"/>
                  <a:gd name="T3" fmla="*/ 115 h 148"/>
                  <a:gd name="T4" fmla="*/ 529 w 570"/>
                  <a:gd name="T5" fmla="*/ 147 h 148"/>
                  <a:gd name="T6" fmla="*/ 387 w 570"/>
                  <a:gd name="T7" fmla="*/ 145 h 148"/>
                  <a:gd name="T8" fmla="*/ 244 w 570"/>
                  <a:gd name="T9" fmla="*/ 144 h 148"/>
                  <a:gd name="T10" fmla="*/ 104 w 570"/>
                  <a:gd name="T11" fmla="*/ 145 h 148"/>
                  <a:gd name="T12" fmla="*/ 1 w 570"/>
                  <a:gd name="T13" fmla="*/ 140 h 148"/>
                  <a:gd name="T14" fmla="*/ 16 w 570"/>
                  <a:gd name="T15" fmla="*/ 131 h 148"/>
                  <a:gd name="T16" fmla="*/ 68 w 570"/>
                  <a:gd name="T17" fmla="*/ 136 h 148"/>
                  <a:gd name="T18" fmla="*/ 193 w 570"/>
                  <a:gd name="T19" fmla="*/ 132 h 148"/>
                  <a:gd name="T20" fmla="*/ 321 w 570"/>
                  <a:gd name="T21" fmla="*/ 132 h 148"/>
                  <a:gd name="T22" fmla="*/ 450 w 570"/>
                  <a:gd name="T23" fmla="*/ 135 h 148"/>
                  <a:gd name="T24" fmla="*/ 547 w 570"/>
                  <a:gd name="T25" fmla="*/ 133 h 148"/>
                  <a:gd name="T26" fmla="*/ 551 w 570"/>
                  <a:gd name="T27" fmla="*/ 125 h 148"/>
                  <a:gd name="T28" fmla="*/ 524 w 570"/>
                  <a:gd name="T29" fmla="*/ 115 h 148"/>
                  <a:gd name="T30" fmla="*/ 463 w 570"/>
                  <a:gd name="T31" fmla="*/ 113 h 148"/>
                  <a:gd name="T32" fmla="*/ 403 w 570"/>
                  <a:gd name="T33" fmla="*/ 113 h 148"/>
                  <a:gd name="T34" fmla="*/ 342 w 570"/>
                  <a:gd name="T35" fmla="*/ 114 h 148"/>
                  <a:gd name="T36" fmla="*/ 281 w 570"/>
                  <a:gd name="T37" fmla="*/ 113 h 148"/>
                  <a:gd name="T38" fmla="*/ 220 w 570"/>
                  <a:gd name="T39" fmla="*/ 114 h 148"/>
                  <a:gd name="T40" fmla="*/ 162 w 570"/>
                  <a:gd name="T41" fmla="*/ 114 h 148"/>
                  <a:gd name="T42" fmla="*/ 104 w 570"/>
                  <a:gd name="T43" fmla="*/ 114 h 148"/>
                  <a:gd name="T44" fmla="*/ 53 w 570"/>
                  <a:gd name="T45" fmla="*/ 114 h 148"/>
                  <a:gd name="T46" fmla="*/ 32 w 570"/>
                  <a:gd name="T47" fmla="*/ 115 h 148"/>
                  <a:gd name="T48" fmla="*/ 21 w 570"/>
                  <a:gd name="T49" fmla="*/ 112 h 148"/>
                  <a:gd name="T50" fmla="*/ 51 w 570"/>
                  <a:gd name="T51" fmla="*/ 106 h 148"/>
                  <a:gd name="T52" fmla="*/ 96 w 570"/>
                  <a:gd name="T53" fmla="*/ 108 h 148"/>
                  <a:gd name="T54" fmla="*/ 199 w 570"/>
                  <a:gd name="T55" fmla="*/ 105 h 148"/>
                  <a:gd name="T56" fmla="*/ 304 w 570"/>
                  <a:gd name="T57" fmla="*/ 105 h 148"/>
                  <a:gd name="T58" fmla="*/ 409 w 570"/>
                  <a:gd name="T59" fmla="*/ 106 h 148"/>
                  <a:gd name="T60" fmla="*/ 491 w 570"/>
                  <a:gd name="T61" fmla="*/ 107 h 148"/>
                  <a:gd name="T62" fmla="*/ 515 w 570"/>
                  <a:gd name="T63" fmla="*/ 106 h 148"/>
                  <a:gd name="T64" fmla="*/ 536 w 570"/>
                  <a:gd name="T65" fmla="*/ 102 h 148"/>
                  <a:gd name="T66" fmla="*/ 529 w 570"/>
                  <a:gd name="T67" fmla="*/ 89 h 148"/>
                  <a:gd name="T68" fmla="*/ 419 w 570"/>
                  <a:gd name="T69" fmla="*/ 87 h 148"/>
                  <a:gd name="T70" fmla="*/ 309 w 570"/>
                  <a:gd name="T71" fmla="*/ 86 h 148"/>
                  <a:gd name="T72" fmla="*/ 200 w 570"/>
                  <a:gd name="T73" fmla="*/ 86 h 148"/>
                  <a:gd name="T74" fmla="*/ 96 w 570"/>
                  <a:gd name="T75" fmla="*/ 87 h 148"/>
                  <a:gd name="T76" fmla="*/ 129 w 570"/>
                  <a:gd name="T77" fmla="*/ 78 h 148"/>
                  <a:gd name="T78" fmla="*/ 207 w 570"/>
                  <a:gd name="T79" fmla="*/ 82 h 148"/>
                  <a:gd name="T80" fmla="*/ 301 w 570"/>
                  <a:gd name="T81" fmla="*/ 80 h 148"/>
                  <a:gd name="T82" fmla="*/ 394 w 570"/>
                  <a:gd name="T83" fmla="*/ 78 h 148"/>
                  <a:gd name="T84" fmla="*/ 487 w 570"/>
                  <a:gd name="T85" fmla="*/ 78 h 148"/>
                  <a:gd name="T86" fmla="*/ 514 w 570"/>
                  <a:gd name="T87" fmla="*/ 69 h 148"/>
                  <a:gd name="T88" fmla="*/ 456 w 570"/>
                  <a:gd name="T89" fmla="*/ 59 h 148"/>
                  <a:gd name="T90" fmla="*/ 358 w 570"/>
                  <a:gd name="T91" fmla="*/ 61 h 148"/>
                  <a:gd name="T92" fmla="*/ 259 w 570"/>
                  <a:gd name="T93" fmla="*/ 62 h 148"/>
                  <a:gd name="T94" fmla="*/ 160 w 570"/>
                  <a:gd name="T95" fmla="*/ 62 h 148"/>
                  <a:gd name="T96" fmla="*/ 131 w 570"/>
                  <a:gd name="T97" fmla="*/ 38 h 148"/>
                  <a:gd name="T98" fmla="*/ 180 w 570"/>
                  <a:gd name="T99" fmla="*/ 37 h 148"/>
                  <a:gd name="T100" fmla="*/ 228 w 570"/>
                  <a:gd name="T101" fmla="*/ 33 h 148"/>
                  <a:gd name="T102" fmla="*/ 276 w 570"/>
                  <a:gd name="T103" fmla="*/ 31 h 148"/>
                  <a:gd name="T104" fmla="*/ 316 w 570"/>
                  <a:gd name="T105" fmla="*/ 26 h 148"/>
                  <a:gd name="T106" fmla="*/ 317 w 570"/>
                  <a:gd name="T107" fmla="*/ 4 h 148"/>
                  <a:gd name="T108" fmla="*/ 349 w 570"/>
                  <a:gd name="T109" fmla="*/ 4 h 148"/>
                  <a:gd name="T110" fmla="*/ 374 w 570"/>
                  <a:gd name="T111" fmla="*/ 18 h 148"/>
                  <a:gd name="T112" fmla="*/ 394 w 570"/>
                  <a:gd name="T113" fmla="*/ 22 h 148"/>
                  <a:gd name="T114" fmla="*/ 413 w 570"/>
                  <a:gd name="T115" fmla="*/ 16 h 148"/>
                  <a:gd name="T116" fmla="*/ 457 w 570"/>
                  <a:gd name="T117" fmla="*/ 3 h 148"/>
                  <a:gd name="T118" fmla="*/ 496 w 570"/>
                  <a:gd name="T119" fmla="*/ 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70" h="148">
                    <a:moveTo>
                      <a:pt x="514" y="2"/>
                    </a:moveTo>
                    <a:lnTo>
                      <a:pt x="518" y="19"/>
                    </a:lnTo>
                    <a:lnTo>
                      <a:pt x="523" y="36"/>
                    </a:lnTo>
                    <a:lnTo>
                      <a:pt x="528" y="52"/>
                    </a:lnTo>
                    <a:lnTo>
                      <a:pt x="533" y="68"/>
                    </a:lnTo>
                    <a:lnTo>
                      <a:pt x="539" y="84"/>
                    </a:lnTo>
                    <a:lnTo>
                      <a:pt x="546" y="100"/>
                    </a:lnTo>
                    <a:lnTo>
                      <a:pt x="552" y="115"/>
                    </a:lnTo>
                    <a:lnTo>
                      <a:pt x="559" y="131"/>
                    </a:lnTo>
                    <a:lnTo>
                      <a:pt x="570" y="146"/>
                    </a:lnTo>
                    <a:lnTo>
                      <a:pt x="564" y="148"/>
                    </a:lnTo>
                    <a:lnTo>
                      <a:pt x="529" y="147"/>
                    </a:lnTo>
                    <a:lnTo>
                      <a:pt x="494" y="146"/>
                    </a:lnTo>
                    <a:lnTo>
                      <a:pt x="458" y="146"/>
                    </a:lnTo>
                    <a:lnTo>
                      <a:pt x="423" y="145"/>
                    </a:lnTo>
                    <a:lnTo>
                      <a:pt x="387" y="145"/>
                    </a:lnTo>
                    <a:lnTo>
                      <a:pt x="351" y="144"/>
                    </a:lnTo>
                    <a:lnTo>
                      <a:pt x="316" y="144"/>
                    </a:lnTo>
                    <a:lnTo>
                      <a:pt x="280" y="144"/>
                    </a:lnTo>
                    <a:lnTo>
                      <a:pt x="244" y="144"/>
                    </a:lnTo>
                    <a:lnTo>
                      <a:pt x="208" y="145"/>
                    </a:lnTo>
                    <a:lnTo>
                      <a:pt x="174" y="145"/>
                    </a:lnTo>
                    <a:lnTo>
                      <a:pt x="138" y="145"/>
                    </a:lnTo>
                    <a:lnTo>
                      <a:pt x="104" y="145"/>
                    </a:lnTo>
                    <a:lnTo>
                      <a:pt x="69" y="146"/>
                    </a:lnTo>
                    <a:lnTo>
                      <a:pt x="34" y="146"/>
                    </a:lnTo>
                    <a:lnTo>
                      <a:pt x="0" y="146"/>
                    </a:lnTo>
                    <a:lnTo>
                      <a:pt x="1" y="140"/>
                    </a:lnTo>
                    <a:lnTo>
                      <a:pt x="3" y="137"/>
                    </a:lnTo>
                    <a:lnTo>
                      <a:pt x="6" y="132"/>
                    </a:lnTo>
                    <a:lnTo>
                      <a:pt x="9" y="128"/>
                    </a:lnTo>
                    <a:lnTo>
                      <a:pt x="16" y="131"/>
                    </a:lnTo>
                    <a:lnTo>
                      <a:pt x="23" y="133"/>
                    </a:lnTo>
                    <a:lnTo>
                      <a:pt x="30" y="136"/>
                    </a:lnTo>
                    <a:lnTo>
                      <a:pt x="37" y="137"/>
                    </a:lnTo>
                    <a:lnTo>
                      <a:pt x="68" y="136"/>
                    </a:lnTo>
                    <a:lnTo>
                      <a:pt x="99" y="133"/>
                    </a:lnTo>
                    <a:lnTo>
                      <a:pt x="130" y="133"/>
                    </a:lnTo>
                    <a:lnTo>
                      <a:pt x="161" y="132"/>
                    </a:lnTo>
                    <a:lnTo>
                      <a:pt x="193" y="132"/>
                    </a:lnTo>
                    <a:lnTo>
                      <a:pt x="226" y="132"/>
                    </a:lnTo>
                    <a:lnTo>
                      <a:pt x="258" y="132"/>
                    </a:lnTo>
                    <a:lnTo>
                      <a:pt x="290" y="132"/>
                    </a:lnTo>
                    <a:lnTo>
                      <a:pt x="321" y="132"/>
                    </a:lnTo>
                    <a:lnTo>
                      <a:pt x="354" y="133"/>
                    </a:lnTo>
                    <a:lnTo>
                      <a:pt x="386" y="133"/>
                    </a:lnTo>
                    <a:lnTo>
                      <a:pt x="418" y="133"/>
                    </a:lnTo>
                    <a:lnTo>
                      <a:pt x="450" y="135"/>
                    </a:lnTo>
                    <a:lnTo>
                      <a:pt x="483" y="135"/>
                    </a:lnTo>
                    <a:lnTo>
                      <a:pt x="515" y="135"/>
                    </a:lnTo>
                    <a:lnTo>
                      <a:pt x="546" y="135"/>
                    </a:lnTo>
                    <a:lnTo>
                      <a:pt x="547" y="133"/>
                    </a:lnTo>
                    <a:lnTo>
                      <a:pt x="549" y="133"/>
                    </a:lnTo>
                    <a:lnTo>
                      <a:pt x="551" y="132"/>
                    </a:lnTo>
                    <a:lnTo>
                      <a:pt x="552" y="130"/>
                    </a:lnTo>
                    <a:lnTo>
                      <a:pt x="551" y="125"/>
                    </a:lnTo>
                    <a:lnTo>
                      <a:pt x="547" y="121"/>
                    </a:lnTo>
                    <a:lnTo>
                      <a:pt x="544" y="118"/>
                    </a:lnTo>
                    <a:lnTo>
                      <a:pt x="539" y="116"/>
                    </a:lnTo>
                    <a:lnTo>
                      <a:pt x="524" y="115"/>
                    </a:lnTo>
                    <a:lnTo>
                      <a:pt x="509" y="114"/>
                    </a:lnTo>
                    <a:lnTo>
                      <a:pt x="494" y="113"/>
                    </a:lnTo>
                    <a:lnTo>
                      <a:pt x="479" y="113"/>
                    </a:lnTo>
                    <a:lnTo>
                      <a:pt x="463" y="113"/>
                    </a:lnTo>
                    <a:lnTo>
                      <a:pt x="448" y="113"/>
                    </a:lnTo>
                    <a:lnTo>
                      <a:pt x="433" y="113"/>
                    </a:lnTo>
                    <a:lnTo>
                      <a:pt x="418" y="113"/>
                    </a:lnTo>
                    <a:lnTo>
                      <a:pt x="403" y="113"/>
                    </a:lnTo>
                    <a:lnTo>
                      <a:pt x="388" y="114"/>
                    </a:lnTo>
                    <a:lnTo>
                      <a:pt x="373" y="114"/>
                    </a:lnTo>
                    <a:lnTo>
                      <a:pt x="358" y="114"/>
                    </a:lnTo>
                    <a:lnTo>
                      <a:pt x="342" y="114"/>
                    </a:lnTo>
                    <a:lnTo>
                      <a:pt x="327" y="114"/>
                    </a:lnTo>
                    <a:lnTo>
                      <a:pt x="312" y="114"/>
                    </a:lnTo>
                    <a:lnTo>
                      <a:pt x="297" y="113"/>
                    </a:lnTo>
                    <a:lnTo>
                      <a:pt x="281" y="113"/>
                    </a:lnTo>
                    <a:lnTo>
                      <a:pt x="266" y="114"/>
                    </a:lnTo>
                    <a:lnTo>
                      <a:pt x="251" y="114"/>
                    </a:lnTo>
                    <a:lnTo>
                      <a:pt x="235" y="114"/>
                    </a:lnTo>
                    <a:lnTo>
                      <a:pt x="220" y="114"/>
                    </a:lnTo>
                    <a:lnTo>
                      <a:pt x="206" y="114"/>
                    </a:lnTo>
                    <a:lnTo>
                      <a:pt x="191" y="114"/>
                    </a:lnTo>
                    <a:lnTo>
                      <a:pt x="176" y="114"/>
                    </a:lnTo>
                    <a:lnTo>
                      <a:pt x="162" y="114"/>
                    </a:lnTo>
                    <a:lnTo>
                      <a:pt x="147" y="114"/>
                    </a:lnTo>
                    <a:lnTo>
                      <a:pt x="134" y="114"/>
                    </a:lnTo>
                    <a:lnTo>
                      <a:pt x="119" y="114"/>
                    </a:lnTo>
                    <a:lnTo>
                      <a:pt x="104" y="114"/>
                    </a:lnTo>
                    <a:lnTo>
                      <a:pt x="89" y="114"/>
                    </a:lnTo>
                    <a:lnTo>
                      <a:pt x="74" y="113"/>
                    </a:lnTo>
                    <a:lnTo>
                      <a:pt x="59" y="113"/>
                    </a:lnTo>
                    <a:lnTo>
                      <a:pt x="53" y="114"/>
                    </a:lnTo>
                    <a:lnTo>
                      <a:pt x="48" y="114"/>
                    </a:lnTo>
                    <a:lnTo>
                      <a:pt x="43" y="115"/>
                    </a:lnTo>
                    <a:lnTo>
                      <a:pt x="38" y="115"/>
                    </a:lnTo>
                    <a:lnTo>
                      <a:pt x="32" y="115"/>
                    </a:lnTo>
                    <a:lnTo>
                      <a:pt x="28" y="115"/>
                    </a:lnTo>
                    <a:lnTo>
                      <a:pt x="22" y="116"/>
                    </a:lnTo>
                    <a:lnTo>
                      <a:pt x="16" y="116"/>
                    </a:lnTo>
                    <a:lnTo>
                      <a:pt x="21" y="112"/>
                    </a:lnTo>
                    <a:lnTo>
                      <a:pt x="29" y="110"/>
                    </a:lnTo>
                    <a:lnTo>
                      <a:pt x="37" y="109"/>
                    </a:lnTo>
                    <a:lnTo>
                      <a:pt x="45" y="108"/>
                    </a:lnTo>
                    <a:lnTo>
                      <a:pt x="51" y="106"/>
                    </a:lnTo>
                    <a:lnTo>
                      <a:pt x="58" y="107"/>
                    </a:lnTo>
                    <a:lnTo>
                      <a:pt x="63" y="109"/>
                    </a:lnTo>
                    <a:lnTo>
                      <a:pt x="69" y="110"/>
                    </a:lnTo>
                    <a:lnTo>
                      <a:pt x="96" y="108"/>
                    </a:lnTo>
                    <a:lnTo>
                      <a:pt x="121" y="107"/>
                    </a:lnTo>
                    <a:lnTo>
                      <a:pt x="147" y="106"/>
                    </a:lnTo>
                    <a:lnTo>
                      <a:pt x="174" y="106"/>
                    </a:lnTo>
                    <a:lnTo>
                      <a:pt x="199" y="105"/>
                    </a:lnTo>
                    <a:lnTo>
                      <a:pt x="226" y="105"/>
                    </a:lnTo>
                    <a:lnTo>
                      <a:pt x="252" y="105"/>
                    </a:lnTo>
                    <a:lnTo>
                      <a:pt x="279" y="105"/>
                    </a:lnTo>
                    <a:lnTo>
                      <a:pt x="304" y="105"/>
                    </a:lnTo>
                    <a:lnTo>
                      <a:pt x="331" y="105"/>
                    </a:lnTo>
                    <a:lnTo>
                      <a:pt x="357" y="106"/>
                    </a:lnTo>
                    <a:lnTo>
                      <a:pt x="382" y="106"/>
                    </a:lnTo>
                    <a:lnTo>
                      <a:pt x="409" y="106"/>
                    </a:lnTo>
                    <a:lnTo>
                      <a:pt x="434" y="105"/>
                    </a:lnTo>
                    <a:lnTo>
                      <a:pt x="460" y="105"/>
                    </a:lnTo>
                    <a:lnTo>
                      <a:pt x="485" y="103"/>
                    </a:lnTo>
                    <a:lnTo>
                      <a:pt x="491" y="107"/>
                    </a:lnTo>
                    <a:lnTo>
                      <a:pt x="496" y="108"/>
                    </a:lnTo>
                    <a:lnTo>
                      <a:pt x="502" y="108"/>
                    </a:lnTo>
                    <a:lnTo>
                      <a:pt x="508" y="107"/>
                    </a:lnTo>
                    <a:lnTo>
                      <a:pt x="515" y="106"/>
                    </a:lnTo>
                    <a:lnTo>
                      <a:pt x="521" y="105"/>
                    </a:lnTo>
                    <a:lnTo>
                      <a:pt x="526" y="105"/>
                    </a:lnTo>
                    <a:lnTo>
                      <a:pt x="533" y="105"/>
                    </a:lnTo>
                    <a:lnTo>
                      <a:pt x="536" y="102"/>
                    </a:lnTo>
                    <a:lnTo>
                      <a:pt x="536" y="99"/>
                    </a:lnTo>
                    <a:lnTo>
                      <a:pt x="534" y="97"/>
                    </a:lnTo>
                    <a:lnTo>
                      <a:pt x="533" y="94"/>
                    </a:lnTo>
                    <a:lnTo>
                      <a:pt x="529" y="89"/>
                    </a:lnTo>
                    <a:lnTo>
                      <a:pt x="502" y="89"/>
                    </a:lnTo>
                    <a:lnTo>
                      <a:pt x="475" y="89"/>
                    </a:lnTo>
                    <a:lnTo>
                      <a:pt x="447" y="89"/>
                    </a:lnTo>
                    <a:lnTo>
                      <a:pt x="419" y="87"/>
                    </a:lnTo>
                    <a:lnTo>
                      <a:pt x="392" y="87"/>
                    </a:lnTo>
                    <a:lnTo>
                      <a:pt x="364" y="87"/>
                    </a:lnTo>
                    <a:lnTo>
                      <a:pt x="336" y="87"/>
                    </a:lnTo>
                    <a:lnTo>
                      <a:pt x="309" y="86"/>
                    </a:lnTo>
                    <a:lnTo>
                      <a:pt x="281" y="86"/>
                    </a:lnTo>
                    <a:lnTo>
                      <a:pt x="255" y="86"/>
                    </a:lnTo>
                    <a:lnTo>
                      <a:pt x="227" y="86"/>
                    </a:lnTo>
                    <a:lnTo>
                      <a:pt x="200" y="86"/>
                    </a:lnTo>
                    <a:lnTo>
                      <a:pt x="174" y="86"/>
                    </a:lnTo>
                    <a:lnTo>
                      <a:pt x="147" y="86"/>
                    </a:lnTo>
                    <a:lnTo>
                      <a:pt x="121" y="87"/>
                    </a:lnTo>
                    <a:lnTo>
                      <a:pt x="96" y="87"/>
                    </a:lnTo>
                    <a:lnTo>
                      <a:pt x="108" y="71"/>
                    </a:lnTo>
                    <a:lnTo>
                      <a:pt x="113" y="78"/>
                    </a:lnTo>
                    <a:lnTo>
                      <a:pt x="121" y="79"/>
                    </a:lnTo>
                    <a:lnTo>
                      <a:pt x="129" y="78"/>
                    </a:lnTo>
                    <a:lnTo>
                      <a:pt x="137" y="80"/>
                    </a:lnTo>
                    <a:lnTo>
                      <a:pt x="160" y="82"/>
                    </a:lnTo>
                    <a:lnTo>
                      <a:pt x="184" y="82"/>
                    </a:lnTo>
                    <a:lnTo>
                      <a:pt x="207" y="82"/>
                    </a:lnTo>
                    <a:lnTo>
                      <a:pt x="230" y="82"/>
                    </a:lnTo>
                    <a:lnTo>
                      <a:pt x="253" y="82"/>
                    </a:lnTo>
                    <a:lnTo>
                      <a:pt x="278" y="80"/>
                    </a:lnTo>
                    <a:lnTo>
                      <a:pt x="301" y="80"/>
                    </a:lnTo>
                    <a:lnTo>
                      <a:pt x="324" y="79"/>
                    </a:lnTo>
                    <a:lnTo>
                      <a:pt x="347" y="79"/>
                    </a:lnTo>
                    <a:lnTo>
                      <a:pt x="371" y="78"/>
                    </a:lnTo>
                    <a:lnTo>
                      <a:pt x="394" y="78"/>
                    </a:lnTo>
                    <a:lnTo>
                      <a:pt x="417" y="78"/>
                    </a:lnTo>
                    <a:lnTo>
                      <a:pt x="440" y="77"/>
                    </a:lnTo>
                    <a:lnTo>
                      <a:pt x="464" y="77"/>
                    </a:lnTo>
                    <a:lnTo>
                      <a:pt x="487" y="78"/>
                    </a:lnTo>
                    <a:lnTo>
                      <a:pt x="510" y="78"/>
                    </a:lnTo>
                    <a:lnTo>
                      <a:pt x="511" y="76"/>
                    </a:lnTo>
                    <a:lnTo>
                      <a:pt x="514" y="72"/>
                    </a:lnTo>
                    <a:lnTo>
                      <a:pt x="514" y="69"/>
                    </a:lnTo>
                    <a:lnTo>
                      <a:pt x="514" y="65"/>
                    </a:lnTo>
                    <a:lnTo>
                      <a:pt x="505" y="59"/>
                    </a:lnTo>
                    <a:lnTo>
                      <a:pt x="480" y="59"/>
                    </a:lnTo>
                    <a:lnTo>
                      <a:pt x="456" y="59"/>
                    </a:lnTo>
                    <a:lnTo>
                      <a:pt x="432" y="59"/>
                    </a:lnTo>
                    <a:lnTo>
                      <a:pt x="408" y="60"/>
                    </a:lnTo>
                    <a:lnTo>
                      <a:pt x="382" y="60"/>
                    </a:lnTo>
                    <a:lnTo>
                      <a:pt x="358" y="61"/>
                    </a:lnTo>
                    <a:lnTo>
                      <a:pt x="333" y="61"/>
                    </a:lnTo>
                    <a:lnTo>
                      <a:pt x="309" y="62"/>
                    </a:lnTo>
                    <a:lnTo>
                      <a:pt x="283" y="62"/>
                    </a:lnTo>
                    <a:lnTo>
                      <a:pt x="259" y="62"/>
                    </a:lnTo>
                    <a:lnTo>
                      <a:pt x="234" y="63"/>
                    </a:lnTo>
                    <a:lnTo>
                      <a:pt x="210" y="63"/>
                    </a:lnTo>
                    <a:lnTo>
                      <a:pt x="185" y="62"/>
                    </a:lnTo>
                    <a:lnTo>
                      <a:pt x="160" y="62"/>
                    </a:lnTo>
                    <a:lnTo>
                      <a:pt x="136" y="61"/>
                    </a:lnTo>
                    <a:lnTo>
                      <a:pt x="112" y="60"/>
                    </a:lnTo>
                    <a:lnTo>
                      <a:pt x="119" y="37"/>
                    </a:lnTo>
                    <a:lnTo>
                      <a:pt x="131" y="38"/>
                    </a:lnTo>
                    <a:lnTo>
                      <a:pt x="144" y="38"/>
                    </a:lnTo>
                    <a:lnTo>
                      <a:pt x="155" y="38"/>
                    </a:lnTo>
                    <a:lnTo>
                      <a:pt x="168" y="37"/>
                    </a:lnTo>
                    <a:lnTo>
                      <a:pt x="180" y="37"/>
                    </a:lnTo>
                    <a:lnTo>
                      <a:pt x="192" y="36"/>
                    </a:lnTo>
                    <a:lnTo>
                      <a:pt x="204" y="36"/>
                    </a:lnTo>
                    <a:lnTo>
                      <a:pt x="216" y="34"/>
                    </a:lnTo>
                    <a:lnTo>
                      <a:pt x="228" y="33"/>
                    </a:lnTo>
                    <a:lnTo>
                      <a:pt x="240" y="33"/>
                    </a:lnTo>
                    <a:lnTo>
                      <a:pt x="252" y="32"/>
                    </a:lnTo>
                    <a:lnTo>
                      <a:pt x="264" y="31"/>
                    </a:lnTo>
                    <a:lnTo>
                      <a:pt x="276" y="31"/>
                    </a:lnTo>
                    <a:lnTo>
                      <a:pt x="288" y="31"/>
                    </a:lnTo>
                    <a:lnTo>
                      <a:pt x="301" y="31"/>
                    </a:lnTo>
                    <a:lnTo>
                      <a:pt x="313" y="32"/>
                    </a:lnTo>
                    <a:lnTo>
                      <a:pt x="316" y="26"/>
                    </a:lnTo>
                    <a:lnTo>
                      <a:pt x="319" y="19"/>
                    </a:lnTo>
                    <a:lnTo>
                      <a:pt x="319" y="13"/>
                    </a:lnTo>
                    <a:lnTo>
                      <a:pt x="317" y="6"/>
                    </a:lnTo>
                    <a:lnTo>
                      <a:pt x="317" y="4"/>
                    </a:lnTo>
                    <a:lnTo>
                      <a:pt x="324" y="6"/>
                    </a:lnTo>
                    <a:lnTo>
                      <a:pt x="332" y="6"/>
                    </a:lnTo>
                    <a:lnTo>
                      <a:pt x="340" y="4"/>
                    </a:lnTo>
                    <a:lnTo>
                      <a:pt x="349" y="4"/>
                    </a:lnTo>
                    <a:lnTo>
                      <a:pt x="356" y="4"/>
                    </a:lnTo>
                    <a:lnTo>
                      <a:pt x="364" y="7"/>
                    </a:lnTo>
                    <a:lnTo>
                      <a:pt x="370" y="11"/>
                    </a:lnTo>
                    <a:lnTo>
                      <a:pt x="374" y="18"/>
                    </a:lnTo>
                    <a:lnTo>
                      <a:pt x="379" y="21"/>
                    </a:lnTo>
                    <a:lnTo>
                      <a:pt x="384" y="22"/>
                    </a:lnTo>
                    <a:lnTo>
                      <a:pt x="389" y="22"/>
                    </a:lnTo>
                    <a:lnTo>
                      <a:pt x="394" y="22"/>
                    </a:lnTo>
                    <a:lnTo>
                      <a:pt x="399" y="21"/>
                    </a:lnTo>
                    <a:lnTo>
                      <a:pt x="404" y="19"/>
                    </a:lnTo>
                    <a:lnTo>
                      <a:pt x="409" y="18"/>
                    </a:lnTo>
                    <a:lnTo>
                      <a:pt x="413" y="16"/>
                    </a:lnTo>
                    <a:lnTo>
                      <a:pt x="427" y="3"/>
                    </a:lnTo>
                    <a:lnTo>
                      <a:pt x="438" y="3"/>
                    </a:lnTo>
                    <a:lnTo>
                      <a:pt x="448" y="3"/>
                    </a:lnTo>
                    <a:lnTo>
                      <a:pt x="457" y="3"/>
                    </a:lnTo>
                    <a:lnTo>
                      <a:pt x="468" y="3"/>
                    </a:lnTo>
                    <a:lnTo>
                      <a:pt x="477" y="3"/>
                    </a:lnTo>
                    <a:lnTo>
                      <a:pt x="486" y="2"/>
                    </a:lnTo>
                    <a:lnTo>
                      <a:pt x="496" y="1"/>
                    </a:lnTo>
                    <a:lnTo>
                      <a:pt x="506" y="0"/>
                    </a:lnTo>
                    <a:lnTo>
                      <a:pt x="514" y="2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7" name="Freeform 206"/>
              <p:cNvSpPr>
                <a:spLocks/>
              </p:cNvSpPr>
              <p:nvPr/>
            </p:nvSpPr>
            <p:spPr bwMode="auto">
              <a:xfrm>
                <a:off x="3546" y="-533"/>
                <a:ext cx="10" cy="6"/>
              </a:xfrm>
              <a:custGeom>
                <a:avLst/>
                <a:gdLst>
                  <a:gd name="T0" fmla="*/ 21 w 21"/>
                  <a:gd name="T1" fmla="*/ 5 h 12"/>
                  <a:gd name="T2" fmla="*/ 21 w 21"/>
                  <a:gd name="T3" fmla="*/ 11 h 12"/>
                  <a:gd name="T4" fmla="*/ 15 w 21"/>
                  <a:gd name="T5" fmla="*/ 12 h 12"/>
                  <a:gd name="T6" fmla="*/ 9 w 21"/>
                  <a:gd name="T7" fmla="*/ 12 h 12"/>
                  <a:gd name="T8" fmla="*/ 5 w 21"/>
                  <a:gd name="T9" fmla="*/ 11 h 12"/>
                  <a:gd name="T10" fmla="*/ 0 w 21"/>
                  <a:gd name="T11" fmla="*/ 7 h 12"/>
                  <a:gd name="T12" fmla="*/ 1 w 21"/>
                  <a:gd name="T13" fmla="*/ 4 h 12"/>
                  <a:gd name="T14" fmla="*/ 3 w 21"/>
                  <a:gd name="T15" fmla="*/ 3 h 12"/>
                  <a:gd name="T16" fmla="*/ 7 w 21"/>
                  <a:gd name="T17" fmla="*/ 2 h 12"/>
                  <a:gd name="T18" fmla="*/ 9 w 21"/>
                  <a:gd name="T19" fmla="*/ 0 h 12"/>
                  <a:gd name="T20" fmla="*/ 13 w 21"/>
                  <a:gd name="T21" fmla="*/ 2 h 12"/>
                  <a:gd name="T22" fmla="*/ 15 w 21"/>
                  <a:gd name="T23" fmla="*/ 2 h 12"/>
                  <a:gd name="T24" fmla="*/ 18 w 21"/>
                  <a:gd name="T25" fmla="*/ 3 h 12"/>
                  <a:gd name="T26" fmla="*/ 21 w 21"/>
                  <a:gd name="T2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12">
                    <a:moveTo>
                      <a:pt x="21" y="5"/>
                    </a:moveTo>
                    <a:lnTo>
                      <a:pt x="21" y="11"/>
                    </a:lnTo>
                    <a:lnTo>
                      <a:pt x="15" y="12"/>
                    </a:lnTo>
                    <a:lnTo>
                      <a:pt x="9" y="12"/>
                    </a:lnTo>
                    <a:lnTo>
                      <a:pt x="5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7" y="2"/>
                    </a:lnTo>
                    <a:lnTo>
                      <a:pt x="9" y="0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8" y="3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8" name="Freeform 207"/>
              <p:cNvSpPr>
                <a:spLocks/>
              </p:cNvSpPr>
              <p:nvPr/>
            </p:nvSpPr>
            <p:spPr bwMode="auto">
              <a:xfrm>
                <a:off x="3581" y="-530"/>
                <a:ext cx="16" cy="4"/>
              </a:xfrm>
              <a:custGeom>
                <a:avLst/>
                <a:gdLst>
                  <a:gd name="T0" fmla="*/ 32 w 32"/>
                  <a:gd name="T1" fmla="*/ 0 h 8"/>
                  <a:gd name="T2" fmla="*/ 32 w 32"/>
                  <a:gd name="T3" fmla="*/ 4 h 8"/>
                  <a:gd name="T4" fmla="*/ 31 w 32"/>
                  <a:gd name="T5" fmla="*/ 6 h 8"/>
                  <a:gd name="T6" fmla="*/ 29 w 32"/>
                  <a:gd name="T7" fmla="*/ 7 h 8"/>
                  <a:gd name="T8" fmla="*/ 27 w 32"/>
                  <a:gd name="T9" fmla="*/ 7 h 8"/>
                  <a:gd name="T10" fmla="*/ 20 w 32"/>
                  <a:gd name="T11" fmla="*/ 7 h 8"/>
                  <a:gd name="T12" fmla="*/ 13 w 32"/>
                  <a:gd name="T13" fmla="*/ 8 h 8"/>
                  <a:gd name="T14" fmla="*/ 6 w 32"/>
                  <a:gd name="T15" fmla="*/ 8 h 8"/>
                  <a:gd name="T16" fmla="*/ 0 w 32"/>
                  <a:gd name="T17" fmla="*/ 7 h 8"/>
                  <a:gd name="T18" fmla="*/ 7 w 32"/>
                  <a:gd name="T19" fmla="*/ 2 h 8"/>
                  <a:gd name="T20" fmla="*/ 15 w 32"/>
                  <a:gd name="T21" fmla="*/ 2 h 8"/>
                  <a:gd name="T22" fmla="*/ 24 w 32"/>
                  <a:gd name="T23" fmla="*/ 2 h 8"/>
                  <a:gd name="T24" fmla="*/ 32 w 32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8">
                    <a:moveTo>
                      <a:pt x="32" y="0"/>
                    </a:moveTo>
                    <a:lnTo>
                      <a:pt x="32" y="4"/>
                    </a:lnTo>
                    <a:lnTo>
                      <a:pt x="31" y="6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0" y="7"/>
                    </a:lnTo>
                    <a:lnTo>
                      <a:pt x="13" y="8"/>
                    </a:lnTo>
                    <a:lnTo>
                      <a:pt x="6" y="8"/>
                    </a:lnTo>
                    <a:lnTo>
                      <a:pt x="0" y="7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24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C6D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" name="Freeform 209"/>
            <p:cNvSpPr>
              <a:spLocks/>
            </p:cNvSpPr>
            <p:nvPr/>
          </p:nvSpPr>
          <p:spPr bwMode="auto">
            <a:xfrm>
              <a:off x="3873" y="-530"/>
              <a:ext cx="9" cy="47"/>
            </a:xfrm>
            <a:custGeom>
              <a:avLst/>
              <a:gdLst>
                <a:gd name="T0" fmla="*/ 0 w 19"/>
                <a:gd name="T1" fmla="*/ 96 h 96"/>
                <a:gd name="T2" fmla="*/ 6 w 19"/>
                <a:gd name="T3" fmla="*/ 73 h 96"/>
                <a:gd name="T4" fmla="*/ 10 w 19"/>
                <a:gd name="T5" fmla="*/ 48 h 96"/>
                <a:gd name="T6" fmla="*/ 14 w 19"/>
                <a:gd name="T7" fmla="*/ 24 h 96"/>
                <a:gd name="T8" fmla="*/ 18 w 19"/>
                <a:gd name="T9" fmla="*/ 0 h 96"/>
                <a:gd name="T10" fmla="*/ 19 w 19"/>
                <a:gd name="T11" fmla="*/ 24 h 96"/>
                <a:gd name="T12" fmla="*/ 16 w 19"/>
                <a:gd name="T13" fmla="*/ 50 h 96"/>
                <a:gd name="T14" fmla="*/ 10 w 19"/>
                <a:gd name="T15" fmla="*/ 73 h 96"/>
                <a:gd name="T16" fmla="*/ 0 w 19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96">
                  <a:moveTo>
                    <a:pt x="0" y="96"/>
                  </a:moveTo>
                  <a:lnTo>
                    <a:pt x="6" y="73"/>
                  </a:lnTo>
                  <a:lnTo>
                    <a:pt x="10" y="48"/>
                  </a:lnTo>
                  <a:lnTo>
                    <a:pt x="14" y="24"/>
                  </a:lnTo>
                  <a:lnTo>
                    <a:pt x="18" y="0"/>
                  </a:lnTo>
                  <a:lnTo>
                    <a:pt x="19" y="24"/>
                  </a:lnTo>
                  <a:lnTo>
                    <a:pt x="16" y="50"/>
                  </a:lnTo>
                  <a:lnTo>
                    <a:pt x="10" y="73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210"/>
            <p:cNvSpPr>
              <a:spLocks/>
            </p:cNvSpPr>
            <p:nvPr/>
          </p:nvSpPr>
          <p:spPr bwMode="auto">
            <a:xfrm>
              <a:off x="3792" y="-528"/>
              <a:ext cx="10" cy="3"/>
            </a:xfrm>
            <a:custGeom>
              <a:avLst/>
              <a:gdLst>
                <a:gd name="T0" fmla="*/ 19 w 19"/>
                <a:gd name="T1" fmla="*/ 4 h 6"/>
                <a:gd name="T2" fmla="*/ 15 w 19"/>
                <a:gd name="T3" fmla="*/ 6 h 6"/>
                <a:gd name="T4" fmla="*/ 10 w 19"/>
                <a:gd name="T5" fmla="*/ 6 h 6"/>
                <a:gd name="T6" fmla="*/ 4 w 19"/>
                <a:gd name="T7" fmla="*/ 6 h 6"/>
                <a:gd name="T8" fmla="*/ 0 w 19"/>
                <a:gd name="T9" fmla="*/ 4 h 6"/>
                <a:gd name="T10" fmla="*/ 4 w 19"/>
                <a:gd name="T11" fmla="*/ 2 h 6"/>
                <a:gd name="T12" fmla="*/ 11 w 19"/>
                <a:gd name="T13" fmla="*/ 1 h 6"/>
                <a:gd name="T14" fmla="*/ 16 w 19"/>
                <a:gd name="T15" fmla="*/ 0 h 6"/>
                <a:gd name="T16" fmla="*/ 19 w 19"/>
                <a:gd name="T1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6">
                  <a:moveTo>
                    <a:pt x="19" y="4"/>
                  </a:moveTo>
                  <a:lnTo>
                    <a:pt x="15" y="6"/>
                  </a:lnTo>
                  <a:lnTo>
                    <a:pt x="10" y="6"/>
                  </a:lnTo>
                  <a:lnTo>
                    <a:pt x="4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211"/>
            <p:cNvSpPr>
              <a:spLocks/>
            </p:cNvSpPr>
            <p:nvPr/>
          </p:nvSpPr>
          <p:spPr bwMode="auto">
            <a:xfrm>
              <a:off x="3855" y="-525"/>
              <a:ext cx="15" cy="5"/>
            </a:xfrm>
            <a:custGeom>
              <a:avLst/>
              <a:gdLst>
                <a:gd name="T0" fmla="*/ 32 w 32"/>
                <a:gd name="T1" fmla="*/ 6 h 11"/>
                <a:gd name="T2" fmla="*/ 28 w 32"/>
                <a:gd name="T3" fmla="*/ 11 h 11"/>
                <a:gd name="T4" fmla="*/ 0 w 32"/>
                <a:gd name="T5" fmla="*/ 10 h 11"/>
                <a:gd name="T6" fmla="*/ 0 w 32"/>
                <a:gd name="T7" fmla="*/ 4 h 11"/>
                <a:gd name="T8" fmla="*/ 5 w 32"/>
                <a:gd name="T9" fmla="*/ 3 h 11"/>
                <a:gd name="T10" fmla="*/ 11 w 32"/>
                <a:gd name="T11" fmla="*/ 3 h 11"/>
                <a:gd name="T12" fmla="*/ 17 w 32"/>
                <a:gd name="T13" fmla="*/ 0 h 11"/>
                <a:gd name="T14" fmla="*/ 21 w 32"/>
                <a:gd name="T15" fmla="*/ 0 h 11"/>
                <a:gd name="T16" fmla="*/ 26 w 32"/>
                <a:gd name="T17" fmla="*/ 0 h 11"/>
                <a:gd name="T18" fmla="*/ 30 w 32"/>
                <a:gd name="T19" fmla="*/ 2 h 11"/>
                <a:gd name="T20" fmla="*/ 32 w 32"/>
                <a:gd name="T2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11">
                  <a:moveTo>
                    <a:pt x="32" y="6"/>
                  </a:moveTo>
                  <a:lnTo>
                    <a:pt x="28" y="11"/>
                  </a:lnTo>
                  <a:lnTo>
                    <a:pt x="0" y="10"/>
                  </a:lnTo>
                  <a:lnTo>
                    <a:pt x="0" y="4"/>
                  </a:lnTo>
                  <a:lnTo>
                    <a:pt x="5" y="3"/>
                  </a:lnTo>
                  <a:lnTo>
                    <a:pt x="11" y="3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212"/>
            <p:cNvSpPr>
              <a:spLocks/>
            </p:cNvSpPr>
            <p:nvPr/>
          </p:nvSpPr>
          <p:spPr bwMode="auto">
            <a:xfrm>
              <a:off x="3883" y="-525"/>
              <a:ext cx="13" cy="52"/>
            </a:xfrm>
            <a:custGeom>
              <a:avLst/>
              <a:gdLst>
                <a:gd name="T0" fmla="*/ 24 w 26"/>
                <a:gd name="T1" fmla="*/ 32 h 105"/>
                <a:gd name="T2" fmla="*/ 18 w 26"/>
                <a:gd name="T3" fmla="*/ 51 h 105"/>
                <a:gd name="T4" fmla="*/ 14 w 26"/>
                <a:gd name="T5" fmla="*/ 70 h 105"/>
                <a:gd name="T6" fmla="*/ 8 w 26"/>
                <a:gd name="T7" fmla="*/ 88 h 105"/>
                <a:gd name="T8" fmla="*/ 0 w 26"/>
                <a:gd name="T9" fmla="*/ 105 h 105"/>
                <a:gd name="T10" fmla="*/ 2 w 26"/>
                <a:gd name="T11" fmla="*/ 91 h 105"/>
                <a:gd name="T12" fmla="*/ 7 w 26"/>
                <a:gd name="T13" fmla="*/ 80 h 105"/>
                <a:gd name="T14" fmla="*/ 10 w 26"/>
                <a:gd name="T15" fmla="*/ 67 h 105"/>
                <a:gd name="T16" fmla="*/ 10 w 26"/>
                <a:gd name="T17" fmla="*/ 55 h 105"/>
                <a:gd name="T18" fmla="*/ 16 w 26"/>
                <a:gd name="T19" fmla="*/ 43 h 105"/>
                <a:gd name="T20" fmla="*/ 17 w 26"/>
                <a:gd name="T21" fmla="*/ 29 h 105"/>
                <a:gd name="T22" fmla="*/ 18 w 26"/>
                <a:gd name="T23" fmla="*/ 15 h 105"/>
                <a:gd name="T24" fmla="*/ 21 w 26"/>
                <a:gd name="T25" fmla="*/ 2 h 105"/>
                <a:gd name="T26" fmla="*/ 22 w 26"/>
                <a:gd name="T27" fmla="*/ 0 h 105"/>
                <a:gd name="T28" fmla="*/ 23 w 26"/>
                <a:gd name="T29" fmla="*/ 0 h 105"/>
                <a:gd name="T30" fmla="*/ 23 w 26"/>
                <a:gd name="T31" fmla="*/ 0 h 105"/>
                <a:gd name="T32" fmla="*/ 24 w 26"/>
                <a:gd name="T33" fmla="*/ 0 h 105"/>
                <a:gd name="T34" fmla="*/ 26 w 26"/>
                <a:gd name="T35" fmla="*/ 7 h 105"/>
                <a:gd name="T36" fmla="*/ 26 w 26"/>
                <a:gd name="T37" fmla="*/ 15 h 105"/>
                <a:gd name="T38" fmla="*/ 25 w 26"/>
                <a:gd name="T39" fmla="*/ 23 h 105"/>
                <a:gd name="T40" fmla="*/ 24 w 26"/>
                <a:gd name="T41" fmla="*/ 3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" h="105">
                  <a:moveTo>
                    <a:pt x="24" y="32"/>
                  </a:moveTo>
                  <a:lnTo>
                    <a:pt x="18" y="51"/>
                  </a:lnTo>
                  <a:lnTo>
                    <a:pt x="14" y="70"/>
                  </a:lnTo>
                  <a:lnTo>
                    <a:pt x="8" y="88"/>
                  </a:lnTo>
                  <a:lnTo>
                    <a:pt x="0" y="105"/>
                  </a:lnTo>
                  <a:lnTo>
                    <a:pt x="2" y="91"/>
                  </a:lnTo>
                  <a:lnTo>
                    <a:pt x="7" y="80"/>
                  </a:lnTo>
                  <a:lnTo>
                    <a:pt x="10" y="67"/>
                  </a:lnTo>
                  <a:lnTo>
                    <a:pt x="10" y="55"/>
                  </a:lnTo>
                  <a:lnTo>
                    <a:pt x="16" y="43"/>
                  </a:lnTo>
                  <a:lnTo>
                    <a:pt x="17" y="29"/>
                  </a:lnTo>
                  <a:lnTo>
                    <a:pt x="18" y="15"/>
                  </a:lnTo>
                  <a:lnTo>
                    <a:pt x="21" y="2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6" y="7"/>
                  </a:lnTo>
                  <a:lnTo>
                    <a:pt x="26" y="15"/>
                  </a:lnTo>
                  <a:lnTo>
                    <a:pt x="25" y="23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213"/>
            <p:cNvSpPr>
              <a:spLocks/>
            </p:cNvSpPr>
            <p:nvPr/>
          </p:nvSpPr>
          <p:spPr bwMode="auto">
            <a:xfrm>
              <a:off x="3900" y="-524"/>
              <a:ext cx="11" cy="46"/>
            </a:xfrm>
            <a:custGeom>
              <a:avLst/>
              <a:gdLst>
                <a:gd name="T0" fmla="*/ 0 w 23"/>
                <a:gd name="T1" fmla="*/ 92 h 92"/>
                <a:gd name="T2" fmla="*/ 6 w 23"/>
                <a:gd name="T3" fmla="*/ 71 h 92"/>
                <a:gd name="T4" fmla="*/ 10 w 23"/>
                <a:gd name="T5" fmla="*/ 49 h 92"/>
                <a:gd name="T6" fmla="*/ 12 w 23"/>
                <a:gd name="T7" fmla="*/ 27 h 92"/>
                <a:gd name="T8" fmla="*/ 16 w 23"/>
                <a:gd name="T9" fmla="*/ 7 h 92"/>
                <a:gd name="T10" fmla="*/ 23 w 23"/>
                <a:gd name="T11" fmla="*/ 0 h 92"/>
                <a:gd name="T12" fmla="*/ 21 w 23"/>
                <a:gd name="T13" fmla="*/ 24 h 92"/>
                <a:gd name="T14" fmla="*/ 18 w 23"/>
                <a:gd name="T15" fmla="*/ 47 h 92"/>
                <a:gd name="T16" fmla="*/ 11 w 23"/>
                <a:gd name="T17" fmla="*/ 71 h 92"/>
                <a:gd name="T18" fmla="*/ 0 w 23"/>
                <a:gd name="T1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92">
                  <a:moveTo>
                    <a:pt x="0" y="92"/>
                  </a:moveTo>
                  <a:lnTo>
                    <a:pt x="6" y="71"/>
                  </a:lnTo>
                  <a:lnTo>
                    <a:pt x="10" y="49"/>
                  </a:lnTo>
                  <a:lnTo>
                    <a:pt x="12" y="27"/>
                  </a:lnTo>
                  <a:lnTo>
                    <a:pt x="16" y="7"/>
                  </a:lnTo>
                  <a:lnTo>
                    <a:pt x="23" y="0"/>
                  </a:lnTo>
                  <a:lnTo>
                    <a:pt x="21" y="24"/>
                  </a:lnTo>
                  <a:lnTo>
                    <a:pt x="18" y="47"/>
                  </a:lnTo>
                  <a:lnTo>
                    <a:pt x="11" y="71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214"/>
            <p:cNvSpPr>
              <a:spLocks/>
            </p:cNvSpPr>
            <p:nvPr/>
          </p:nvSpPr>
          <p:spPr bwMode="auto">
            <a:xfrm>
              <a:off x="3551" y="-520"/>
              <a:ext cx="42" cy="7"/>
            </a:xfrm>
            <a:custGeom>
              <a:avLst/>
              <a:gdLst>
                <a:gd name="T0" fmla="*/ 83 w 84"/>
                <a:gd name="T1" fmla="*/ 0 h 13"/>
                <a:gd name="T2" fmla="*/ 84 w 84"/>
                <a:gd name="T3" fmla="*/ 2 h 13"/>
                <a:gd name="T4" fmla="*/ 84 w 84"/>
                <a:gd name="T5" fmla="*/ 5 h 13"/>
                <a:gd name="T6" fmla="*/ 82 w 84"/>
                <a:gd name="T7" fmla="*/ 7 h 13"/>
                <a:gd name="T8" fmla="*/ 81 w 84"/>
                <a:gd name="T9" fmla="*/ 9 h 13"/>
                <a:gd name="T10" fmla="*/ 76 w 84"/>
                <a:gd name="T11" fmla="*/ 13 h 13"/>
                <a:gd name="T12" fmla="*/ 72 w 84"/>
                <a:gd name="T13" fmla="*/ 11 h 13"/>
                <a:gd name="T14" fmla="*/ 67 w 84"/>
                <a:gd name="T15" fmla="*/ 10 h 13"/>
                <a:gd name="T16" fmla="*/ 63 w 84"/>
                <a:gd name="T17" fmla="*/ 9 h 13"/>
                <a:gd name="T18" fmla="*/ 4 w 84"/>
                <a:gd name="T19" fmla="*/ 9 h 13"/>
                <a:gd name="T20" fmla="*/ 3 w 84"/>
                <a:gd name="T21" fmla="*/ 8 h 13"/>
                <a:gd name="T22" fmla="*/ 1 w 84"/>
                <a:gd name="T23" fmla="*/ 7 h 13"/>
                <a:gd name="T24" fmla="*/ 0 w 84"/>
                <a:gd name="T25" fmla="*/ 6 h 13"/>
                <a:gd name="T26" fmla="*/ 0 w 84"/>
                <a:gd name="T27" fmla="*/ 5 h 13"/>
                <a:gd name="T28" fmla="*/ 8 w 84"/>
                <a:gd name="T29" fmla="*/ 6 h 13"/>
                <a:gd name="T30" fmla="*/ 18 w 84"/>
                <a:gd name="T31" fmla="*/ 6 h 13"/>
                <a:gd name="T32" fmla="*/ 26 w 84"/>
                <a:gd name="T33" fmla="*/ 6 h 13"/>
                <a:gd name="T34" fmla="*/ 35 w 84"/>
                <a:gd name="T35" fmla="*/ 6 h 13"/>
                <a:gd name="T36" fmla="*/ 43 w 84"/>
                <a:gd name="T37" fmla="*/ 6 h 13"/>
                <a:gd name="T38" fmla="*/ 52 w 84"/>
                <a:gd name="T39" fmla="*/ 5 h 13"/>
                <a:gd name="T40" fmla="*/ 60 w 84"/>
                <a:gd name="T41" fmla="*/ 2 h 13"/>
                <a:gd name="T42" fmla="*/ 69 w 84"/>
                <a:gd name="T43" fmla="*/ 0 h 13"/>
                <a:gd name="T44" fmla="*/ 83 w 84"/>
                <a:gd name="T4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">
                  <a:moveTo>
                    <a:pt x="83" y="0"/>
                  </a:moveTo>
                  <a:lnTo>
                    <a:pt x="84" y="2"/>
                  </a:lnTo>
                  <a:lnTo>
                    <a:pt x="84" y="5"/>
                  </a:lnTo>
                  <a:lnTo>
                    <a:pt x="82" y="7"/>
                  </a:lnTo>
                  <a:lnTo>
                    <a:pt x="81" y="9"/>
                  </a:lnTo>
                  <a:lnTo>
                    <a:pt x="76" y="13"/>
                  </a:lnTo>
                  <a:lnTo>
                    <a:pt x="72" y="11"/>
                  </a:lnTo>
                  <a:lnTo>
                    <a:pt x="67" y="10"/>
                  </a:lnTo>
                  <a:lnTo>
                    <a:pt x="63" y="9"/>
                  </a:lnTo>
                  <a:lnTo>
                    <a:pt x="4" y="9"/>
                  </a:lnTo>
                  <a:lnTo>
                    <a:pt x="3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8" y="6"/>
                  </a:lnTo>
                  <a:lnTo>
                    <a:pt x="18" y="6"/>
                  </a:lnTo>
                  <a:lnTo>
                    <a:pt x="26" y="6"/>
                  </a:lnTo>
                  <a:lnTo>
                    <a:pt x="35" y="6"/>
                  </a:lnTo>
                  <a:lnTo>
                    <a:pt x="43" y="6"/>
                  </a:lnTo>
                  <a:lnTo>
                    <a:pt x="52" y="5"/>
                  </a:lnTo>
                  <a:lnTo>
                    <a:pt x="60" y="2"/>
                  </a:lnTo>
                  <a:lnTo>
                    <a:pt x="69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215"/>
            <p:cNvSpPr>
              <a:spLocks/>
            </p:cNvSpPr>
            <p:nvPr/>
          </p:nvSpPr>
          <p:spPr bwMode="auto">
            <a:xfrm>
              <a:off x="3817" y="-517"/>
              <a:ext cx="23" cy="29"/>
            </a:xfrm>
            <a:custGeom>
              <a:avLst/>
              <a:gdLst>
                <a:gd name="T0" fmla="*/ 26 w 48"/>
                <a:gd name="T1" fmla="*/ 24 h 56"/>
                <a:gd name="T2" fmla="*/ 32 w 48"/>
                <a:gd name="T3" fmla="*/ 20 h 56"/>
                <a:gd name="T4" fmla="*/ 36 w 48"/>
                <a:gd name="T5" fmla="*/ 15 h 56"/>
                <a:gd name="T6" fmla="*/ 40 w 48"/>
                <a:gd name="T7" fmla="*/ 9 h 56"/>
                <a:gd name="T8" fmla="*/ 45 w 48"/>
                <a:gd name="T9" fmla="*/ 5 h 56"/>
                <a:gd name="T10" fmla="*/ 48 w 48"/>
                <a:gd name="T11" fmla="*/ 20 h 56"/>
                <a:gd name="T12" fmla="*/ 45 w 48"/>
                <a:gd name="T13" fmla="*/ 34 h 56"/>
                <a:gd name="T14" fmla="*/ 41 w 48"/>
                <a:gd name="T15" fmla="*/ 46 h 56"/>
                <a:gd name="T16" fmla="*/ 32 w 48"/>
                <a:gd name="T17" fmla="*/ 56 h 56"/>
                <a:gd name="T18" fmla="*/ 21 w 48"/>
                <a:gd name="T19" fmla="*/ 56 h 56"/>
                <a:gd name="T20" fmla="*/ 14 w 48"/>
                <a:gd name="T21" fmla="*/ 50 h 56"/>
                <a:gd name="T22" fmla="*/ 10 w 48"/>
                <a:gd name="T23" fmla="*/ 42 h 56"/>
                <a:gd name="T24" fmla="*/ 6 w 48"/>
                <a:gd name="T25" fmla="*/ 34 h 56"/>
                <a:gd name="T26" fmla="*/ 4 w 48"/>
                <a:gd name="T27" fmla="*/ 25 h 56"/>
                <a:gd name="T28" fmla="*/ 3 w 48"/>
                <a:gd name="T29" fmla="*/ 17 h 56"/>
                <a:gd name="T30" fmla="*/ 2 w 48"/>
                <a:gd name="T31" fmla="*/ 8 h 56"/>
                <a:gd name="T32" fmla="*/ 0 w 48"/>
                <a:gd name="T33" fmla="*/ 0 h 56"/>
                <a:gd name="T34" fmla="*/ 5 w 48"/>
                <a:gd name="T35" fmla="*/ 7 h 56"/>
                <a:gd name="T36" fmla="*/ 11 w 48"/>
                <a:gd name="T37" fmla="*/ 15 h 56"/>
                <a:gd name="T38" fmla="*/ 18 w 48"/>
                <a:gd name="T39" fmla="*/ 20 h 56"/>
                <a:gd name="T40" fmla="*/ 26 w 48"/>
                <a:gd name="T4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56">
                  <a:moveTo>
                    <a:pt x="26" y="24"/>
                  </a:moveTo>
                  <a:lnTo>
                    <a:pt x="32" y="20"/>
                  </a:lnTo>
                  <a:lnTo>
                    <a:pt x="36" y="15"/>
                  </a:lnTo>
                  <a:lnTo>
                    <a:pt x="40" y="9"/>
                  </a:lnTo>
                  <a:lnTo>
                    <a:pt x="45" y="5"/>
                  </a:lnTo>
                  <a:lnTo>
                    <a:pt x="48" y="20"/>
                  </a:lnTo>
                  <a:lnTo>
                    <a:pt x="45" y="34"/>
                  </a:lnTo>
                  <a:lnTo>
                    <a:pt x="41" y="46"/>
                  </a:lnTo>
                  <a:lnTo>
                    <a:pt x="32" y="56"/>
                  </a:lnTo>
                  <a:lnTo>
                    <a:pt x="21" y="56"/>
                  </a:lnTo>
                  <a:lnTo>
                    <a:pt x="14" y="50"/>
                  </a:lnTo>
                  <a:lnTo>
                    <a:pt x="10" y="42"/>
                  </a:lnTo>
                  <a:lnTo>
                    <a:pt x="6" y="34"/>
                  </a:lnTo>
                  <a:lnTo>
                    <a:pt x="4" y="25"/>
                  </a:lnTo>
                  <a:lnTo>
                    <a:pt x="3" y="17"/>
                  </a:lnTo>
                  <a:lnTo>
                    <a:pt x="2" y="8"/>
                  </a:lnTo>
                  <a:lnTo>
                    <a:pt x="0" y="0"/>
                  </a:lnTo>
                  <a:lnTo>
                    <a:pt x="5" y="7"/>
                  </a:lnTo>
                  <a:lnTo>
                    <a:pt x="11" y="15"/>
                  </a:lnTo>
                  <a:lnTo>
                    <a:pt x="18" y="20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216"/>
            <p:cNvSpPr>
              <a:spLocks/>
            </p:cNvSpPr>
            <p:nvPr/>
          </p:nvSpPr>
          <p:spPr bwMode="auto">
            <a:xfrm>
              <a:off x="3641" y="-515"/>
              <a:ext cx="135" cy="13"/>
            </a:xfrm>
            <a:custGeom>
              <a:avLst/>
              <a:gdLst>
                <a:gd name="T0" fmla="*/ 270 w 270"/>
                <a:gd name="T1" fmla="*/ 8 h 25"/>
                <a:gd name="T2" fmla="*/ 268 w 270"/>
                <a:gd name="T3" fmla="*/ 12 h 25"/>
                <a:gd name="T4" fmla="*/ 266 w 270"/>
                <a:gd name="T5" fmla="*/ 14 h 25"/>
                <a:gd name="T6" fmla="*/ 263 w 270"/>
                <a:gd name="T7" fmla="*/ 15 h 25"/>
                <a:gd name="T8" fmla="*/ 260 w 270"/>
                <a:gd name="T9" fmla="*/ 16 h 25"/>
                <a:gd name="T10" fmla="*/ 245 w 270"/>
                <a:gd name="T11" fmla="*/ 17 h 25"/>
                <a:gd name="T12" fmla="*/ 230 w 270"/>
                <a:gd name="T13" fmla="*/ 19 h 25"/>
                <a:gd name="T14" fmla="*/ 215 w 270"/>
                <a:gd name="T15" fmla="*/ 19 h 25"/>
                <a:gd name="T16" fmla="*/ 200 w 270"/>
                <a:gd name="T17" fmla="*/ 20 h 25"/>
                <a:gd name="T18" fmla="*/ 186 w 270"/>
                <a:gd name="T19" fmla="*/ 21 h 25"/>
                <a:gd name="T20" fmla="*/ 171 w 270"/>
                <a:gd name="T21" fmla="*/ 22 h 25"/>
                <a:gd name="T22" fmla="*/ 156 w 270"/>
                <a:gd name="T23" fmla="*/ 23 h 25"/>
                <a:gd name="T24" fmla="*/ 141 w 270"/>
                <a:gd name="T25" fmla="*/ 23 h 25"/>
                <a:gd name="T26" fmla="*/ 126 w 270"/>
                <a:gd name="T27" fmla="*/ 24 h 25"/>
                <a:gd name="T28" fmla="*/ 111 w 270"/>
                <a:gd name="T29" fmla="*/ 25 h 25"/>
                <a:gd name="T30" fmla="*/ 96 w 270"/>
                <a:gd name="T31" fmla="*/ 25 h 25"/>
                <a:gd name="T32" fmla="*/ 81 w 270"/>
                <a:gd name="T33" fmla="*/ 25 h 25"/>
                <a:gd name="T34" fmla="*/ 66 w 270"/>
                <a:gd name="T35" fmla="*/ 25 h 25"/>
                <a:gd name="T36" fmla="*/ 51 w 270"/>
                <a:gd name="T37" fmla="*/ 25 h 25"/>
                <a:gd name="T38" fmla="*/ 36 w 270"/>
                <a:gd name="T39" fmla="*/ 25 h 25"/>
                <a:gd name="T40" fmla="*/ 21 w 270"/>
                <a:gd name="T41" fmla="*/ 24 h 25"/>
                <a:gd name="T42" fmla="*/ 15 w 270"/>
                <a:gd name="T43" fmla="*/ 22 h 25"/>
                <a:gd name="T44" fmla="*/ 8 w 270"/>
                <a:gd name="T45" fmla="*/ 22 h 25"/>
                <a:gd name="T46" fmla="*/ 2 w 270"/>
                <a:gd name="T47" fmla="*/ 21 h 25"/>
                <a:gd name="T48" fmla="*/ 0 w 270"/>
                <a:gd name="T49" fmla="*/ 15 h 25"/>
                <a:gd name="T50" fmla="*/ 22 w 270"/>
                <a:gd name="T51" fmla="*/ 13 h 25"/>
                <a:gd name="T52" fmla="*/ 43 w 270"/>
                <a:gd name="T53" fmla="*/ 11 h 25"/>
                <a:gd name="T54" fmla="*/ 66 w 270"/>
                <a:gd name="T55" fmla="*/ 9 h 25"/>
                <a:gd name="T56" fmla="*/ 88 w 270"/>
                <a:gd name="T57" fmla="*/ 7 h 25"/>
                <a:gd name="T58" fmla="*/ 109 w 270"/>
                <a:gd name="T59" fmla="*/ 6 h 25"/>
                <a:gd name="T60" fmla="*/ 133 w 270"/>
                <a:gd name="T61" fmla="*/ 5 h 25"/>
                <a:gd name="T62" fmla="*/ 154 w 270"/>
                <a:gd name="T63" fmla="*/ 2 h 25"/>
                <a:gd name="T64" fmla="*/ 177 w 270"/>
                <a:gd name="T65" fmla="*/ 0 h 25"/>
                <a:gd name="T66" fmla="*/ 189 w 270"/>
                <a:gd name="T67" fmla="*/ 2 h 25"/>
                <a:gd name="T68" fmla="*/ 199 w 270"/>
                <a:gd name="T69" fmla="*/ 2 h 25"/>
                <a:gd name="T70" fmla="*/ 211 w 270"/>
                <a:gd name="T71" fmla="*/ 2 h 25"/>
                <a:gd name="T72" fmla="*/ 224 w 270"/>
                <a:gd name="T73" fmla="*/ 2 h 25"/>
                <a:gd name="T74" fmla="*/ 235 w 270"/>
                <a:gd name="T75" fmla="*/ 2 h 25"/>
                <a:gd name="T76" fmla="*/ 247 w 270"/>
                <a:gd name="T77" fmla="*/ 4 h 25"/>
                <a:gd name="T78" fmla="*/ 258 w 270"/>
                <a:gd name="T79" fmla="*/ 5 h 25"/>
                <a:gd name="T80" fmla="*/ 270 w 270"/>
                <a:gd name="T81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0" h="25">
                  <a:moveTo>
                    <a:pt x="270" y="8"/>
                  </a:moveTo>
                  <a:lnTo>
                    <a:pt x="268" y="12"/>
                  </a:lnTo>
                  <a:lnTo>
                    <a:pt x="266" y="14"/>
                  </a:lnTo>
                  <a:lnTo>
                    <a:pt x="263" y="15"/>
                  </a:lnTo>
                  <a:lnTo>
                    <a:pt x="260" y="16"/>
                  </a:lnTo>
                  <a:lnTo>
                    <a:pt x="245" y="17"/>
                  </a:lnTo>
                  <a:lnTo>
                    <a:pt x="230" y="19"/>
                  </a:lnTo>
                  <a:lnTo>
                    <a:pt x="215" y="19"/>
                  </a:lnTo>
                  <a:lnTo>
                    <a:pt x="200" y="20"/>
                  </a:lnTo>
                  <a:lnTo>
                    <a:pt x="186" y="21"/>
                  </a:lnTo>
                  <a:lnTo>
                    <a:pt x="171" y="22"/>
                  </a:lnTo>
                  <a:lnTo>
                    <a:pt x="156" y="23"/>
                  </a:lnTo>
                  <a:lnTo>
                    <a:pt x="141" y="23"/>
                  </a:lnTo>
                  <a:lnTo>
                    <a:pt x="126" y="24"/>
                  </a:lnTo>
                  <a:lnTo>
                    <a:pt x="111" y="25"/>
                  </a:lnTo>
                  <a:lnTo>
                    <a:pt x="96" y="25"/>
                  </a:lnTo>
                  <a:lnTo>
                    <a:pt x="81" y="25"/>
                  </a:lnTo>
                  <a:lnTo>
                    <a:pt x="66" y="25"/>
                  </a:lnTo>
                  <a:lnTo>
                    <a:pt x="51" y="25"/>
                  </a:lnTo>
                  <a:lnTo>
                    <a:pt x="36" y="25"/>
                  </a:lnTo>
                  <a:lnTo>
                    <a:pt x="21" y="24"/>
                  </a:lnTo>
                  <a:lnTo>
                    <a:pt x="15" y="22"/>
                  </a:lnTo>
                  <a:lnTo>
                    <a:pt x="8" y="22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22" y="13"/>
                  </a:lnTo>
                  <a:lnTo>
                    <a:pt x="43" y="11"/>
                  </a:lnTo>
                  <a:lnTo>
                    <a:pt x="66" y="9"/>
                  </a:lnTo>
                  <a:lnTo>
                    <a:pt x="88" y="7"/>
                  </a:lnTo>
                  <a:lnTo>
                    <a:pt x="109" y="6"/>
                  </a:lnTo>
                  <a:lnTo>
                    <a:pt x="133" y="5"/>
                  </a:lnTo>
                  <a:lnTo>
                    <a:pt x="154" y="2"/>
                  </a:lnTo>
                  <a:lnTo>
                    <a:pt x="177" y="0"/>
                  </a:lnTo>
                  <a:lnTo>
                    <a:pt x="189" y="2"/>
                  </a:lnTo>
                  <a:lnTo>
                    <a:pt x="199" y="2"/>
                  </a:lnTo>
                  <a:lnTo>
                    <a:pt x="211" y="2"/>
                  </a:lnTo>
                  <a:lnTo>
                    <a:pt x="224" y="2"/>
                  </a:lnTo>
                  <a:lnTo>
                    <a:pt x="235" y="2"/>
                  </a:lnTo>
                  <a:lnTo>
                    <a:pt x="247" y="4"/>
                  </a:lnTo>
                  <a:lnTo>
                    <a:pt x="258" y="5"/>
                  </a:lnTo>
                  <a:lnTo>
                    <a:pt x="27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217"/>
            <p:cNvSpPr>
              <a:spLocks/>
            </p:cNvSpPr>
            <p:nvPr/>
          </p:nvSpPr>
          <p:spPr bwMode="auto">
            <a:xfrm>
              <a:off x="3794" y="-512"/>
              <a:ext cx="11" cy="3"/>
            </a:xfrm>
            <a:custGeom>
              <a:avLst/>
              <a:gdLst>
                <a:gd name="T0" fmla="*/ 21 w 22"/>
                <a:gd name="T1" fmla="*/ 1 h 6"/>
                <a:gd name="T2" fmla="*/ 21 w 22"/>
                <a:gd name="T3" fmla="*/ 2 h 6"/>
                <a:gd name="T4" fmla="*/ 21 w 22"/>
                <a:gd name="T5" fmla="*/ 2 h 6"/>
                <a:gd name="T6" fmla="*/ 21 w 22"/>
                <a:gd name="T7" fmla="*/ 3 h 6"/>
                <a:gd name="T8" fmla="*/ 22 w 22"/>
                <a:gd name="T9" fmla="*/ 5 h 6"/>
                <a:gd name="T10" fmla="*/ 17 w 22"/>
                <a:gd name="T11" fmla="*/ 6 h 6"/>
                <a:gd name="T12" fmla="*/ 12 w 22"/>
                <a:gd name="T13" fmla="*/ 6 h 6"/>
                <a:gd name="T14" fmla="*/ 6 w 22"/>
                <a:gd name="T15" fmla="*/ 5 h 6"/>
                <a:gd name="T16" fmla="*/ 0 w 22"/>
                <a:gd name="T17" fmla="*/ 3 h 6"/>
                <a:gd name="T18" fmla="*/ 5 w 22"/>
                <a:gd name="T19" fmla="*/ 1 h 6"/>
                <a:gd name="T20" fmla="*/ 10 w 22"/>
                <a:gd name="T21" fmla="*/ 0 h 6"/>
                <a:gd name="T22" fmla="*/ 15 w 22"/>
                <a:gd name="T23" fmla="*/ 0 h 6"/>
                <a:gd name="T24" fmla="*/ 21 w 22"/>
                <a:gd name="T2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6">
                  <a:moveTo>
                    <a:pt x="21" y="1"/>
                  </a:moveTo>
                  <a:lnTo>
                    <a:pt x="21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2" y="5"/>
                  </a:lnTo>
                  <a:lnTo>
                    <a:pt x="17" y="6"/>
                  </a:lnTo>
                  <a:lnTo>
                    <a:pt x="12" y="6"/>
                  </a:lnTo>
                  <a:lnTo>
                    <a:pt x="6" y="5"/>
                  </a:lnTo>
                  <a:lnTo>
                    <a:pt x="0" y="3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3851" y="-511"/>
              <a:ext cx="16" cy="5"/>
            </a:xfrm>
            <a:custGeom>
              <a:avLst/>
              <a:gdLst>
                <a:gd name="T0" fmla="*/ 32 w 32"/>
                <a:gd name="T1" fmla="*/ 0 h 10"/>
                <a:gd name="T2" fmla="*/ 32 w 32"/>
                <a:gd name="T3" fmla="*/ 2 h 10"/>
                <a:gd name="T4" fmla="*/ 32 w 32"/>
                <a:gd name="T5" fmla="*/ 6 h 10"/>
                <a:gd name="T6" fmla="*/ 31 w 32"/>
                <a:gd name="T7" fmla="*/ 8 h 10"/>
                <a:gd name="T8" fmla="*/ 28 w 32"/>
                <a:gd name="T9" fmla="*/ 10 h 10"/>
                <a:gd name="T10" fmla="*/ 23 w 32"/>
                <a:gd name="T11" fmla="*/ 10 h 10"/>
                <a:gd name="T12" fmla="*/ 17 w 32"/>
                <a:gd name="T13" fmla="*/ 8 h 10"/>
                <a:gd name="T14" fmla="*/ 11 w 32"/>
                <a:gd name="T15" fmla="*/ 7 h 10"/>
                <a:gd name="T16" fmla="*/ 6 w 32"/>
                <a:gd name="T17" fmla="*/ 10 h 10"/>
                <a:gd name="T18" fmla="*/ 4 w 32"/>
                <a:gd name="T19" fmla="*/ 10 h 10"/>
                <a:gd name="T20" fmla="*/ 3 w 32"/>
                <a:gd name="T21" fmla="*/ 9 h 10"/>
                <a:gd name="T22" fmla="*/ 1 w 32"/>
                <a:gd name="T23" fmla="*/ 9 h 10"/>
                <a:gd name="T24" fmla="*/ 0 w 32"/>
                <a:gd name="T25" fmla="*/ 8 h 10"/>
                <a:gd name="T26" fmla="*/ 5 w 32"/>
                <a:gd name="T27" fmla="*/ 2 h 10"/>
                <a:gd name="T28" fmla="*/ 13 w 32"/>
                <a:gd name="T29" fmla="*/ 1 h 10"/>
                <a:gd name="T30" fmla="*/ 23 w 32"/>
                <a:gd name="T31" fmla="*/ 1 h 10"/>
                <a:gd name="T32" fmla="*/ 32 w 32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0">
                  <a:moveTo>
                    <a:pt x="32" y="0"/>
                  </a:moveTo>
                  <a:lnTo>
                    <a:pt x="32" y="2"/>
                  </a:lnTo>
                  <a:lnTo>
                    <a:pt x="32" y="6"/>
                  </a:lnTo>
                  <a:lnTo>
                    <a:pt x="31" y="8"/>
                  </a:lnTo>
                  <a:lnTo>
                    <a:pt x="28" y="10"/>
                  </a:lnTo>
                  <a:lnTo>
                    <a:pt x="23" y="10"/>
                  </a:lnTo>
                  <a:lnTo>
                    <a:pt x="17" y="8"/>
                  </a:lnTo>
                  <a:lnTo>
                    <a:pt x="11" y="7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9"/>
                  </a:lnTo>
                  <a:lnTo>
                    <a:pt x="1" y="9"/>
                  </a:lnTo>
                  <a:lnTo>
                    <a:pt x="0" y="8"/>
                  </a:lnTo>
                  <a:lnTo>
                    <a:pt x="5" y="2"/>
                  </a:lnTo>
                  <a:lnTo>
                    <a:pt x="13" y="1"/>
                  </a:lnTo>
                  <a:lnTo>
                    <a:pt x="23" y="1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19"/>
            <p:cNvSpPr>
              <a:spLocks/>
            </p:cNvSpPr>
            <p:nvPr/>
          </p:nvSpPr>
          <p:spPr bwMode="auto">
            <a:xfrm>
              <a:off x="3573" y="-506"/>
              <a:ext cx="13" cy="2"/>
            </a:xfrm>
            <a:custGeom>
              <a:avLst/>
              <a:gdLst>
                <a:gd name="T0" fmla="*/ 27 w 27"/>
                <a:gd name="T1" fmla="*/ 3 h 3"/>
                <a:gd name="T2" fmla="*/ 21 w 27"/>
                <a:gd name="T3" fmla="*/ 3 h 3"/>
                <a:gd name="T4" fmla="*/ 14 w 27"/>
                <a:gd name="T5" fmla="*/ 3 h 3"/>
                <a:gd name="T6" fmla="*/ 7 w 27"/>
                <a:gd name="T7" fmla="*/ 2 h 3"/>
                <a:gd name="T8" fmla="*/ 0 w 27"/>
                <a:gd name="T9" fmla="*/ 2 h 3"/>
                <a:gd name="T10" fmla="*/ 7 w 27"/>
                <a:gd name="T11" fmla="*/ 1 h 3"/>
                <a:gd name="T12" fmla="*/ 14 w 27"/>
                <a:gd name="T13" fmla="*/ 1 h 3"/>
                <a:gd name="T14" fmla="*/ 20 w 27"/>
                <a:gd name="T15" fmla="*/ 1 h 3"/>
                <a:gd name="T16" fmla="*/ 27 w 27"/>
                <a:gd name="T17" fmla="*/ 0 h 3"/>
                <a:gd name="T18" fmla="*/ 27 w 27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1" y="3"/>
                  </a:lnTo>
                  <a:lnTo>
                    <a:pt x="14" y="3"/>
                  </a:lnTo>
                  <a:lnTo>
                    <a:pt x="7" y="2"/>
                  </a:lnTo>
                  <a:lnTo>
                    <a:pt x="0" y="2"/>
                  </a:lnTo>
                  <a:lnTo>
                    <a:pt x="7" y="1"/>
                  </a:lnTo>
                  <a:lnTo>
                    <a:pt x="14" y="1"/>
                  </a:lnTo>
                  <a:lnTo>
                    <a:pt x="20" y="1"/>
                  </a:lnTo>
                  <a:lnTo>
                    <a:pt x="27" y="0"/>
                  </a:lnTo>
                  <a:lnTo>
                    <a:pt x="27" y="3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20"/>
            <p:cNvSpPr>
              <a:spLocks/>
            </p:cNvSpPr>
            <p:nvPr/>
          </p:nvSpPr>
          <p:spPr bwMode="auto">
            <a:xfrm>
              <a:off x="3560" y="-505"/>
              <a:ext cx="3" cy="2"/>
            </a:xfrm>
            <a:custGeom>
              <a:avLst/>
              <a:gdLst>
                <a:gd name="T0" fmla="*/ 7 w 7"/>
                <a:gd name="T1" fmla="*/ 2 h 4"/>
                <a:gd name="T2" fmla="*/ 0 w 7"/>
                <a:gd name="T3" fmla="*/ 4 h 4"/>
                <a:gd name="T4" fmla="*/ 0 w 7"/>
                <a:gd name="T5" fmla="*/ 0 h 4"/>
                <a:gd name="T6" fmla="*/ 2 w 7"/>
                <a:gd name="T7" fmla="*/ 1 h 4"/>
                <a:gd name="T8" fmla="*/ 3 w 7"/>
                <a:gd name="T9" fmla="*/ 1 h 4"/>
                <a:gd name="T10" fmla="*/ 5 w 7"/>
                <a:gd name="T11" fmla="*/ 1 h 4"/>
                <a:gd name="T12" fmla="*/ 7 w 7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7" y="2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5" y="1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21"/>
            <p:cNvSpPr>
              <a:spLocks/>
            </p:cNvSpPr>
            <p:nvPr/>
          </p:nvSpPr>
          <p:spPr bwMode="auto">
            <a:xfrm>
              <a:off x="3797" y="-499"/>
              <a:ext cx="10" cy="5"/>
            </a:xfrm>
            <a:custGeom>
              <a:avLst/>
              <a:gdLst>
                <a:gd name="T0" fmla="*/ 22 w 22"/>
                <a:gd name="T1" fmla="*/ 8 h 10"/>
                <a:gd name="T2" fmla="*/ 16 w 22"/>
                <a:gd name="T3" fmla="*/ 10 h 10"/>
                <a:gd name="T4" fmla="*/ 12 w 22"/>
                <a:gd name="T5" fmla="*/ 8 h 10"/>
                <a:gd name="T6" fmla="*/ 6 w 22"/>
                <a:gd name="T7" fmla="*/ 8 h 10"/>
                <a:gd name="T8" fmla="*/ 0 w 22"/>
                <a:gd name="T9" fmla="*/ 6 h 10"/>
                <a:gd name="T10" fmla="*/ 0 w 22"/>
                <a:gd name="T11" fmla="*/ 2 h 10"/>
                <a:gd name="T12" fmla="*/ 7 w 22"/>
                <a:gd name="T13" fmla="*/ 3 h 10"/>
                <a:gd name="T14" fmla="*/ 15 w 22"/>
                <a:gd name="T15" fmla="*/ 0 h 10"/>
                <a:gd name="T16" fmla="*/ 20 w 22"/>
                <a:gd name="T17" fmla="*/ 0 h 10"/>
                <a:gd name="T18" fmla="*/ 22 w 22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0">
                  <a:moveTo>
                    <a:pt x="22" y="8"/>
                  </a:moveTo>
                  <a:lnTo>
                    <a:pt x="16" y="10"/>
                  </a:lnTo>
                  <a:lnTo>
                    <a:pt x="12" y="8"/>
                  </a:lnTo>
                  <a:lnTo>
                    <a:pt x="6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7" y="3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22"/>
            <p:cNvSpPr>
              <a:spLocks/>
            </p:cNvSpPr>
            <p:nvPr/>
          </p:nvSpPr>
          <p:spPr bwMode="auto">
            <a:xfrm>
              <a:off x="3848" y="-498"/>
              <a:ext cx="15" cy="6"/>
            </a:xfrm>
            <a:custGeom>
              <a:avLst/>
              <a:gdLst>
                <a:gd name="T0" fmla="*/ 31 w 31"/>
                <a:gd name="T1" fmla="*/ 0 h 11"/>
                <a:gd name="T2" fmla="*/ 31 w 31"/>
                <a:gd name="T3" fmla="*/ 3 h 11"/>
                <a:gd name="T4" fmla="*/ 31 w 31"/>
                <a:gd name="T5" fmla="*/ 5 h 11"/>
                <a:gd name="T6" fmla="*/ 30 w 31"/>
                <a:gd name="T7" fmla="*/ 9 h 11"/>
                <a:gd name="T8" fmla="*/ 27 w 31"/>
                <a:gd name="T9" fmla="*/ 11 h 11"/>
                <a:gd name="T10" fmla="*/ 19 w 31"/>
                <a:gd name="T11" fmla="*/ 10 h 11"/>
                <a:gd name="T12" fmla="*/ 11 w 31"/>
                <a:gd name="T13" fmla="*/ 10 h 11"/>
                <a:gd name="T14" fmla="*/ 4 w 31"/>
                <a:gd name="T15" fmla="*/ 10 h 11"/>
                <a:gd name="T16" fmla="*/ 0 w 31"/>
                <a:gd name="T17" fmla="*/ 5 h 11"/>
                <a:gd name="T18" fmla="*/ 5 w 31"/>
                <a:gd name="T19" fmla="*/ 4 h 11"/>
                <a:gd name="T20" fmla="*/ 12 w 31"/>
                <a:gd name="T21" fmla="*/ 3 h 11"/>
                <a:gd name="T22" fmla="*/ 18 w 31"/>
                <a:gd name="T23" fmla="*/ 2 h 11"/>
                <a:gd name="T24" fmla="*/ 25 w 31"/>
                <a:gd name="T25" fmla="*/ 0 h 11"/>
                <a:gd name="T26" fmla="*/ 31 w 31"/>
                <a:gd name="T2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11">
                  <a:moveTo>
                    <a:pt x="31" y="0"/>
                  </a:moveTo>
                  <a:lnTo>
                    <a:pt x="31" y="3"/>
                  </a:lnTo>
                  <a:lnTo>
                    <a:pt x="31" y="5"/>
                  </a:lnTo>
                  <a:lnTo>
                    <a:pt x="30" y="9"/>
                  </a:lnTo>
                  <a:lnTo>
                    <a:pt x="27" y="11"/>
                  </a:lnTo>
                  <a:lnTo>
                    <a:pt x="19" y="10"/>
                  </a:lnTo>
                  <a:lnTo>
                    <a:pt x="11" y="10"/>
                  </a:lnTo>
                  <a:lnTo>
                    <a:pt x="4" y="10"/>
                  </a:lnTo>
                  <a:lnTo>
                    <a:pt x="0" y="5"/>
                  </a:lnTo>
                  <a:lnTo>
                    <a:pt x="5" y="4"/>
                  </a:lnTo>
                  <a:lnTo>
                    <a:pt x="12" y="3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23"/>
            <p:cNvSpPr>
              <a:spLocks/>
            </p:cNvSpPr>
            <p:nvPr/>
          </p:nvSpPr>
          <p:spPr bwMode="auto">
            <a:xfrm>
              <a:off x="3567" y="-495"/>
              <a:ext cx="8" cy="3"/>
            </a:xfrm>
            <a:custGeom>
              <a:avLst/>
              <a:gdLst>
                <a:gd name="T0" fmla="*/ 17 w 17"/>
                <a:gd name="T1" fmla="*/ 2 h 6"/>
                <a:gd name="T2" fmla="*/ 14 w 17"/>
                <a:gd name="T3" fmla="*/ 4 h 6"/>
                <a:gd name="T4" fmla="*/ 12 w 17"/>
                <a:gd name="T5" fmla="*/ 6 h 6"/>
                <a:gd name="T6" fmla="*/ 7 w 17"/>
                <a:gd name="T7" fmla="*/ 6 h 6"/>
                <a:gd name="T8" fmla="*/ 4 w 17"/>
                <a:gd name="T9" fmla="*/ 6 h 6"/>
                <a:gd name="T10" fmla="*/ 0 w 17"/>
                <a:gd name="T11" fmla="*/ 4 h 6"/>
                <a:gd name="T12" fmla="*/ 3 w 17"/>
                <a:gd name="T13" fmla="*/ 2 h 6"/>
                <a:gd name="T14" fmla="*/ 7 w 17"/>
                <a:gd name="T15" fmla="*/ 0 h 6"/>
                <a:gd name="T16" fmla="*/ 12 w 17"/>
                <a:gd name="T17" fmla="*/ 2 h 6"/>
                <a:gd name="T18" fmla="*/ 17 w 17"/>
                <a:gd name="T1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6">
                  <a:moveTo>
                    <a:pt x="17" y="2"/>
                  </a:moveTo>
                  <a:lnTo>
                    <a:pt x="14" y="4"/>
                  </a:lnTo>
                  <a:lnTo>
                    <a:pt x="12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0" y="4"/>
                  </a:lnTo>
                  <a:lnTo>
                    <a:pt x="3" y="2"/>
                  </a:lnTo>
                  <a:lnTo>
                    <a:pt x="7" y="0"/>
                  </a:lnTo>
                  <a:lnTo>
                    <a:pt x="12" y="2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24"/>
            <p:cNvSpPr>
              <a:spLocks/>
            </p:cNvSpPr>
            <p:nvPr/>
          </p:nvSpPr>
          <p:spPr bwMode="auto">
            <a:xfrm>
              <a:off x="4310" y="-493"/>
              <a:ext cx="141" cy="10"/>
            </a:xfrm>
            <a:custGeom>
              <a:avLst/>
              <a:gdLst>
                <a:gd name="T0" fmla="*/ 282 w 282"/>
                <a:gd name="T1" fmla="*/ 10 h 21"/>
                <a:gd name="T2" fmla="*/ 282 w 282"/>
                <a:gd name="T3" fmla="*/ 14 h 21"/>
                <a:gd name="T4" fmla="*/ 268 w 282"/>
                <a:gd name="T5" fmla="*/ 15 h 21"/>
                <a:gd name="T6" fmla="*/ 254 w 282"/>
                <a:gd name="T7" fmla="*/ 16 h 21"/>
                <a:gd name="T8" fmla="*/ 240 w 282"/>
                <a:gd name="T9" fmla="*/ 17 h 21"/>
                <a:gd name="T10" fmla="*/ 228 w 282"/>
                <a:gd name="T11" fmla="*/ 18 h 21"/>
                <a:gd name="T12" fmla="*/ 214 w 282"/>
                <a:gd name="T13" fmla="*/ 18 h 21"/>
                <a:gd name="T14" fmla="*/ 200 w 282"/>
                <a:gd name="T15" fmla="*/ 19 h 21"/>
                <a:gd name="T16" fmla="*/ 186 w 282"/>
                <a:gd name="T17" fmla="*/ 19 h 21"/>
                <a:gd name="T18" fmla="*/ 174 w 282"/>
                <a:gd name="T19" fmla="*/ 21 h 21"/>
                <a:gd name="T20" fmla="*/ 160 w 282"/>
                <a:gd name="T21" fmla="*/ 21 h 21"/>
                <a:gd name="T22" fmla="*/ 147 w 282"/>
                <a:gd name="T23" fmla="*/ 21 h 21"/>
                <a:gd name="T24" fmla="*/ 133 w 282"/>
                <a:gd name="T25" fmla="*/ 21 h 21"/>
                <a:gd name="T26" fmla="*/ 119 w 282"/>
                <a:gd name="T27" fmla="*/ 21 h 21"/>
                <a:gd name="T28" fmla="*/ 107 w 282"/>
                <a:gd name="T29" fmla="*/ 21 h 21"/>
                <a:gd name="T30" fmla="*/ 93 w 282"/>
                <a:gd name="T31" fmla="*/ 19 h 21"/>
                <a:gd name="T32" fmla="*/ 80 w 282"/>
                <a:gd name="T33" fmla="*/ 19 h 21"/>
                <a:gd name="T34" fmla="*/ 66 w 282"/>
                <a:gd name="T35" fmla="*/ 18 h 21"/>
                <a:gd name="T36" fmla="*/ 57 w 282"/>
                <a:gd name="T37" fmla="*/ 18 h 21"/>
                <a:gd name="T38" fmla="*/ 49 w 282"/>
                <a:gd name="T39" fmla="*/ 19 h 21"/>
                <a:gd name="T40" fmla="*/ 40 w 282"/>
                <a:gd name="T41" fmla="*/ 19 h 21"/>
                <a:gd name="T42" fmla="*/ 32 w 282"/>
                <a:gd name="T43" fmla="*/ 21 h 21"/>
                <a:gd name="T44" fmla="*/ 24 w 282"/>
                <a:gd name="T45" fmla="*/ 21 h 21"/>
                <a:gd name="T46" fmla="*/ 16 w 282"/>
                <a:gd name="T47" fmla="*/ 21 h 21"/>
                <a:gd name="T48" fmla="*/ 8 w 282"/>
                <a:gd name="T49" fmla="*/ 18 h 21"/>
                <a:gd name="T50" fmla="*/ 0 w 282"/>
                <a:gd name="T51" fmla="*/ 14 h 21"/>
                <a:gd name="T52" fmla="*/ 0 w 282"/>
                <a:gd name="T53" fmla="*/ 6 h 21"/>
                <a:gd name="T54" fmla="*/ 5 w 282"/>
                <a:gd name="T55" fmla="*/ 3 h 21"/>
                <a:gd name="T56" fmla="*/ 13 w 282"/>
                <a:gd name="T57" fmla="*/ 3 h 21"/>
                <a:gd name="T58" fmla="*/ 19 w 282"/>
                <a:gd name="T59" fmla="*/ 1 h 21"/>
                <a:gd name="T60" fmla="*/ 34 w 282"/>
                <a:gd name="T61" fmla="*/ 0 h 21"/>
                <a:gd name="T62" fmla="*/ 48 w 282"/>
                <a:gd name="T63" fmla="*/ 0 h 21"/>
                <a:gd name="T64" fmla="*/ 62 w 282"/>
                <a:gd name="T65" fmla="*/ 0 h 21"/>
                <a:gd name="T66" fmla="*/ 76 w 282"/>
                <a:gd name="T67" fmla="*/ 1 h 21"/>
                <a:gd name="T68" fmla="*/ 89 w 282"/>
                <a:gd name="T69" fmla="*/ 2 h 21"/>
                <a:gd name="T70" fmla="*/ 104 w 282"/>
                <a:gd name="T71" fmla="*/ 3 h 21"/>
                <a:gd name="T72" fmla="*/ 118 w 282"/>
                <a:gd name="T73" fmla="*/ 3 h 21"/>
                <a:gd name="T74" fmla="*/ 134 w 282"/>
                <a:gd name="T75" fmla="*/ 3 h 21"/>
                <a:gd name="T76" fmla="*/ 153 w 282"/>
                <a:gd name="T77" fmla="*/ 3 h 21"/>
                <a:gd name="T78" fmla="*/ 171 w 282"/>
                <a:gd name="T79" fmla="*/ 3 h 21"/>
                <a:gd name="T80" fmla="*/ 190 w 282"/>
                <a:gd name="T81" fmla="*/ 3 h 21"/>
                <a:gd name="T82" fmla="*/ 208 w 282"/>
                <a:gd name="T83" fmla="*/ 3 h 21"/>
                <a:gd name="T84" fmla="*/ 227 w 282"/>
                <a:gd name="T85" fmla="*/ 5 h 21"/>
                <a:gd name="T86" fmla="*/ 245 w 282"/>
                <a:gd name="T87" fmla="*/ 6 h 21"/>
                <a:gd name="T88" fmla="*/ 263 w 282"/>
                <a:gd name="T89" fmla="*/ 7 h 21"/>
                <a:gd name="T90" fmla="*/ 282 w 282"/>
                <a:gd name="T9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2" h="21">
                  <a:moveTo>
                    <a:pt x="282" y="10"/>
                  </a:moveTo>
                  <a:lnTo>
                    <a:pt x="282" y="14"/>
                  </a:lnTo>
                  <a:lnTo>
                    <a:pt x="268" y="15"/>
                  </a:lnTo>
                  <a:lnTo>
                    <a:pt x="254" y="16"/>
                  </a:lnTo>
                  <a:lnTo>
                    <a:pt x="240" y="17"/>
                  </a:lnTo>
                  <a:lnTo>
                    <a:pt x="228" y="18"/>
                  </a:lnTo>
                  <a:lnTo>
                    <a:pt x="214" y="18"/>
                  </a:lnTo>
                  <a:lnTo>
                    <a:pt x="200" y="19"/>
                  </a:lnTo>
                  <a:lnTo>
                    <a:pt x="186" y="19"/>
                  </a:lnTo>
                  <a:lnTo>
                    <a:pt x="174" y="21"/>
                  </a:lnTo>
                  <a:lnTo>
                    <a:pt x="160" y="21"/>
                  </a:lnTo>
                  <a:lnTo>
                    <a:pt x="147" y="21"/>
                  </a:lnTo>
                  <a:lnTo>
                    <a:pt x="133" y="21"/>
                  </a:lnTo>
                  <a:lnTo>
                    <a:pt x="119" y="21"/>
                  </a:lnTo>
                  <a:lnTo>
                    <a:pt x="107" y="21"/>
                  </a:lnTo>
                  <a:lnTo>
                    <a:pt x="93" y="19"/>
                  </a:lnTo>
                  <a:lnTo>
                    <a:pt x="80" y="19"/>
                  </a:lnTo>
                  <a:lnTo>
                    <a:pt x="66" y="18"/>
                  </a:lnTo>
                  <a:lnTo>
                    <a:pt x="57" y="18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2" y="21"/>
                  </a:lnTo>
                  <a:lnTo>
                    <a:pt x="24" y="21"/>
                  </a:lnTo>
                  <a:lnTo>
                    <a:pt x="16" y="21"/>
                  </a:lnTo>
                  <a:lnTo>
                    <a:pt x="8" y="18"/>
                  </a:lnTo>
                  <a:lnTo>
                    <a:pt x="0" y="14"/>
                  </a:lnTo>
                  <a:lnTo>
                    <a:pt x="0" y="6"/>
                  </a:lnTo>
                  <a:lnTo>
                    <a:pt x="5" y="3"/>
                  </a:lnTo>
                  <a:lnTo>
                    <a:pt x="13" y="3"/>
                  </a:lnTo>
                  <a:lnTo>
                    <a:pt x="19" y="1"/>
                  </a:lnTo>
                  <a:lnTo>
                    <a:pt x="34" y="0"/>
                  </a:lnTo>
                  <a:lnTo>
                    <a:pt x="48" y="0"/>
                  </a:lnTo>
                  <a:lnTo>
                    <a:pt x="62" y="0"/>
                  </a:lnTo>
                  <a:lnTo>
                    <a:pt x="76" y="1"/>
                  </a:lnTo>
                  <a:lnTo>
                    <a:pt x="89" y="2"/>
                  </a:lnTo>
                  <a:lnTo>
                    <a:pt x="104" y="3"/>
                  </a:lnTo>
                  <a:lnTo>
                    <a:pt x="118" y="3"/>
                  </a:lnTo>
                  <a:lnTo>
                    <a:pt x="134" y="3"/>
                  </a:lnTo>
                  <a:lnTo>
                    <a:pt x="153" y="3"/>
                  </a:lnTo>
                  <a:lnTo>
                    <a:pt x="171" y="3"/>
                  </a:lnTo>
                  <a:lnTo>
                    <a:pt x="190" y="3"/>
                  </a:lnTo>
                  <a:lnTo>
                    <a:pt x="208" y="3"/>
                  </a:lnTo>
                  <a:lnTo>
                    <a:pt x="227" y="5"/>
                  </a:lnTo>
                  <a:lnTo>
                    <a:pt x="245" y="6"/>
                  </a:lnTo>
                  <a:lnTo>
                    <a:pt x="263" y="7"/>
                  </a:lnTo>
                  <a:lnTo>
                    <a:pt x="28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3802" y="-486"/>
              <a:ext cx="12" cy="4"/>
            </a:xfrm>
            <a:custGeom>
              <a:avLst/>
              <a:gdLst>
                <a:gd name="T0" fmla="*/ 24 w 24"/>
                <a:gd name="T1" fmla="*/ 7 h 8"/>
                <a:gd name="T2" fmla="*/ 17 w 24"/>
                <a:gd name="T3" fmla="*/ 7 h 8"/>
                <a:gd name="T4" fmla="*/ 10 w 24"/>
                <a:gd name="T5" fmla="*/ 8 h 8"/>
                <a:gd name="T6" fmla="*/ 3 w 24"/>
                <a:gd name="T7" fmla="*/ 8 h 8"/>
                <a:gd name="T8" fmla="*/ 0 w 24"/>
                <a:gd name="T9" fmla="*/ 2 h 8"/>
                <a:gd name="T10" fmla="*/ 7 w 24"/>
                <a:gd name="T11" fmla="*/ 1 h 8"/>
                <a:gd name="T12" fmla="*/ 13 w 24"/>
                <a:gd name="T13" fmla="*/ 0 h 8"/>
                <a:gd name="T14" fmla="*/ 19 w 24"/>
                <a:gd name="T15" fmla="*/ 1 h 8"/>
                <a:gd name="T16" fmla="*/ 24 w 24"/>
                <a:gd name="T1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8">
                  <a:moveTo>
                    <a:pt x="24" y="7"/>
                  </a:moveTo>
                  <a:lnTo>
                    <a:pt x="17" y="7"/>
                  </a:lnTo>
                  <a:lnTo>
                    <a:pt x="10" y="8"/>
                  </a:lnTo>
                  <a:lnTo>
                    <a:pt x="3" y="8"/>
                  </a:lnTo>
                  <a:lnTo>
                    <a:pt x="0" y="2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4" y="7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3843" y="-484"/>
              <a:ext cx="15" cy="3"/>
            </a:xfrm>
            <a:custGeom>
              <a:avLst/>
              <a:gdLst>
                <a:gd name="T0" fmla="*/ 31 w 31"/>
                <a:gd name="T1" fmla="*/ 5 h 6"/>
                <a:gd name="T2" fmla="*/ 0 w 31"/>
                <a:gd name="T3" fmla="*/ 6 h 6"/>
                <a:gd name="T4" fmla="*/ 0 w 31"/>
                <a:gd name="T5" fmla="*/ 3 h 6"/>
                <a:gd name="T6" fmla="*/ 8 w 31"/>
                <a:gd name="T7" fmla="*/ 3 h 6"/>
                <a:gd name="T8" fmla="*/ 15 w 31"/>
                <a:gd name="T9" fmla="*/ 1 h 6"/>
                <a:gd name="T10" fmla="*/ 23 w 31"/>
                <a:gd name="T11" fmla="*/ 0 h 6"/>
                <a:gd name="T12" fmla="*/ 31 w 31"/>
                <a:gd name="T13" fmla="*/ 0 h 6"/>
                <a:gd name="T14" fmla="*/ 31 w 31"/>
                <a:gd name="T1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6">
                  <a:moveTo>
                    <a:pt x="31" y="5"/>
                  </a:moveTo>
                  <a:lnTo>
                    <a:pt x="0" y="6"/>
                  </a:lnTo>
                  <a:lnTo>
                    <a:pt x="0" y="3"/>
                  </a:lnTo>
                  <a:lnTo>
                    <a:pt x="8" y="3"/>
                  </a:lnTo>
                  <a:lnTo>
                    <a:pt x="15" y="1"/>
                  </a:lnTo>
                  <a:lnTo>
                    <a:pt x="23" y="0"/>
                  </a:lnTo>
                  <a:lnTo>
                    <a:pt x="31" y="0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3809" y="-473"/>
              <a:ext cx="44" cy="4"/>
            </a:xfrm>
            <a:custGeom>
              <a:avLst/>
              <a:gdLst>
                <a:gd name="T0" fmla="*/ 89 w 89"/>
                <a:gd name="T1" fmla="*/ 3 h 8"/>
                <a:gd name="T2" fmla="*/ 88 w 89"/>
                <a:gd name="T3" fmla="*/ 4 h 8"/>
                <a:gd name="T4" fmla="*/ 87 w 89"/>
                <a:gd name="T5" fmla="*/ 6 h 8"/>
                <a:gd name="T6" fmla="*/ 86 w 89"/>
                <a:gd name="T7" fmla="*/ 7 h 8"/>
                <a:gd name="T8" fmla="*/ 83 w 89"/>
                <a:gd name="T9" fmla="*/ 8 h 8"/>
                <a:gd name="T10" fmla="*/ 73 w 89"/>
                <a:gd name="T11" fmla="*/ 8 h 8"/>
                <a:gd name="T12" fmla="*/ 62 w 89"/>
                <a:gd name="T13" fmla="*/ 8 h 8"/>
                <a:gd name="T14" fmla="*/ 52 w 89"/>
                <a:gd name="T15" fmla="*/ 8 h 8"/>
                <a:gd name="T16" fmla="*/ 42 w 89"/>
                <a:gd name="T17" fmla="*/ 8 h 8"/>
                <a:gd name="T18" fmla="*/ 31 w 89"/>
                <a:gd name="T19" fmla="*/ 8 h 8"/>
                <a:gd name="T20" fmla="*/ 21 w 89"/>
                <a:gd name="T21" fmla="*/ 7 h 8"/>
                <a:gd name="T22" fmla="*/ 11 w 89"/>
                <a:gd name="T23" fmla="*/ 6 h 8"/>
                <a:gd name="T24" fmla="*/ 0 w 89"/>
                <a:gd name="T25" fmla="*/ 4 h 8"/>
                <a:gd name="T26" fmla="*/ 11 w 89"/>
                <a:gd name="T27" fmla="*/ 3 h 8"/>
                <a:gd name="T28" fmla="*/ 22 w 89"/>
                <a:gd name="T29" fmla="*/ 3 h 8"/>
                <a:gd name="T30" fmla="*/ 33 w 89"/>
                <a:gd name="T31" fmla="*/ 1 h 8"/>
                <a:gd name="T32" fmla="*/ 44 w 89"/>
                <a:gd name="T33" fmla="*/ 1 h 8"/>
                <a:gd name="T34" fmla="*/ 56 w 89"/>
                <a:gd name="T35" fmla="*/ 0 h 8"/>
                <a:gd name="T36" fmla="*/ 67 w 89"/>
                <a:gd name="T37" fmla="*/ 1 h 8"/>
                <a:gd name="T38" fmla="*/ 77 w 89"/>
                <a:gd name="T39" fmla="*/ 1 h 8"/>
                <a:gd name="T40" fmla="*/ 89 w 89"/>
                <a:gd name="T4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9" h="8">
                  <a:moveTo>
                    <a:pt x="89" y="3"/>
                  </a:moveTo>
                  <a:lnTo>
                    <a:pt x="88" y="4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3" y="8"/>
                  </a:lnTo>
                  <a:lnTo>
                    <a:pt x="73" y="8"/>
                  </a:lnTo>
                  <a:lnTo>
                    <a:pt x="62" y="8"/>
                  </a:lnTo>
                  <a:lnTo>
                    <a:pt x="52" y="8"/>
                  </a:lnTo>
                  <a:lnTo>
                    <a:pt x="42" y="8"/>
                  </a:lnTo>
                  <a:lnTo>
                    <a:pt x="31" y="8"/>
                  </a:lnTo>
                  <a:lnTo>
                    <a:pt x="21" y="7"/>
                  </a:lnTo>
                  <a:lnTo>
                    <a:pt x="11" y="6"/>
                  </a:lnTo>
                  <a:lnTo>
                    <a:pt x="0" y="4"/>
                  </a:lnTo>
                  <a:lnTo>
                    <a:pt x="11" y="3"/>
                  </a:lnTo>
                  <a:lnTo>
                    <a:pt x="22" y="3"/>
                  </a:lnTo>
                  <a:lnTo>
                    <a:pt x="33" y="1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77" y="1"/>
                  </a:lnTo>
                  <a:lnTo>
                    <a:pt x="89" y="3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3756" y="-461"/>
              <a:ext cx="35" cy="5"/>
            </a:xfrm>
            <a:custGeom>
              <a:avLst/>
              <a:gdLst>
                <a:gd name="T0" fmla="*/ 72 w 72"/>
                <a:gd name="T1" fmla="*/ 8 h 11"/>
                <a:gd name="T2" fmla="*/ 72 w 72"/>
                <a:gd name="T3" fmla="*/ 11 h 11"/>
                <a:gd name="T4" fmla="*/ 63 w 72"/>
                <a:gd name="T5" fmla="*/ 11 h 11"/>
                <a:gd name="T6" fmla="*/ 54 w 72"/>
                <a:gd name="T7" fmla="*/ 11 h 11"/>
                <a:gd name="T8" fmla="*/ 45 w 72"/>
                <a:gd name="T9" fmla="*/ 11 h 11"/>
                <a:gd name="T10" fmla="*/ 36 w 72"/>
                <a:gd name="T11" fmla="*/ 11 h 11"/>
                <a:gd name="T12" fmla="*/ 28 w 72"/>
                <a:gd name="T13" fmla="*/ 11 h 11"/>
                <a:gd name="T14" fmla="*/ 19 w 72"/>
                <a:gd name="T15" fmla="*/ 11 h 11"/>
                <a:gd name="T16" fmla="*/ 10 w 72"/>
                <a:gd name="T17" fmla="*/ 10 h 11"/>
                <a:gd name="T18" fmla="*/ 0 w 72"/>
                <a:gd name="T19" fmla="*/ 10 h 11"/>
                <a:gd name="T20" fmla="*/ 0 w 72"/>
                <a:gd name="T21" fmla="*/ 5 h 11"/>
                <a:gd name="T22" fmla="*/ 10 w 72"/>
                <a:gd name="T23" fmla="*/ 5 h 11"/>
                <a:gd name="T24" fmla="*/ 20 w 72"/>
                <a:gd name="T25" fmla="*/ 4 h 11"/>
                <a:gd name="T26" fmla="*/ 29 w 72"/>
                <a:gd name="T27" fmla="*/ 3 h 11"/>
                <a:gd name="T28" fmla="*/ 38 w 72"/>
                <a:gd name="T29" fmla="*/ 2 h 11"/>
                <a:gd name="T30" fmla="*/ 48 w 72"/>
                <a:gd name="T31" fmla="*/ 0 h 11"/>
                <a:gd name="T32" fmla="*/ 56 w 72"/>
                <a:gd name="T33" fmla="*/ 2 h 11"/>
                <a:gd name="T34" fmla="*/ 64 w 72"/>
                <a:gd name="T35" fmla="*/ 4 h 11"/>
                <a:gd name="T36" fmla="*/ 72 w 72"/>
                <a:gd name="T37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11">
                  <a:moveTo>
                    <a:pt x="72" y="8"/>
                  </a:moveTo>
                  <a:lnTo>
                    <a:pt x="72" y="11"/>
                  </a:lnTo>
                  <a:lnTo>
                    <a:pt x="63" y="11"/>
                  </a:lnTo>
                  <a:lnTo>
                    <a:pt x="54" y="11"/>
                  </a:lnTo>
                  <a:lnTo>
                    <a:pt x="45" y="11"/>
                  </a:lnTo>
                  <a:lnTo>
                    <a:pt x="36" y="11"/>
                  </a:lnTo>
                  <a:lnTo>
                    <a:pt x="28" y="11"/>
                  </a:lnTo>
                  <a:lnTo>
                    <a:pt x="19" y="11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20" y="4"/>
                  </a:lnTo>
                  <a:lnTo>
                    <a:pt x="29" y="3"/>
                  </a:lnTo>
                  <a:lnTo>
                    <a:pt x="38" y="2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4" y="4"/>
                  </a:lnTo>
                  <a:lnTo>
                    <a:pt x="7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3816" y="-459"/>
              <a:ext cx="27" cy="4"/>
            </a:xfrm>
            <a:custGeom>
              <a:avLst/>
              <a:gdLst>
                <a:gd name="T0" fmla="*/ 53 w 53"/>
                <a:gd name="T1" fmla="*/ 0 h 8"/>
                <a:gd name="T2" fmla="*/ 47 w 53"/>
                <a:gd name="T3" fmla="*/ 4 h 8"/>
                <a:gd name="T4" fmla="*/ 42 w 53"/>
                <a:gd name="T5" fmla="*/ 6 h 8"/>
                <a:gd name="T6" fmla="*/ 34 w 53"/>
                <a:gd name="T7" fmla="*/ 6 h 8"/>
                <a:gd name="T8" fmla="*/ 27 w 53"/>
                <a:gd name="T9" fmla="*/ 7 h 8"/>
                <a:gd name="T10" fmla="*/ 20 w 53"/>
                <a:gd name="T11" fmla="*/ 7 h 8"/>
                <a:gd name="T12" fmla="*/ 14 w 53"/>
                <a:gd name="T13" fmla="*/ 7 h 8"/>
                <a:gd name="T14" fmla="*/ 7 w 53"/>
                <a:gd name="T15" fmla="*/ 8 h 8"/>
                <a:gd name="T16" fmla="*/ 0 w 53"/>
                <a:gd name="T17" fmla="*/ 6 h 8"/>
                <a:gd name="T18" fmla="*/ 3 w 53"/>
                <a:gd name="T19" fmla="*/ 2 h 8"/>
                <a:gd name="T20" fmla="*/ 9 w 53"/>
                <a:gd name="T21" fmla="*/ 2 h 8"/>
                <a:gd name="T22" fmla="*/ 15 w 53"/>
                <a:gd name="T23" fmla="*/ 2 h 8"/>
                <a:gd name="T24" fmla="*/ 22 w 53"/>
                <a:gd name="T25" fmla="*/ 1 h 8"/>
                <a:gd name="T26" fmla="*/ 28 w 53"/>
                <a:gd name="T27" fmla="*/ 1 h 8"/>
                <a:gd name="T28" fmla="*/ 35 w 53"/>
                <a:gd name="T29" fmla="*/ 0 h 8"/>
                <a:gd name="T30" fmla="*/ 41 w 53"/>
                <a:gd name="T31" fmla="*/ 0 h 8"/>
                <a:gd name="T32" fmla="*/ 47 w 53"/>
                <a:gd name="T33" fmla="*/ 0 h 8"/>
                <a:gd name="T34" fmla="*/ 53 w 53"/>
                <a:gd name="T3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8">
                  <a:moveTo>
                    <a:pt x="53" y="0"/>
                  </a:moveTo>
                  <a:lnTo>
                    <a:pt x="47" y="4"/>
                  </a:lnTo>
                  <a:lnTo>
                    <a:pt x="42" y="6"/>
                  </a:lnTo>
                  <a:lnTo>
                    <a:pt x="34" y="6"/>
                  </a:lnTo>
                  <a:lnTo>
                    <a:pt x="27" y="7"/>
                  </a:lnTo>
                  <a:lnTo>
                    <a:pt x="20" y="7"/>
                  </a:lnTo>
                  <a:lnTo>
                    <a:pt x="14" y="7"/>
                  </a:lnTo>
                  <a:lnTo>
                    <a:pt x="7" y="8"/>
                  </a:lnTo>
                  <a:lnTo>
                    <a:pt x="0" y="6"/>
                  </a:lnTo>
                  <a:lnTo>
                    <a:pt x="3" y="2"/>
                  </a:lnTo>
                  <a:lnTo>
                    <a:pt x="9" y="2"/>
                  </a:lnTo>
                  <a:lnTo>
                    <a:pt x="15" y="2"/>
                  </a:lnTo>
                  <a:lnTo>
                    <a:pt x="22" y="1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C6D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30"/>
            <p:cNvSpPr>
              <a:spLocks/>
            </p:cNvSpPr>
            <p:nvPr/>
          </p:nvSpPr>
          <p:spPr bwMode="auto">
            <a:xfrm>
              <a:off x="4060" y="-434"/>
              <a:ext cx="508" cy="11"/>
            </a:xfrm>
            <a:custGeom>
              <a:avLst/>
              <a:gdLst>
                <a:gd name="T0" fmla="*/ 156 w 1015"/>
                <a:gd name="T1" fmla="*/ 2 h 21"/>
                <a:gd name="T2" fmla="*/ 213 w 1015"/>
                <a:gd name="T3" fmla="*/ 2 h 21"/>
                <a:gd name="T4" fmla="*/ 270 w 1015"/>
                <a:gd name="T5" fmla="*/ 2 h 21"/>
                <a:gd name="T6" fmla="*/ 327 w 1015"/>
                <a:gd name="T7" fmla="*/ 2 h 21"/>
                <a:gd name="T8" fmla="*/ 383 w 1015"/>
                <a:gd name="T9" fmla="*/ 2 h 21"/>
                <a:gd name="T10" fmla="*/ 441 w 1015"/>
                <a:gd name="T11" fmla="*/ 2 h 21"/>
                <a:gd name="T12" fmla="*/ 497 w 1015"/>
                <a:gd name="T13" fmla="*/ 3 h 21"/>
                <a:gd name="T14" fmla="*/ 555 w 1015"/>
                <a:gd name="T15" fmla="*/ 4 h 21"/>
                <a:gd name="T16" fmla="*/ 593 w 1015"/>
                <a:gd name="T17" fmla="*/ 3 h 21"/>
                <a:gd name="T18" fmla="*/ 637 w 1015"/>
                <a:gd name="T19" fmla="*/ 4 h 21"/>
                <a:gd name="T20" fmla="*/ 679 w 1015"/>
                <a:gd name="T21" fmla="*/ 4 h 21"/>
                <a:gd name="T22" fmla="*/ 723 w 1015"/>
                <a:gd name="T23" fmla="*/ 5 h 21"/>
                <a:gd name="T24" fmla="*/ 766 w 1015"/>
                <a:gd name="T25" fmla="*/ 9 h 21"/>
                <a:gd name="T26" fmla="*/ 796 w 1015"/>
                <a:gd name="T27" fmla="*/ 5 h 21"/>
                <a:gd name="T28" fmla="*/ 825 w 1015"/>
                <a:gd name="T29" fmla="*/ 3 h 21"/>
                <a:gd name="T30" fmla="*/ 855 w 1015"/>
                <a:gd name="T31" fmla="*/ 2 h 21"/>
                <a:gd name="T32" fmla="*/ 883 w 1015"/>
                <a:gd name="T33" fmla="*/ 0 h 21"/>
                <a:gd name="T34" fmla="*/ 912 w 1015"/>
                <a:gd name="T35" fmla="*/ 0 h 21"/>
                <a:gd name="T36" fmla="*/ 941 w 1015"/>
                <a:gd name="T37" fmla="*/ 2 h 21"/>
                <a:gd name="T38" fmla="*/ 971 w 1015"/>
                <a:gd name="T39" fmla="*/ 3 h 21"/>
                <a:gd name="T40" fmla="*/ 1000 w 1015"/>
                <a:gd name="T41" fmla="*/ 6 h 21"/>
                <a:gd name="T42" fmla="*/ 1012 w 1015"/>
                <a:gd name="T43" fmla="*/ 14 h 21"/>
                <a:gd name="T44" fmla="*/ 988 w 1015"/>
                <a:gd name="T45" fmla="*/ 15 h 21"/>
                <a:gd name="T46" fmla="*/ 964 w 1015"/>
                <a:gd name="T47" fmla="*/ 15 h 21"/>
                <a:gd name="T48" fmla="*/ 940 w 1015"/>
                <a:gd name="T49" fmla="*/ 15 h 21"/>
                <a:gd name="T50" fmla="*/ 917 w 1015"/>
                <a:gd name="T51" fmla="*/ 17 h 21"/>
                <a:gd name="T52" fmla="*/ 894 w 1015"/>
                <a:gd name="T53" fmla="*/ 17 h 21"/>
                <a:gd name="T54" fmla="*/ 871 w 1015"/>
                <a:gd name="T55" fmla="*/ 18 h 21"/>
                <a:gd name="T56" fmla="*/ 847 w 1015"/>
                <a:gd name="T57" fmla="*/ 19 h 21"/>
                <a:gd name="T58" fmla="*/ 822 w 1015"/>
                <a:gd name="T59" fmla="*/ 21 h 21"/>
                <a:gd name="T60" fmla="*/ 765 w 1015"/>
                <a:gd name="T61" fmla="*/ 19 h 21"/>
                <a:gd name="T62" fmla="*/ 708 w 1015"/>
                <a:gd name="T63" fmla="*/ 18 h 21"/>
                <a:gd name="T64" fmla="*/ 651 w 1015"/>
                <a:gd name="T65" fmla="*/ 18 h 21"/>
                <a:gd name="T66" fmla="*/ 594 w 1015"/>
                <a:gd name="T67" fmla="*/ 18 h 21"/>
                <a:gd name="T68" fmla="*/ 537 w 1015"/>
                <a:gd name="T69" fmla="*/ 18 h 21"/>
                <a:gd name="T70" fmla="*/ 479 w 1015"/>
                <a:gd name="T71" fmla="*/ 18 h 21"/>
                <a:gd name="T72" fmla="*/ 421 w 1015"/>
                <a:gd name="T73" fmla="*/ 18 h 21"/>
                <a:gd name="T74" fmla="*/ 363 w 1015"/>
                <a:gd name="T75" fmla="*/ 15 h 21"/>
                <a:gd name="T76" fmla="*/ 318 w 1015"/>
                <a:gd name="T77" fmla="*/ 18 h 21"/>
                <a:gd name="T78" fmla="*/ 273 w 1015"/>
                <a:gd name="T79" fmla="*/ 18 h 21"/>
                <a:gd name="T80" fmla="*/ 228 w 1015"/>
                <a:gd name="T81" fmla="*/ 17 h 21"/>
                <a:gd name="T82" fmla="*/ 183 w 1015"/>
                <a:gd name="T83" fmla="*/ 14 h 21"/>
                <a:gd name="T84" fmla="*/ 137 w 1015"/>
                <a:gd name="T85" fmla="*/ 12 h 21"/>
                <a:gd name="T86" fmla="*/ 91 w 1015"/>
                <a:gd name="T87" fmla="*/ 10 h 21"/>
                <a:gd name="T88" fmla="*/ 46 w 1015"/>
                <a:gd name="T89" fmla="*/ 7 h 21"/>
                <a:gd name="T90" fmla="*/ 0 w 1015"/>
                <a:gd name="T91" fmla="*/ 6 h 21"/>
                <a:gd name="T92" fmla="*/ 26 w 1015"/>
                <a:gd name="T93" fmla="*/ 4 h 21"/>
                <a:gd name="T94" fmla="*/ 54 w 1015"/>
                <a:gd name="T95" fmla="*/ 2 h 21"/>
                <a:gd name="T96" fmla="*/ 83 w 1015"/>
                <a:gd name="T97" fmla="*/ 2 h 21"/>
                <a:gd name="T98" fmla="*/ 108 w 1015"/>
                <a:gd name="T9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5" h="21">
                  <a:moveTo>
                    <a:pt x="128" y="2"/>
                  </a:moveTo>
                  <a:lnTo>
                    <a:pt x="156" y="2"/>
                  </a:lnTo>
                  <a:lnTo>
                    <a:pt x="185" y="2"/>
                  </a:lnTo>
                  <a:lnTo>
                    <a:pt x="213" y="2"/>
                  </a:lnTo>
                  <a:lnTo>
                    <a:pt x="242" y="2"/>
                  </a:lnTo>
                  <a:lnTo>
                    <a:pt x="270" y="2"/>
                  </a:lnTo>
                  <a:lnTo>
                    <a:pt x="298" y="2"/>
                  </a:lnTo>
                  <a:lnTo>
                    <a:pt x="327" y="2"/>
                  </a:lnTo>
                  <a:lnTo>
                    <a:pt x="356" y="2"/>
                  </a:lnTo>
                  <a:lnTo>
                    <a:pt x="383" y="2"/>
                  </a:lnTo>
                  <a:lnTo>
                    <a:pt x="412" y="2"/>
                  </a:lnTo>
                  <a:lnTo>
                    <a:pt x="441" y="2"/>
                  </a:lnTo>
                  <a:lnTo>
                    <a:pt x="469" y="2"/>
                  </a:lnTo>
                  <a:lnTo>
                    <a:pt x="497" y="3"/>
                  </a:lnTo>
                  <a:lnTo>
                    <a:pt x="526" y="3"/>
                  </a:lnTo>
                  <a:lnTo>
                    <a:pt x="555" y="4"/>
                  </a:lnTo>
                  <a:lnTo>
                    <a:pt x="584" y="5"/>
                  </a:lnTo>
                  <a:lnTo>
                    <a:pt x="593" y="3"/>
                  </a:lnTo>
                  <a:lnTo>
                    <a:pt x="615" y="4"/>
                  </a:lnTo>
                  <a:lnTo>
                    <a:pt x="637" y="4"/>
                  </a:lnTo>
                  <a:lnTo>
                    <a:pt x="659" y="4"/>
                  </a:lnTo>
                  <a:lnTo>
                    <a:pt x="679" y="4"/>
                  </a:lnTo>
                  <a:lnTo>
                    <a:pt x="701" y="4"/>
                  </a:lnTo>
                  <a:lnTo>
                    <a:pt x="723" y="5"/>
                  </a:lnTo>
                  <a:lnTo>
                    <a:pt x="745" y="6"/>
                  </a:lnTo>
                  <a:lnTo>
                    <a:pt x="766" y="9"/>
                  </a:lnTo>
                  <a:lnTo>
                    <a:pt x="781" y="7"/>
                  </a:lnTo>
                  <a:lnTo>
                    <a:pt x="796" y="5"/>
                  </a:lnTo>
                  <a:lnTo>
                    <a:pt x="811" y="4"/>
                  </a:lnTo>
                  <a:lnTo>
                    <a:pt x="825" y="3"/>
                  </a:lnTo>
                  <a:lnTo>
                    <a:pt x="840" y="2"/>
                  </a:lnTo>
                  <a:lnTo>
                    <a:pt x="855" y="2"/>
                  </a:lnTo>
                  <a:lnTo>
                    <a:pt x="868" y="0"/>
                  </a:lnTo>
                  <a:lnTo>
                    <a:pt x="883" y="0"/>
                  </a:lnTo>
                  <a:lnTo>
                    <a:pt x="897" y="0"/>
                  </a:lnTo>
                  <a:lnTo>
                    <a:pt x="912" y="0"/>
                  </a:lnTo>
                  <a:lnTo>
                    <a:pt x="927" y="0"/>
                  </a:lnTo>
                  <a:lnTo>
                    <a:pt x="941" y="2"/>
                  </a:lnTo>
                  <a:lnTo>
                    <a:pt x="956" y="3"/>
                  </a:lnTo>
                  <a:lnTo>
                    <a:pt x="971" y="3"/>
                  </a:lnTo>
                  <a:lnTo>
                    <a:pt x="985" y="5"/>
                  </a:lnTo>
                  <a:lnTo>
                    <a:pt x="1000" y="6"/>
                  </a:lnTo>
                  <a:lnTo>
                    <a:pt x="1015" y="12"/>
                  </a:lnTo>
                  <a:lnTo>
                    <a:pt x="1012" y="14"/>
                  </a:lnTo>
                  <a:lnTo>
                    <a:pt x="1000" y="14"/>
                  </a:lnTo>
                  <a:lnTo>
                    <a:pt x="988" y="15"/>
                  </a:lnTo>
                  <a:lnTo>
                    <a:pt x="976" y="15"/>
                  </a:lnTo>
                  <a:lnTo>
                    <a:pt x="964" y="15"/>
                  </a:lnTo>
                  <a:lnTo>
                    <a:pt x="953" y="15"/>
                  </a:lnTo>
                  <a:lnTo>
                    <a:pt x="940" y="15"/>
                  </a:lnTo>
                  <a:lnTo>
                    <a:pt x="928" y="17"/>
                  </a:lnTo>
                  <a:lnTo>
                    <a:pt x="917" y="17"/>
                  </a:lnTo>
                  <a:lnTo>
                    <a:pt x="905" y="17"/>
                  </a:lnTo>
                  <a:lnTo>
                    <a:pt x="894" y="17"/>
                  </a:lnTo>
                  <a:lnTo>
                    <a:pt x="882" y="18"/>
                  </a:lnTo>
                  <a:lnTo>
                    <a:pt x="871" y="18"/>
                  </a:lnTo>
                  <a:lnTo>
                    <a:pt x="858" y="19"/>
                  </a:lnTo>
                  <a:lnTo>
                    <a:pt x="847" y="19"/>
                  </a:lnTo>
                  <a:lnTo>
                    <a:pt x="835" y="20"/>
                  </a:lnTo>
                  <a:lnTo>
                    <a:pt x="822" y="21"/>
                  </a:lnTo>
                  <a:lnTo>
                    <a:pt x="794" y="20"/>
                  </a:lnTo>
                  <a:lnTo>
                    <a:pt x="765" y="19"/>
                  </a:lnTo>
                  <a:lnTo>
                    <a:pt x="736" y="18"/>
                  </a:lnTo>
                  <a:lnTo>
                    <a:pt x="708" y="18"/>
                  </a:lnTo>
                  <a:lnTo>
                    <a:pt x="679" y="18"/>
                  </a:lnTo>
                  <a:lnTo>
                    <a:pt x="651" y="18"/>
                  </a:lnTo>
                  <a:lnTo>
                    <a:pt x="622" y="18"/>
                  </a:lnTo>
                  <a:lnTo>
                    <a:pt x="594" y="18"/>
                  </a:lnTo>
                  <a:lnTo>
                    <a:pt x="565" y="18"/>
                  </a:lnTo>
                  <a:lnTo>
                    <a:pt x="537" y="18"/>
                  </a:lnTo>
                  <a:lnTo>
                    <a:pt x="508" y="18"/>
                  </a:lnTo>
                  <a:lnTo>
                    <a:pt x="479" y="18"/>
                  </a:lnTo>
                  <a:lnTo>
                    <a:pt x="450" y="18"/>
                  </a:lnTo>
                  <a:lnTo>
                    <a:pt x="421" y="18"/>
                  </a:lnTo>
                  <a:lnTo>
                    <a:pt x="391" y="17"/>
                  </a:lnTo>
                  <a:lnTo>
                    <a:pt x="363" y="15"/>
                  </a:lnTo>
                  <a:lnTo>
                    <a:pt x="341" y="17"/>
                  </a:lnTo>
                  <a:lnTo>
                    <a:pt x="318" y="18"/>
                  </a:lnTo>
                  <a:lnTo>
                    <a:pt x="296" y="18"/>
                  </a:lnTo>
                  <a:lnTo>
                    <a:pt x="273" y="18"/>
                  </a:lnTo>
                  <a:lnTo>
                    <a:pt x="251" y="17"/>
                  </a:lnTo>
                  <a:lnTo>
                    <a:pt x="228" y="17"/>
                  </a:lnTo>
                  <a:lnTo>
                    <a:pt x="205" y="15"/>
                  </a:lnTo>
                  <a:lnTo>
                    <a:pt x="183" y="14"/>
                  </a:lnTo>
                  <a:lnTo>
                    <a:pt x="160" y="13"/>
                  </a:lnTo>
                  <a:lnTo>
                    <a:pt x="137" y="12"/>
                  </a:lnTo>
                  <a:lnTo>
                    <a:pt x="114" y="11"/>
                  </a:lnTo>
                  <a:lnTo>
                    <a:pt x="91" y="10"/>
                  </a:lnTo>
                  <a:lnTo>
                    <a:pt x="69" y="9"/>
                  </a:lnTo>
                  <a:lnTo>
                    <a:pt x="46" y="7"/>
                  </a:lnTo>
                  <a:lnTo>
                    <a:pt x="23" y="7"/>
                  </a:lnTo>
                  <a:lnTo>
                    <a:pt x="0" y="6"/>
                  </a:lnTo>
                  <a:lnTo>
                    <a:pt x="12" y="5"/>
                  </a:lnTo>
                  <a:lnTo>
                    <a:pt x="26" y="4"/>
                  </a:lnTo>
                  <a:lnTo>
                    <a:pt x="40" y="3"/>
                  </a:lnTo>
                  <a:lnTo>
                    <a:pt x="54" y="2"/>
                  </a:lnTo>
                  <a:lnTo>
                    <a:pt x="69" y="2"/>
                  </a:lnTo>
                  <a:lnTo>
                    <a:pt x="83" y="2"/>
                  </a:lnTo>
                  <a:lnTo>
                    <a:pt x="95" y="2"/>
                  </a:lnTo>
                  <a:lnTo>
                    <a:pt x="108" y="3"/>
                  </a:lnTo>
                  <a:lnTo>
                    <a:pt x="12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5" name="Freeform 149"/>
          <p:cNvSpPr>
            <a:spLocks/>
          </p:cNvSpPr>
          <p:nvPr/>
        </p:nvSpPr>
        <p:spPr bwMode="auto">
          <a:xfrm>
            <a:off x="7832342" y="394478"/>
            <a:ext cx="163818" cy="112065"/>
          </a:xfrm>
          <a:custGeom>
            <a:avLst/>
            <a:gdLst>
              <a:gd name="T0" fmla="*/ 96 w 115"/>
              <a:gd name="T1" fmla="*/ 13 h 114"/>
              <a:gd name="T2" fmla="*/ 100 w 115"/>
              <a:gd name="T3" fmla="*/ 32 h 114"/>
              <a:gd name="T4" fmla="*/ 104 w 115"/>
              <a:gd name="T5" fmla="*/ 59 h 114"/>
              <a:gd name="T6" fmla="*/ 112 w 115"/>
              <a:gd name="T7" fmla="*/ 94 h 114"/>
              <a:gd name="T8" fmla="*/ 108 w 115"/>
              <a:gd name="T9" fmla="*/ 95 h 114"/>
              <a:gd name="T10" fmla="*/ 100 w 115"/>
              <a:gd name="T11" fmla="*/ 63 h 114"/>
              <a:gd name="T12" fmla="*/ 93 w 115"/>
              <a:gd name="T13" fmla="*/ 48 h 114"/>
              <a:gd name="T14" fmla="*/ 91 w 115"/>
              <a:gd name="T15" fmla="*/ 50 h 114"/>
              <a:gd name="T16" fmla="*/ 92 w 115"/>
              <a:gd name="T17" fmla="*/ 67 h 114"/>
              <a:gd name="T18" fmla="*/ 98 w 115"/>
              <a:gd name="T19" fmla="*/ 99 h 114"/>
              <a:gd name="T20" fmla="*/ 98 w 115"/>
              <a:gd name="T21" fmla="*/ 114 h 114"/>
              <a:gd name="T22" fmla="*/ 90 w 115"/>
              <a:gd name="T23" fmla="*/ 90 h 114"/>
              <a:gd name="T24" fmla="*/ 83 w 115"/>
              <a:gd name="T25" fmla="*/ 67 h 114"/>
              <a:gd name="T26" fmla="*/ 79 w 115"/>
              <a:gd name="T27" fmla="*/ 67 h 114"/>
              <a:gd name="T28" fmla="*/ 77 w 115"/>
              <a:gd name="T29" fmla="*/ 70 h 114"/>
              <a:gd name="T30" fmla="*/ 79 w 115"/>
              <a:gd name="T31" fmla="*/ 91 h 114"/>
              <a:gd name="T32" fmla="*/ 84 w 115"/>
              <a:gd name="T33" fmla="*/ 113 h 114"/>
              <a:gd name="T34" fmla="*/ 76 w 115"/>
              <a:gd name="T35" fmla="*/ 99 h 114"/>
              <a:gd name="T36" fmla="*/ 66 w 115"/>
              <a:gd name="T37" fmla="*/ 73 h 114"/>
              <a:gd name="T38" fmla="*/ 54 w 115"/>
              <a:gd name="T39" fmla="*/ 60 h 114"/>
              <a:gd name="T40" fmla="*/ 59 w 115"/>
              <a:gd name="T41" fmla="*/ 86 h 114"/>
              <a:gd name="T42" fmla="*/ 67 w 115"/>
              <a:gd name="T43" fmla="*/ 112 h 114"/>
              <a:gd name="T44" fmla="*/ 55 w 115"/>
              <a:gd name="T45" fmla="*/ 101 h 114"/>
              <a:gd name="T46" fmla="*/ 43 w 115"/>
              <a:gd name="T47" fmla="*/ 75 h 114"/>
              <a:gd name="T48" fmla="*/ 32 w 115"/>
              <a:gd name="T49" fmla="*/ 71 h 114"/>
              <a:gd name="T50" fmla="*/ 37 w 115"/>
              <a:gd name="T51" fmla="*/ 82 h 114"/>
              <a:gd name="T52" fmla="*/ 39 w 115"/>
              <a:gd name="T53" fmla="*/ 94 h 114"/>
              <a:gd name="T54" fmla="*/ 43 w 115"/>
              <a:gd name="T55" fmla="*/ 104 h 114"/>
              <a:gd name="T56" fmla="*/ 41 w 115"/>
              <a:gd name="T57" fmla="*/ 109 h 114"/>
              <a:gd name="T58" fmla="*/ 29 w 115"/>
              <a:gd name="T59" fmla="*/ 86 h 114"/>
              <a:gd name="T60" fmla="*/ 20 w 115"/>
              <a:gd name="T61" fmla="*/ 60 h 114"/>
              <a:gd name="T62" fmla="*/ 10 w 115"/>
              <a:gd name="T63" fmla="*/ 35 h 114"/>
              <a:gd name="T64" fmla="*/ 0 w 115"/>
              <a:gd name="T65" fmla="*/ 11 h 114"/>
              <a:gd name="T66" fmla="*/ 12 w 115"/>
              <a:gd name="T67" fmla="*/ 0 h 114"/>
              <a:gd name="T68" fmla="*/ 35 w 115"/>
              <a:gd name="T69" fmla="*/ 2 h 114"/>
              <a:gd name="T70" fmla="*/ 56 w 115"/>
              <a:gd name="T71" fmla="*/ 3 h 114"/>
              <a:gd name="T72" fmla="*/ 78 w 115"/>
              <a:gd name="T73" fmla="*/ 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4">
                <a:moveTo>
                  <a:pt x="90" y="5"/>
                </a:moveTo>
                <a:lnTo>
                  <a:pt x="96" y="13"/>
                </a:lnTo>
                <a:lnTo>
                  <a:pt x="98" y="22"/>
                </a:lnTo>
                <a:lnTo>
                  <a:pt x="100" y="32"/>
                </a:lnTo>
                <a:lnTo>
                  <a:pt x="103" y="42"/>
                </a:lnTo>
                <a:lnTo>
                  <a:pt x="104" y="59"/>
                </a:lnTo>
                <a:lnTo>
                  <a:pt x="107" y="76"/>
                </a:lnTo>
                <a:lnTo>
                  <a:pt x="112" y="94"/>
                </a:lnTo>
                <a:lnTo>
                  <a:pt x="115" y="110"/>
                </a:lnTo>
                <a:lnTo>
                  <a:pt x="108" y="95"/>
                </a:lnTo>
                <a:lnTo>
                  <a:pt x="105" y="79"/>
                </a:lnTo>
                <a:lnTo>
                  <a:pt x="100" y="63"/>
                </a:lnTo>
                <a:lnTo>
                  <a:pt x="94" y="48"/>
                </a:lnTo>
                <a:lnTo>
                  <a:pt x="93" y="48"/>
                </a:lnTo>
                <a:lnTo>
                  <a:pt x="92" y="49"/>
                </a:lnTo>
                <a:lnTo>
                  <a:pt x="91" y="50"/>
                </a:lnTo>
                <a:lnTo>
                  <a:pt x="90" y="51"/>
                </a:lnTo>
                <a:lnTo>
                  <a:pt x="92" y="67"/>
                </a:lnTo>
                <a:lnTo>
                  <a:pt x="94" y="83"/>
                </a:lnTo>
                <a:lnTo>
                  <a:pt x="98" y="99"/>
                </a:lnTo>
                <a:lnTo>
                  <a:pt x="100" y="114"/>
                </a:lnTo>
                <a:lnTo>
                  <a:pt x="98" y="114"/>
                </a:lnTo>
                <a:lnTo>
                  <a:pt x="93" y="103"/>
                </a:lnTo>
                <a:lnTo>
                  <a:pt x="90" y="90"/>
                </a:lnTo>
                <a:lnTo>
                  <a:pt x="86" y="79"/>
                </a:lnTo>
                <a:lnTo>
                  <a:pt x="83" y="67"/>
                </a:lnTo>
                <a:lnTo>
                  <a:pt x="81" y="67"/>
                </a:lnTo>
                <a:lnTo>
                  <a:pt x="79" y="67"/>
                </a:lnTo>
                <a:lnTo>
                  <a:pt x="78" y="68"/>
                </a:lnTo>
                <a:lnTo>
                  <a:pt x="77" y="70"/>
                </a:lnTo>
                <a:lnTo>
                  <a:pt x="78" y="81"/>
                </a:lnTo>
                <a:lnTo>
                  <a:pt x="79" y="91"/>
                </a:lnTo>
                <a:lnTo>
                  <a:pt x="82" y="103"/>
                </a:lnTo>
                <a:lnTo>
                  <a:pt x="84" y="113"/>
                </a:lnTo>
                <a:lnTo>
                  <a:pt x="83" y="113"/>
                </a:lnTo>
                <a:lnTo>
                  <a:pt x="76" y="99"/>
                </a:lnTo>
                <a:lnTo>
                  <a:pt x="71" y="86"/>
                </a:lnTo>
                <a:lnTo>
                  <a:pt x="66" y="73"/>
                </a:lnTo>
                <a:lnTo>
                  <a:pt x="59" y="60"/>
                </a:lnTo>
                <a:lnTo>
                  <a:pt x="54" y="60"/>
                </a:lnTo>
                <a:lnTo>
                  <a:pt x="56" y="73"/>
                </a:lnTo>
                <a:lnTo>
                  <a:pt x="59" y="86"/>
                </a:lnTo>
                <a:lnTo>
                  <a:pt x="62" y="99"/>
                </a:lnTo>
                <a:lnTo>
                  <a:pt x="67" y="112"/>
                </a:lnTo>
                <a:lnTo>
                  <a:pt x="63" y="112"/>
                </a:lnTo>
                <a:lnTo>
                  <a:pt x="55" y="101"/>
                </a:lnTo>
                <a:lnTo>
                  <a:pt x="48" y="88"/>
                </a:lnTo>
                <a:lnTo>
                  <a:pt x="43" y="75"/>
                </a:lnTo>
                <a:lnTo>
                  <a:pt x="35" y="64"/>
                </a:lnTo>
                <a:lnTo>
                  <a:pt x="32" y="71"/>
                </a:lnTo>
                <a:lnTo>
                  <a:pt x="35" y="76"/>
                </a:lnTo>
                <a:lnTo>
                  <a:pt x="37" y="82"/>
                </a:lnTo>
                <a:lnTo>
                  <a:pt x="38" y="89"/>
                </a:lnTo>
                <a:lnTo>
                  <a:pt x="39" y="94"/>
                </a:lnTo>
                <a:lnTo>
                  <a:pt x="41" y="98"/>
                </a:lnTo>
                <a:lnTo>
                  <a:pt x="43" y="104"/>
                </a:lnTo>
                <a:lnTo>
                  <a:pt x="44" y="109"/>
                </a:lnTo>
                <a:lnTo>
                  <a:pt x="41" y="109"/>
                </a:lnTo>
                <a:lnTo>
                  <a:pt x="35" y="97"/>
                </a:lnTo>
                <a:lnTo>
                  <a:pt x="29" y="86"/>
                </a:lnTo>
                <a:lnTo>
                  <a:pt x="24" y="73"/>
                </a:lnTo>
                <a:lnTo>
                  <a:pt x="20" y="60"/>
                </a:lnTo>
                <a:lnTo>
                  <a:pt x="15" y="48"/>
                </a:lnTo>
                <a:lnTo>
                  <a:pt x="10" y="35"/>
                </a:lnTo>
                <a:lnTo>
                  <a:pt x="6" y="23"/>
                </a:lnTo>
                <a:lnTo>
                  <a:pt x="0" y="11"/>
                </a:lnTo>
                <a:lnTo>
                  <a:pt x="0" y="0"/>
                </a:lnTo>
                <a:lnTo>
                  <a:pt x="12" y="0"/>
                </a:lnTo>
                <a:lnTo>
                  <a:pt x="23" y="0"/>
                </a:lnTo>
                <a:lnTo>
                  <a:pt x="35" y="2"/>
                </a:lnTo>
                <a:lnTo>
                  <a:pt x="45" y="3"/>
                </a:lnTo>
                <a:lnTo>
                  <a:pt x="56" y="3"/>
                </a:lnTo>
                <a:lnTo>
                  <a:pt x="67" y="4"/>
                </a:lnTo>
                <a:lnTo>
                  <a:pt x="78" y="5"/>
                </a:lnTo>
                <a:lnTo>
                  <a:pt x="90" y="5"/>
                </a:lnTo>
                <a:close/>
              </a:path>
            </a:pathLst>
          </a:custGeom>
          <a:solidFill>
            <a:srgbClr val="C6DD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143508" y="4371950"/>
            <a:ext cx="87550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*утвержден распоряжением комитета по тарифам и ценовой политике Ленинградской области от 20 декабря 2022 года № 286-р</a:t>
            </a:r>
          </a:p>
        </p:txBody>
      </p:sp>
    </p:spTree>
    <p:extLst>
      <p:ext uri="{BB962C8B-B14F-4D97-AF65-F5344CB8AC3E}">
        <p14:creationId xmlns:p14="http://schemas.microsoft.com/office/powerpoint/2010/main" val="56371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30662" y="4890195"/>
            <a:ext cx="313338" cy="273844"/>
          </a:xfrm>
        </p:spPr>
        <p:txBody>
          <a:bodyPr/>
          <a:lstStyle/>
          <a:p>
            <a:fld id="{593B3143-0031-4CA4-859F-541A736493F0}" type="slidenum">
              <a:rPr lang="ru-RU" sz="90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pPr/>
              <a:t>9</a:t>
            </a:fld>
            <a:endParaRPr lang="ru-RU" sz="9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32854687"/>
              </p:ext>
            </p:extLst>
          </p:nvPr>
        </p:nvGraphicFramePr>
        <p:xfrm>
          <a:off x="5148064" y="1698968"/>
          <a:ext cx="3672408" cy="2853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578" y="102839"/>
            <a:ext cx="574115" cy="50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3714559"/>
            <a:ext cx="43204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* Размер платы граждан за коммунальные услуги рассчитан для квартиры площадью 54 м</a:t>
            </a:r>
            <a:r>
              <a:rPr lang="ru-RU" sz="1000" baseline="30000" dirty="0"/>
              <a:t>2</a:t>
            </a:r>
            <a:r>
              <a:rPr lang="ru-RU" sz="1000" dirty="0" smtClean="0"/>
              <a:t>  </a:t>
            </a:r>
            <a:r>
              <a:rPr lang="ru-RU" sz="1000" dirty="0"/>
              <a:t>с проживанием в ней 3 человек, </a:t>
            </a:r>
            <a:r>
              <a:rPr lang="ru-RU" sz="1000" dirty="0" smtClean="0"/>
              <a:t>исходя из неизменности объема потребления коммунальных </a:t>
            </a:r>
            <a:r>
              <a:rPr lang="ru-RU" sz="1000" dirty="0"/>
              <a:t>услуг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17341"/>
              </p:ext>
            </p:extLst>
          </p:nvPr>
        </p:nvGraphicFramePr>
        <p:xfrm>
          <a:off x="899593" y="1437624"/>
          <a:ext cx="4176465" cy="228600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52128"/>
                <a:gridCol w="1028952"/>
                <a:gridCol w="1022381"/>
                <a:gridCol w="973004"/>
              </a:tblGrid>
              <a:tr h="434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 услуги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год, руб.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 01.07.22)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год,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 01.12.22 – 31.12.23)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,</a:t>
                      </a:r>
                      <a:r>
                        <a:rPr kumimoji="0" lang="en-US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8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/22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69804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ХВС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608,17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670,87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10,3</a:t>
                      </a:r>
                      <a:endParaRPr kumimoji="0" lang="ru-RU" sz="80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Водоотведение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976,89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1080,93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10,7</a:t>
                      </a:r>
                      <a:endParaRPr kumimoji="0" lang="ru-RU" sz="80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ГВС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1263,37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1376,06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Отопление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2021,22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2183,33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1274,52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1388,04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276,90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299,52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310,93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338,91</a:t>
                      </a:r>
                      <a:endParaRPr kumimoji="0" lang="ru-RU" sz="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6732,00</a:t>
                      </a:r>
                      <a:endParaRPr kumimoji="0" lang="ru-RU" sz="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7337,66</a:t>
                      </a:r>
                      <a:endParaRPr kumimoji="0" lang="ru-RU" sz="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AE22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400092" y="1023578"/>
            <a:ext cx="34563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ПГКУ с 01.07.2022 по 31.12.2023 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(доля КУ в совокупной плате)</a:t>
            </a:r>
          </a:p>
          <a:p>
            <a:endParaRPr lang="ru-RU" sz="1000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71500" y="57829"/>
            <a:ext cx="7668852" cy="407489"/>
          </a:xfrm>
          <a:custGeom>
            <a:avLst/>
            <a:gdLst>
              <a:gd name="connsiteX0" fmla="*/ 0 w 2919727"/>
              <a:gd name="connsiteY0" fmla="*/ 0 h 360040"/>
              <a:gd name="connsiteX1" fmla="*/ 2919727 w 2919727"/>
              <a:gd name="connsiteY1" fmla="*/ 0 h 360040"/>
              <a:gd name="connsiteX2" fmla="*/ 2919727 w 2919727"/>
              <a:gd name="connsiteY2" fmla="*/ 360040 h 360040"/>
              <a:gd name="connsiteX3" fmla="*/ 0 w 2919727"/>
              <a:gd name="connsiteY3" fmla="*/ 360040 h 360040"/>
              <a:gd name="connsiteX4" fmla="*/ 0 w 2919727"/>
              <a:gd name="connsiteY4" fmla="*/ 0 h 360040"/>
              <a:gd name="connsiteX0" fmla="*/ 0 w 3018787"/>
              <a:gd name="connsiteY0" fmla="*/ 0 h 360040"/>
              <a:gd name="connsiteX1" fmla="*/ 2919727 w 3018787"/>
              <a:gd name="connsiteY1" fmla="*/ 0 h 360040"/>
              <a:gd name="connsiteX2" fmla="*/ 3018787 w 3018787"/>
              <a:gd name="connsiteY2" fmla="*/ 360040 h 360040"/>
              <a:gd name="connsiteX3" fmla="*/ 0 w 3018787"/>
              <a:gd name="connsiteY3" fmla="*/ 360040 h 360040"/>
              <a:gd name="connsiteX4" fmla="*/ 0 w 301878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8787" h="360040">
                <a:moveTo>
                  <a:pt x="0" y="0"/>
                </a:moveTo>
                <a:lnTo>
                  <a:pt x="2919727" y="0"/>
                </a:lnTo>
                <a:lnTo>
                  <a:pt x="3018787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prstClr val="white"/>
                </a:solidFill>
                <a:cs typeface="Times New Roman" pitchFamily="18" charset="0"/>
              </a:rPr>
              <a:t>8</a:t>
            </a:r>
            <a:r>
              <a:rPr lang="en-US" sz="1400" dirty="0">
                <a:solidFill>
                  <a:prstClr val="white"/>
                </a:solidFill>
                <a:cs typeface="Times New Roman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</a:rPr>
              <a:t>Структура платы граждан за коммунальные услуги (ПГКУ)</a:t>
            </a:r>
          </a:p>
        </p:txBody>
      </p:sp>
    </p:spTree>
    <p:extLst>
      <p:ext uri="{BB962C8B-B14F-4D97-AF65-F5344CB8AC3E}">
        <p14:creationId xmlns:p14="http://schemas.microsoft.com/office/powerpoint/2010/main" val="7001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ож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12796</TotalTime>
  <Words>1280</Words>
  <Application>Microsoft Office PowerPoint</Application>
  <PresentationFormat>Экран (16:9)</PresentationFormat>
  <Paragraphs>366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обложка</vt:lpstr>
      <vt:lpstr>Об итогах работы комитета по тарифам и ценовой политике Ленинградской области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Владимир Олегиевич Окромелидзе</cp:lastModifiedBy>
  <cp:revision>679</cp:revision>
  <cp:lastPrinted>2023-04-05T08:57:40Z</cp:lastPrinted>
  <dcterms:created xsi:type="dcterms:W3CDTF">2017-06-05T11:47:59Z</dcterms:created>
  <dcterms:modified xsi:type="dcterms:W3CDTF">2023-07-03T06:53:01Z</dcterms:modified>
</cp:coreProperties>
</file>