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0" r:id="rId3"/>
    <p:sldId id="259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6999" autoAdjust="0"/>
  </p:normalViewPr>
  <p:slideViewPr>
    <p:cSldViewPr>
      <p:cViewPr>
        <p:scale>
          <a:sx n="75" d="100"/>
          <a:sy n="75" d="100"/>
        </p:scale>
        <p:origin x="-676" y="-15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05.04.2024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05.04.2024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05.04.2024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05.04.2024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7504" y="116632"/>
            <a:ext cx="89289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 smtClean="0"/>
              <a:t>Принцип направления и отображения статусов на портале «Раскрытие информации» по электронным формам группы «Бухгалтерская отчетность»</a:t>
            </a:r>
            <a:endParaRPr lang="ru-RU" b="1" i="1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79512" y="836712"/>
            <a:ext cx="885698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/>
              <a:t>	</a:t>
            </a:r>
            <a:r>
              <a:rPr lang="ru-RU" dirty="0" smtClean="0"/>
              <a:t>На </a:t>
            </a:r>
            <a:r>
              <a:rPr lang="ru-RU" dirty="0"/>
              <a:t>необходимость заполнения электронных форм группы «Бухгалтерская отчетность» влияют следующие индикаторы. </a:t>
            </a:r>
          </a:p>
          <a:p>
            <a:pPr algn="just"/>
            <a:r>
              <a:rPr lang="ru-RU" dirty="0"/>
              <a:t>1. Наличие отметки в реестре организаций - «Упрощенная система налогообложения»;</a:t>
            </a:r>
          </a:p>
          <a:p>
            <a:pPr algn="just"/>
            <a:r>
              <a:rPr lang="ru-RU" dirty="0"/>
              <a:t>2. «Выручка от регулируемой деятельности превышает 80 процентов совокупной выручки за отчетный год  или нет» -  данная отметка проставляется в шаблонах </a:t>
            </a:r>
            <a:r>
              <a:rPr lang="ru-RU" dirty="0" smtClean="0"/>
              <a:t>Раскрытия </a:t>
            </a:r>
            <a:r>
              <a:rPr lang="ru-RU" dirty="0"/>
              <a:t>информации группы BALANCE;</a:t>
            </a:r>
          </a:p>
          <a:p>
            <a:pPr algn="just"/>
            <a:r>
              <a:rPr lang="ru-RU" dirty="0"/>
              <a:t>3. Относится ли РСО к малым предприятия или нет.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2868037"/>
            <a:ext cx="878497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/>
              <a:t>- Если выручка от регулируемой деятельности не превышает 80 процентов совокупной выручки за отчетный год, то РСО нет необходимости заполнять шаблоны группы «Бухгалтерская отчетность». </a:t>
            </a:r>
            <a:endParaRPr lang="ru-RU" dirty="0"/>
          </a:p>
          <a:p>
            <a:pPr algn="just"/>
            <a:r>
              <a:rPr lang="ru-RU" dirty="0" smtClean="0"/>
              <a:t>Если </a:t>
            </a:r>
            <a:r>
              <a:rPr lang="ru-RU" dirty="0"/>
              <a:t>выручка превышает 80 процентов, то необходимо следовать следующему принципу заполнения: </a:t>
            </a:r>
          </a:p>
          <a:p>
            <a:pPr algn="just"/>
            <a:r>
              <a:rPr lang="ru-RU" dirty="0"/>
              <a:t>-  Если РСО относится к малым предприятиям, то необходимо заполнять,  вне зависимости от системы налогообложения, </a:t>
            </a:r>
            <a:r>
              <a:rPr lang="ru-RU" dirty="0" smtClean="0"/>
              <a:t>из бухгалтерской отчетности ТОЛЬКО </a:t>
            </a:r>
            <a:r>
              <a:rPr lang="ru-RU" dirty="0"/>
              <a:t>шаблон FORMS.BH.SB.BF;</a:t>
            </a:r>
          </a:p>
          <a:p>
            <a:pPr algn="just"/>
            <a:r>
              <a:rPr lang="ru-RU" dirty="0"/>
              <a:t>- Если  РСО  не является малым предприятием и применяет УСН, то необходимо заполнять только шаблон </a:t>
            </a:r>
            <a:r>
              <a:rPr lang="en-US" dirty="0"/>
              <a:t>F</a:t>
            </a:r>
            <a:r>
              <a:rPr lang="ru-RU" dirty="0"/>
              <a:t>ORMA.BUHG.SIMPLE.TAX;</a:t>
            </a:r>
          </a:p>
          <a:p>
            <a:pPr algn="just"/>
            <a:r>
              <a:rPr lang="ru-RU" dirty="0"/>
              <a:t>- Если РСО  не является малым предприятием и не применяет УСН, то  необходимо заполнять 6 шаблонов  FORMA1-6.BH.</a:t>
            </a:r>
          </a:p>
        </p:txBody>
      </p:sp>
    </p:spTree>
    <p:extLst>
      <p:ext uri="{BB962C8B-B14F-4D97-AF65-F5344CB8AC3E}">
        <p14:creationId xmlns:p14="http://schemas.microsoft.com/office/powerpoint/2010/main" val="36504522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836712"/>
            <a:ext cx="88569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/>
              <a:t>	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197346"/>
            <a:ext cx="864096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/>
              <a:t>- На портале РИ индикатора сдачи отчетности FORMS.BH.SB.BF малыми предприятиями нет. Сдачу данной отчетности отслеживают сотрудники ЛенРТК, если иная Бухгалтерская отчетность не была сдана.</a:t>
            </a:r>
          </a:p>
          <a:p>
            <a:pPr algn="just"/>
            <a:r>
              <a:rPr lang="ru-RU" dirty="0" smtClean="0"/>
              <a:t>- Если </a:t>
            </a:r>
            <a:r>
              <a:rPr lang="ru-RU" dirty="0"/>
              <a:t>шаблон группы </a:t>
            </a:r>
            <a:r>
              <a:rPr lang="en-US" dirty="0"/>
              <a:t>BALANC</a:t>
            </a:r>
            <a:r>
              <a:rPr lang="ru-RU" dirty="0"/>
              <a:t>Е сдан и в нем проставлена отметка о том что  выручка от регулируемой деятельности превышает 80 процентов совокупной выручки за отчетный год, то на портале раскрытия информации у организации </a:t>
            </a:r>
            <a:r>
              <a:rPr lang="ru-RU" dirty="0" smtClean="0"/>
              <a:t>по  отчетам </a:t>
            </a:r>
            <a:r>
              <a:rPr lang="ru-RU" dirty="0"/>
              <a:t>группы «Бухгалтерская отчетность</a:t>
            </a:r>
            <a:r>
              <a:rPr lang="ru-RU" dirty="0" smtClean="0"/>
              <a:t>» на портале будет проставлен статус «ОЖИДАЕТСЯ». </a:t>
            </a:r>
            <a:endParaRPr lang="ru-RU" dirty="0"/>
          </a:p>
          <a:p>
            <a:pPr algn="just"/>
            <a:r>
              <a:rPr lang="ru-RU" dirty="0" smtClean="0"/>
              <a:t>Далее если в реестре организаций проставлена отметка о наличии УСН, то на портале РИ индикаторы по шаблонам FORMA1-6.BH будут в статусе «НЕ ПРЕДУСМОТРЕНО» и </a:t>
            </a:r>
            <a:r>
              <a:rPr lang="ru-RU" dirty="0"/>
              <a:t>будет проставлен статус «ОЖИДАЕТСЯ</a:t>
            </a:r>
            <a:r>
              <a:rPr lang="ru-RU" dirty="0" smtClean="0"/>
              <a:t>» только</a:t>
            </a:r>
            <a:r>
              <a:rPr lang="en-US" dirty="0" smtClean="0"/>
              <a:t> </a:t>
            </a:r>
            <a:r>
              <a:rPr lang="ru-RU" dirty="0" smtClean="0"/>
              <a:t>для отчета  </a:t>
            </a:r>
            <a:r>
              <a:rPr lang="en-US" dirty="0" smtClean="0"/>
              <a:t>F</a:t>
            </a:r>
            <a:r>
              <a:rPr lang="ru-RU" dirty="0" smtClean="0"/>
              <a:t>ORMA.BUHG.SIMPLE.TAX.</a:t>
            </a:r>
          </a:p>
          <a:p>
            <a:pPr algn="just"/>
            <a:r>
              <a:rPr lang="ru-RU" dirty="0" smtClean="0"/>
              <a:t>Если </a:t>
            </a:r>
            <a:r>
              <a:rPr lang="ru-RU" dirty="0"/>
              <a:t>в реестре отметки о наличии УСН нет, то портал будет требовать к сдачи только 6 отчетов FORMA1-6.BH.</a:t>
            </a:r>
          </a:p>
        </p:txBody>
      </p:sp>
    </p:spTree>
    <p:extLst>
      <p:ext uri="{BB962C8B-B14F-4D97-AF65-F5344CB8AC3E}">
        <p14:creationId xmlns:p14="http://schemas.microsoft.com/office/powerpoint/2010/main" val="17164903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27956" y="44624"/>
            <a:ext cx="89289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/>
              <a:t>СФЕРА </a:t>
            </a:r>
            <a:r>
              <a:rPr lang="ru-RU" dirty="0" smtClean="0"/>
              <a:t>ЖКХ</a:t>
            </a:r>
            <a:endParaRPr lang="ru-RU" dirty="0"/>
          </a:p>
        </p:txBody>
      </p:sp>
      <p:cxnSp>
        <p:nvCxnSpPr>
          <p:cNvPr id="7" name="Прямая со стрелкой 6"/>
          <p:cNvCxnSpPr/>
          <p:nvPr/>
        </p:nvCxnSpPr>
        <p:spPr>
          <a:xfrm>
            <a:off x="5260926" y="1477054"/>
            <a:ext cx="283970" cy="2903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flipH="1">
            <a:off x="4174680" y="1477054"/>
            <a:ext cx="345321" cy="2903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Прямоугольник 16"/>
          <p:cNvSpPr/>
          <p:nvPr/>
        </p:nvSpPr>
        <p:spPr>
          <a:xfrm>
            <a:off x="3750249" y="2561701"/>
            <a:ext cx="309700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800" dirty="0" smtClean="0"/>
              <a:t>ДА</a:t>
            </a:r>
            <a:endParaRPr lang="ru-RU" sz="800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5521158" y="1511706"/>
            <a:ext cx="348172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800" dirty="0" smtClean="0"/>
              <a:t>НЕТ</a:t>
            </a:r>
            <a:endParaRPr lang="ru-RU" sz="800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5588435" y="3003054"/>
            <a:ext cx="1566485" cy="601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Наличие отметки в реестре организаций «Упрощенная система налогообложения» 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5373442" y="1802065"/>
            <a:ext cx="2520280" cy="6684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Статус «ОЖИДАЕТСЯ» присутствует  на портале РИ по формам FORMA1-6.BH и </a:t>
            </a:r>
            <a:r>
              <a:rPr lang="en-US" sz="1000" dirty="0">
                <a:solidFill>
                  <a:schemeClr val="tx1"/>
                </a:solidFill>
              </a:rPr>
              <a:t>F</a:t>
            </a:r>
            <a:r>
              <a:rPr lang="ru-RU" sz="1000" dirty="0" smtClean="0">
                <a:solidFill>
                  <a:schemeClr val="tx1"/>
                </a:solidFill>
              </a:rPr>
              <a:t>ORMA.BUHG.SIMPLE.TAX до момента направления </a:t>
            </a:r>
            <a:r>
              <a:rPr lang="ru-RU" sz="1000" dirty="0">
                <a:solidFill>
                  <a:schemeClr val="tx1"/>
                </a:solidFill>
              </a:rPr>
              <a:t>шаблона группы </a:t>
            </a:r>
            <a:r>
              <a:rPr lang="en-US" sz="1000" dirty="0">
                <a:solidFill>
                  <a:schemeClr val="tx1"/>
                </a:solidFill>
              </a:rPr>
              <a:t>BALANCE</a:t>
            </a:r>
            <a:r>
              <a:rPr lang="ru-RU" sz="1000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29" name="Прямоугольник 28"/>
          <p:cNvSpPr/>
          <p:nvPr/>
        </p:nvSpPr>
        <p:spPr>
          <a:xfrm>
            <a:off x="1871779" y="1802065"/>
            <a:ext cx="2924087" cy="6436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>
                <a:solidFill>
                  <a:schemeClr val="tx1"/>
                </a:solidFill>
              </a:rPr>
              <a:t>В шаблоне </a:t>
            </a:r>
            <a:r>
              <a:rPr lang="ru-RU" sz="1000" dirty="0" smtClean="0">
                <a:solidFill>
                  <a:schemeClr val="tx1"/>
                </a:solidFill>
              </a:rPr>
              <a:t>BALANCE стоит отметка -выручка </a:t>
            </a:r>
            <a:r>
              <a:rPr lang="ru-RU" sz="1000" dirty="0">
                <a:solidFill>
                  <a:schemeClr val="tx1"/>
                </a:solidFill>
              </a:rPr>
              <a:t>от регулируемой деятельности превышает 80 процентов совокупной выручки за отчетный </a:t>
            </a:r>
            <a:r>
              <a:rPr lang="ru-RU" sz="1000" dirty="0" smtClean="0">
                <a:solidFill>
                  <a:schemeClr val="tx1"/>
                </a:solidFill>
              </a:rPr>
              <a:t>год</a:t>
            </a:r>
            <a:r>
              <a:rPr lang="ru-RU" sz="1000" i="1" dirty="0" smtClean="0">
                <a:solidFill>
                  <a:schemeClr val="tx1"/>
                </a:solidFill>
              </a:rPr>
              <a:t>. </a:t>
            </a:r>
            <a:endParaRPr lang="ru-RU" sz="1000" i="1" dirty="0">
              <a:solidFill>
                <a:schemeClr val="tx1"/>
              </a:solidFill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3963058" y="1511706"/>
            <a:ext cx="309700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800" dirty="0" smtClean="0"/>
              <a:t>ДА</a:t>
            </a:r>
            <a:endParaRPr lang="ru-RU" sz="800" dirty="0"/>
          </a:p>
        </p:txBody>
      </p:sp>
      <p:sp>
        <p:nvSpPr>
          <p:cNvPr id="31" name="Прямоугольник 30"/>
          <p:cNvSpPr/>
          <p:nvPr/>
        </p:nvSpPr>
        <p:spPr>
          <a:xfrm>
            <a:off x="2420134" y="2499749"/>
            <a:ext cx="348172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800" dirty="0" smtClean="0"/>
              <a:t>НЕТ</a:t>
            </a:r>
            <a:endParaRPr lang="ru-RU" sz="800" dirty="0"/>
          </a:p>
        </p:txBody>
      </p:sp>
      <p:cxnSp>
        <p:nvCxnSpPr>
          <p:cNvPr id="32" name="Прямая со стрелкой 31"/>
          <p:cNvCxnSpPr/>
          <p:nvPr/>
        </p:nvCxnSpPr>
        <p:spPr>
          <a:xfrm flipH="1">
            <a:off x="2265974" y="2499749"/>
            <a:ext cx="308320" cy="18847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Прямоугольник 33"/>
          <p:cNvSpPr/>
          <p:nvPr/>
        </p:nvSpPr>
        <p:spPr>
          <a:xfrm>
            <a:off x="54014" y="2783245"/>
            <a:ext cx="2520280" cy="601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>
                <a:solidFill>
                  <a:schemeClr val="tx1"/>
                </a:solidFill>
              </a:rPr>
              <a:t>С</a:t>
            </a:r>
            <a:r>
              <a:rPr lang="ru-RU" sz="1000" dirty="0" smtClean="0">
                <a:solidFill>
                  <a:schemeClr val="tx1"/>
                </a:solidFill>
              </a:rPr>
              <a:t>татус ОЖИДАЕТСЯ по всем шаблонам Бухгалтерской отчетности </a:t>
            </a:r>
            <a:r>
              <a:rPr lang="ru-RU" sz="1000" dirty="0">
                <a:solidFill>
                  <a:schemeClr val="tx1"/>
                </a:solidFill>
              </a:rPr>
              <a:t>перейдет в статус </a:t>
            </a:r>
            <a:r>
              <a:rPr lang="ru-RU" sz="1000" dirty="0" smtClean="0">
                <a:solidFill>
                  <a:schemeClr val="tx1"/>
                </a:solidFill>
              </a:rPr>
              <a:t>ПРЕДОСТАВЛЕНИЕ </a:t>
            </a:r>
            <a:r>
              <a:rPr lang="ru-RU" sz="1000" dirty="0">
                <a:solidFill>
                  <a:schemeClr val="tx1"/>
                </a:solidFill>
              </a:rPr>
              <a:t>ИНФОРМААЦИИ НЕ </a:t>
            </a:r>
            <a:r>
              <a:rPr lang="ru-RU" sz="1000" dirty="0" smtClean="0">
                <a:solidFill>
                  <a:schemeClr val="tx1"/>
                </a:solidFill>
              </a:rPr>
              <a:t>ПРЕДУСМОТРЕНО  </a:t>
            </a:r>
            <a:endParaRPr lang="ru-RU" sz="1000" dirty="0">
              <a:solidFill>
                <a:schemeClr val="tx1"/>
              </a:solidFill>
            </a:endParaRPr>
          </a:p>
        </p:txBody>
      </p:sp>
      <p:cxnSp>
        <p:nvCxnSpPr>
          <p:cNvPr id="36" name="Прямая со стрелкой 35"/>
          <p:cNvCxnSpPr/>
          <p:nvPr/>
        </p:nvCxnSpPr>
        <p:spPr>
          <a:xfrm>
            <a:off x="3450271" y="2499749"/>
            <a:ext cx="1409761" cy="18847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Прямоугольник 40"/>
          <p:cNvSpPr/>
          <p:nvPr/>
        </p:nvSpPr>
        <p:spPr>
          <a:xfrm>
            <a:off x="3527884" y="4149080"/>
            <a:ext cx="2520280" cy="601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Статус «ОЖИДАЕТСЯ» по форме</a:t>
            </a:r>
            <a:r>
              <a:rPr lang="en-US" sz="1000" dirty="0" smtClean="0">
                <a:solidFill>
                  <a:schemeClr val="tx1"/>
                </a:solidFill>
              </a:rPr>
              <a:t> FORMA.BUHG.SIMPLE.TAX</a:t>
            </a:r>
            <a:r>
              <a:rPr lang="ru-RU" sz="1000" dirty="0" smtClean="0">
                <a:solidFill>
                  <a:schemeClr val="tx1"/>
                </a:solidFill>
              </a:rPr>
              <a:t>  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6444208" y="4149080"/>
            <a:ext cx="2520280" cy="601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>
                <a:solidFill>
                  <a:schemeClr val="tx1"/>
                </a:solidFill>
              </a:rPr>
              <a:t>Статус «</a:t>
            </a:r>
            <a:r>
              <a:rPr lang="ru-RU" sz="1000" dirty="0" smtClean="0">
                <a:solidFill>
                  <a:schemeClr val="tx1"/>
                </a:solidFill>
              </a:rPr>
              <a:t>ОЖИДАЕТСЯ » </a:t>
            </a:r>
            <a:r>
              <a:rPr lang="ru-RU" sz="1000" dirty="0">
                <a:solidFill>
                  <a:schemeClr val="tx1"/>
                </a:solidFill>
              </a:rPr>
              <a:t>по </a:t>
            </a:r>
            <a:r>
              <a:rPr lang="ru-RU" sz="1000" dirty="0" smtClean="0">
                <a:solidFill>
                  <a:schemeClr val="tx1"/>
                </a:solidFill>
              </a:rPr>
              <a:t>формам</a:t>
            </a:r>
            <a:r>
              <a:rPr lang="en-US" sz="1000" dirty="0" smtClean="0">
                <a:solidFill>
                  <a:schemeClr val="tx1"/>
                </a:solidFill>
              </a:rPr>
              <a:t> FORMA1-6.BH</a:t>
            </a:r>
            <a:r>
              <a:rPr lang="ru-RU" sz="1000" dirty="0" smtClean="0">
                <a:solidFill>
                  <a:schemeClr val="tx1"/>
                </a:solidFill>
              </a:rPr>
              <a:t>  </a:t>
            </a:r>
            <a:endParaRPr lang="ru-RU" sz="1000" dirty="0">
              <a:solidFill>
                <a:schemeClr val="tx1"/>
              </a:solidFill>
            </a:endParaRPr>
          </a:p>
        </p:txBody>
      </p:sp>
      <p:cxnSp>
        <p:nvCxnSpPr>
          <p:cNvPr id="43" name="Прямая со стрелкой 42"/>
          <p:cNvCxnSpPr/>
          <p:nvPr/>
        </p:nvCxnSpPr>
        <p:spPr>
          <a:xfrm flipH="1">
            <a:off x="2707760" y="3690292"/>
            <a:ext cx="58681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Прямоугольник 45"/>
          <p:cNvSpPr/>
          <p:nvPr/>
        </p:nvSpPr>
        <p:spPr>
          <a:xfrm>
            <a:off x="2608458" y="3597984"/>
            <a:ext cx="309700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800" dirty="0" smtClean="0"/>
              <a:t>ДА</a:t>
            </a:r>
            <a:endParaRPr lang="ru-RU" sz="800" dirty="0"/>
          </a:p>
        </p:txBody>
      </p:sp>
      <p:cxnSp>
        <p:nvCxnSpPr>
          <p:cNvPr id="47" name="Прямая со стрелкой 46"/>
          <p:cNvCxnSpPr/>
          <p:nvPr/>
        </p:nvCxnSpPr>
        <p:spPr>
          <a:xfrm>
            <a:off x="6815407" y="3690292"/>
            <a:ext cx="504056" cy="3693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Прямоугольник 49"/>
          <p:cNvSpPr/>
          <p:nvPr/>
        </p:nvSpPr>
        <p:spPr>
          <a:xfrm>
            <a:off x="7154920" y="3714886"/>
            <a:ext cx="348172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800" dirty="0" smtClean="0"/>
              <a:t>НЕТ</a:t>
            </a:r>
            <a:endParaRPr lang="ru-RU" sz="8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07846" y="332656"/>
            <a:ext cx="89439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Автоматически по каждой РСО сферы ЖКХ на портале РИ по шаблонам группы «Бухгалтерская отчетность» 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стоит статус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– ОЖИДАЕТСЯ 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3294570" y="2996952"/>
            <a:ext cx="1387519" cy="601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РСО относится к малым предприятиям 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67516" y="4095008"/>
            <a:ext cx="2520280" cy="11161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Из бухгалтерской отчетности необходимо направить в систему ТОЛЬКО форму FORMS.BH.SB.BF.                                   </a:t>
            </a:r>
            <a:r>
              <a:rPr lang="ru-RU" sz="1000" i="1" dirty="0" smtClean="0">
                <a:solidFill>
                  <a:schemeClr val="tx1"/>
                </a:solidFill>
              </a:rPr>
              <a:t>Статус отправки данной формы на портале «Раскрытие информации» не отображается. </a:t>
            </a:r>
            <a:endParaRPr lang="ru-RU" sz="1000" i="1" dirty="0">
              <a:solidFill>
                <a:schemeClr val="tx1"/>
              </a:solidFill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2411760" y="909009"/>
            <a:ext cx="4824536" cy="50376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00" dirty="0" smtClean="0">
              <a:solidFill>
                <a:schemeClr val="tx1"/>
              </a:solidFill>
            </a:endParaRPr>
          </a:p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Шаблон </a:t>
            </a:r>
            <a:r>
              <a:rPr lang="ru-RU" sz="1000" dirty="0">
                <a:solidFill>
                  <a:schemeClr val="tx1"/>
                </a:solidFill>
              </a:rPr>
              <a:t>по раскрытию информации группы </a:t>
            </a:r>
            <a:r>
              <a:rPr lang="en-US" sz="1000" dirty="0">
                <a:solidFill>
                  <a:schemeClr val="tx1"/>
                </a:solidFill>
              </a:rPr>
              <a:t>BALANCE</a:t>
            </a:r>
            <a:r>
              <a:rPr lang="ru-RU" sz="1000" dirty="0">
                <a:solidFill>
                  <a:schemeClr val="tx1"/>
                </a:solidFill>
              </a:rPr>
              <a:t> направлен в систему </a:t>
            </a:r>
            <a:r>
              <a:rPr lang="ru-RU" sz="1000" dirty="0" smtClean="0">
                <a:solidFill>
                  <a:schemeClr val="tx1"/>
                </a:solidFill>
              </a:rPr>
              <a:t>сбора. </a:t>
            </a:r>
            <a:r>
              <a:rPr lang="ru-RU" sz="1000" i="1" dirty="0">
                <a:solidFill>
                  <a:schemeClr val="tx1"/>
                </a:solidFill>
              </a:rPr>
              <a:t>Информацию в рамках данного шаблона обязаны раскрывать все регулируемые РСО</a:t>
            </a:r>
          </a:p>
          <a:p>
            <a:pPr algn="ctr"/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87597" y="6316483"/>
            <a:ext cx="8664241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000" dirty="0" smtClean="0">
                <a:solidFill>
                  <a:srgbClr val="FF0000"/>
                </a:solidFill>
              </a:rPr>
              <a:t>В сфере ТКО логика следующая</a:t>
            </a:r>
            <a:r>
              <a:rPr lang="en-US" sz="1000" dirty="0" smtClean="0">
                <a:solidFill>
                  <a:srgbClr val="FF0000"/>
                </a:solidFill>
              </a:rPr>
              <a:t>:</a:t>
            </a:r>
            <a:r>
              <a:rPr lang="ru-RU" sz="1000" dirty="0" smtClean="0">
                <a:solidFill>
                  <a:srgbClr val="FF0000"/>
                </a:solidFill>
              </a:rPr>
              <a:t> не направлен шаблон группы </a:t>
            </a:r>
            <a:r>
              <a:rPr lang="en-US" sz="1000" dirty="0" smtClean="0">
                <a:solidFill>
                  <a:srgbClr val="FF0000"/>
                </a:solidFill>
              </a:rPr>
              <a:t>BALANCE</a:t>
            </a:r>
            <a:r>
              <a:rPr lang="ru-RU" sz="1000" dirty="0" smtClean="0">
                <a:solidFill>
                  <a:srgbClr val="FF0000"/>
                </a:solidFill>
              </a:rPr>
              <a:t> </a:t>
            </a:r>
            <a:r>
              <a:rPr lang="ru-RU" sz="1000" dirty="0">
                <a:solidFill>
                  <a:srgbClr val="FF0000"/>
                </a:solidFill>
              </a:rPr>
              <a:t>– </a:t>
            </a:r>
            <a:r>
              <a:rPr lang="ru-RU" sz="1000" dirty="0" smtClean="0">
                <a:solidFill>
                  <a:srgbClr val="FF0000"/>
                </a:solidFill>
              </a:rPr>
              <a:t>на портале РИ нет </a:t>
            </a:r>
            <a:r>
              <a:rPr lang="ru-RU" sz="1000" dirty="0">
                <a:solidFill>
                  <a:srgbClr val="FF0000"/>
                </a:solidFill>
              </a:rPr>
              <a:t>статуса ожидания </a:t>
            </a:r>
            <a:r>
              <a:rPr lang="ru-RU" sz="1000" dirty="0" smtClean="0">
                <a:solidFill>
                  <a:srgbClr val="FF0000"/>
                </a:solidFill>
              </a:rPr>
              <a:t>Бухгалтерской отчетности, </a:t>
            </a:r>
            <a:r>
              <a:rPr lang="ru-RU" sz="1000" dirty="0">
                <a:solidFill>
                  <a:srgbClr val="FF0000"/>
                </a:solidFill>
              </a:rPr>
              <a:t>только после поступления </a:t>
            </a:r>
            <a:r>
              <a:rPr lang="ru-RU" sz="1000" dirty="0" smtClean="0">
                <a:solidFill>
                  <a:srgbClr val="FF0000"/>
                </a:solidFill>
              </a:rPr>
              <a:t>шаблона группы </a:t>
            </a:r>
            <a:r>
              <a:rPr lang="en-US" sz="1000" dirty="0" smtClean="0">
                <a:solidFill>
                  <a:srgbClr val="FF0000"/>
                </a:solidFill>
              </a:rPr>
              <a:t>BALANCE</a:t>
            </a:r>
            <a:r>
              <a:rPr lang="ru-RU" sz="1000" dirty="0" smtClean="0">
                <a:solidFill>
                  <a:srgbClr val="FF0000"/>
                </a:solidFill>
              </a:rPr>
              <a:t> </a:t>
            </a:r>
            <a:r>
              <a:rPr lang="ru-RU" sz="1000" dirty="0">
                <a:solidFill>
                  <a:srgbClr val="FF0000"/>
                </a:solidFill>
              </a:rPr>
              <a:t>в систему начинается логика по статусам ожидания </a:t>
            </a:r>
            <a:r>
              <a:rPr lang="ru-RU" sz="1000" dirty="0" smtClean="0">
                <a:solidFill>
                  <a:srgbClr val="FF0000"/>
                </a:solidFill>
              </a:rPr>
              <a:t>Бухгалтерской отчетности. </a:t>
            </a:r>
          </a:p>
          <a:p>
            <a:endParaRPr lang="ru-RU" sz="1000" dirty="0"/>
          </a:p>
        </p:txBody>
      </p:sp>
      <p:sp>
        <p:nvSpPr>
          <p:cNvPr id="14" name="Левая фигурная скобка 13"/>
          <p:cNvSpPr/>
          <p:nvPr/>
        </p:nvSpPr>
        <p:spPr>
          <a:xfrm rot="5400000">
            <a:off x="5049809" y="1639189"/>
            <a:ext cx="260390" cy="2383347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4" name="Прямая со стрелкой 43"/>
          <p:cNvCxnSpPr/>
          <p:nvPr/>
        </p:nvCxnSpPr>
        <p:spPr>
          <a:xfrm flipH="1">
            <a:off x="5521158" y="3690292"/>
            <a:ext cx="446998" cy="3693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Прямоугольник 44"/>
          <p:cNvSpPr/>
          <p:nvPr/>
        </p:nvSpPr>
        <p:spPr>
          <a:xfrm>
            <a:off x="5497431" y="3690292"/>
            <a:ext cx="309700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800" dirty="0" smtClean="0"/>
              <a:t>ДА</a:t>
            </a:r>
            <a:endParaRPr lang="ru-RU" sz="800" dirty="0"/>
          </a:p>
        </p:txBody>
      </p:sp>
      <p:cxnSp>
        <p:nvCxnSpPr>
          <p:cNvPr id="48" name="Прямая со стрелкой 47"/>
          <p:cNvCxnSpPr/>
          <p:nvPr/>
        </p:nvCxnSpPr>
        <p:spPr>
          <a:xfrm>
            <a:off x="4871649" y="3295129"/>
            <a:ext cx="501793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Прямоугольник 48"/>
          <p:cNvSpPr/>
          <p:nvPr/>
        </p:nvSpPr>
        <p:spPr>
          <a:xfrm>
            <a:off x="4912754" y="3377648"/>
            <a:ext cx="348172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800" dirty="0" smtClean="0"/>
              <a:t>НЕТ</a:t>
            </a:r>
            <a:endParaRPr lang="ru-RU" sz="800" dirty="0"/>
          </a:p>
        </p:txBody>
      </p:sp>
    </p:spTree>
    <p:extLst>
      <p:ext uri="{BB962C8B-B14F-4D97-AF65-F5344CB8AC3E}">
        <p14:creationId xmlns:p14="http://schemas.microsoft.com/office/powerpoint/2010/main" val="294179616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401</Words>
  <Application>Microsoft Office PowerPoint</Application>
  <PresentationFormat>Экран (4:3)</PresentationFormat>
  <Paragraphs>36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Владимир Олегиевич Окромелидзе</dc:creator>
  <cp:lastModifiedBy>Владимир Олегиевич Окромелидзе</cp:lastModifiedBy>
  <cp:revision>17</cp:revision>
  <dcterms:created xsi:type="dcterms:W3CDTF">2023-06-27T12:26:36Z</dcterms:created>
  <dcterms:modified xsi:type="dcterms:W3CDTF">2024-04-05T05:40:31Z</dcterms:modified>
</cp:coreProperties>
</file>