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7" r:id="rId2"/>
    <p:sldId id="256" r:id="rId3"/>
    <p:sldId id="258" r:id="rId4"/>
    <p:sldId id="259" r:id="rId5"/>
    <p:sldId id="261" r:id="rId6"/>
    <p:sldId id="278" r:id="rId7"/>
    <p:sldId id="280" r:id="rId8"/>
    <p:sldId id="262" r:id="rId9"/>
    <p:sldId id="282" r:id="rId10"/>
    <p:sldId id="267" r:id="rId11"/>
    <p:sldId id="281" r:id="rId12"/>
    <p:sldId id="279" r:id="rId13"/>
    <p:sldId id="265" r:id="rId14"/>
    <p:sldId id="263" r:id="rId15"/>
    <p:sldId id="270" r:id="rId16"/>
    <p:sldId id="275" r:id="rId17"/>
    <p:sldId id="26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3" autoAdjust="0"/>
    <p:restoredTop sz="94660"/>
  </p:normalViewPr>
  <p:slideViewPr>
    <p:cSldViewPr>
      <p:cViewPr>
        <p:scale>
          <a:sx n="75" d="100"/>
          <a:sy n="75" d="100"/>
        </p:scale>
        <p:origin x="-2664" y="-8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7FEEA-286F-4A80-9F64-440D3CEDF92A}" type="datetimeFigureOut">
              <a:rPr lang="ru-RU" smtClean="0"/>
              <a:pPr/>
              <a:t>25.03.2013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A61CF-1C16-4C71-9990-2566A2170472}" type="slidenum">
              <a:rPr lang="ru-RU" smtClean="0"/>
              <a:pPr/>
              <a:t>‹#›</a:t>
            </a:fld>
            <a:endParaRPr lang="ru-RU"/>
          </a:p>
        </p:txBody>
      </p:sp>
    </p:spTree>
    <p:extLst>
      <p:ext uri="{BB962C8B-B14F-4D97-AF65-F5344CB8AC3E}">
        <p14:creationId xmlns:p14="http://schemas.microsoft.com/office/powerpoint/2010/main" val="3520543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207818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204883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21829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427937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392045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294002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95907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265019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355904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1025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F290FB-71A4-4CBD-A063-863A63BC6943}" type="datetimeFigureOut">
              <a:rPr lang="ru-RU" smtClean="0"/>
              <a:pPr/>
              <a:t>25.03.2013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471F04-F481-43B4-90A0-E682606716FB}" type="slidenum">
              <a:rPr lang="ru-RU" smtClean="0"/>
              <a:pPr/>
              <a:t>‹#›</a:t>
            </a:fld>
            <a:endParaRPr lang="ru-RU"/>
          </a:p>
        </p:txBody>
      </p:sp>
    </p:spTree>
    <p:extLst>
      <p:ext uri="{BB962C8B-B14F-4D97-AF65-F5344CB8AC3E}">
        <p14:creationId xmlns:p14="http://schemas.microsoft.com/office/powerpoint/2010/main" val="366988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290FB-71A4-4CBD-A063-863A63BC6943}" type="datetimeFigureOut">
              <a:rPr lang="ru-RU" smtClean="0"/>
              <a:pPr/>
              <a:t>25.03.2013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71F04-F481-43B4-90A0-E682606716FB}" type="slidenum">
              <a:rPr lang="ru-RU" smtClean="0"/>
              <a:pPr/>
              <a:t>‹#›</a:t>
            </a:fld>
            <a:endParaRPr lang="ru-RU"/>
          </a:p>
        </p:txBody>
      </p:sp>
    </p:spTree>
    <p:extLst>
      <p:ext uri="{BB962C8B-B14F-4D97-AF65-F5344CB8AC3E}">
        <p14:creationId xmlns:p14="http://schemas.microsoft.com/office/powerpoint/2010/main" val="1316394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lenoblces.ru/" TargetMode="External"/><Relationship Id="rId4" Type="http://schemas.openxmlformats.org/officeDocument/2006/relationships/hyperlink" Target="http://www.eias.r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2691913"/>
            <a:ext cx="7848872" cy="1077218"/>
          </a:xfrm>
          <a:prstGeom prst="rect">
            <a:avLst/>
          </a:prstGeom>
          <a:noFill/>
        </p:spPr>
        <p:txBody>
          <a:bodyPr wrap="square" rtlCol="0">
            <a:spAutoFit/>
          </a:bodyPr>
          <a:lstStyle/>
          <a:p>
            <a:pPr algn="ctr"/>
            <a:r>
              <a:rPr lang="ru-RU" sz="3200" b="1" dirty="0" smtClean="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outerShdw blurRad="41275" dist="20320" dir="1800000" algn="tl" rotWithShape="0">
                    <a:srgbClr val="000000">
                      <a:alpha val="40000"/>
                    </a:srgbClr>
                  </a:outerShdw>
                </a:effectLst>
                <a:latin typeface="Arial" pitchFamily="34" charset="0"/>
                <a:cs typeface="Arial" pitchFamily="34" charset="0"/>
              </a:rPr>
              <a:t>Обучающий семинар по заполнению шаблона </a:t>
            </a:r>
            <a:r>
              <a:rPr lang="en-US" sz="3200" b="1" dirty="0" smtClean="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outerShdw blurRad="41275" dist="20320" dir="1800000" algn="tl" rotWithShape="0">
                    <a:srgbClr val="000000">
                      <a:alpha val="40000"/>
                    </a:srgbClr>
                  </a:outerShdw>
                </a:effectLst>
                <a:latin typeface="Arial" pitchFamily="34" charset="0"/>
                <a:cs typeface="Arial" pitchFamily="34" charset="0"/>
              </a:rPr>
              <a:t>IST.FIN.</a:t>
            </a:r>
            <a:endParaRPr lang="ru-RU" sz="3200" b="1" dirty="0">
              <a:solidFill>
                <a:srgbClr val="00B0F0"/>
              </a:solidFill>
              <a:effectLst>
                <a:glow rad="63500">
                  <a:schemeClr val="accent1">
                    <a:satMod val="175000"/>
                    <a:alpha val="40000"/>
                  </a:schemeClr>
                </a:glow>
                <a:outerShdw blurRad="41275" dist="20320" dir="1800000" algn="tl" rotWithShape="0">
                  <a:srgbClr val="000000">
                    <a:alpha val="40000"/>
                  </a:srgbClr>
                </a:outerShdw>
              </a:effectLst>
              <a:latin typeface="Arial" pitchFamily="34" charset="0"/>
              <a:cs typeface="Arial" pitchFamily="34" charset="0"/>
            </a:endParaRPr>
          </a:p>
        </p:txBody>
      </p:sp>
      <p:sp>
        <p:nvSpPr>
          <p:cNvPr id="6" name="TextBox 5"/>
          <p:cNvSpPr txBox="1"/>
          <p:nvPr/>
        </p:nvSpPr>
        <p:spPr>
          <a:xfrm>
            <a:off x="454119" y="44624"/>
            <a:ext cx="8532948" cy="958660"/>
          </a:xfrm>
          <a:prstGeom prst="rect">
            <a:avLst/>
          </a:prstGeom>
          <a:noFill/>
        </p:spPr>
        <p:txBody>
          <a:bodyPr wrap="square" rtlCol="0">
            <a:spAutoFit/>
          </a:bodyPr>
          <a:lstStyle/>
          <a:p>
            <a:pPr algn="ctr">
              <a:lnSpc>
                <a:spcPct val="150000"/>
              </a:lnSpc>
            </a:pPr>
            <a:r>
              <a:rPr lang="ru-RU" sz="2000" b="1" dirty="0" smtClean="0">
                <a:ln w="3175">
                  <a:solidFill>
                    <a:schemeClr val="tx1"/>
                  </a:solidFill>
                  <a:prstDash val="solid"/>
                </a:ln>
                <a:solidFill>
                  <a:srgbClr val="002060"/>
                </a:solidFill>
                <a:effectLst>
                  <a:glow rad="63500">
                    <a:schemeClr val="accent1">
                      <a:satMod val="175000"/>
                      <a:alpha val="40000"/>
                    </a:schemeClr>
                  </a:glow>
                  <a:outerShdw blurRad="41275" dist="20320" dir="1800000" algn="tl" rotWithShape="0">
                    <a:srgbClr val="000000">
                      <a:alpha val="40000"/>
                    </a:srgbClr>
                  </a:outerShdw>
                </a:effectLst>
                <a:latin typeface="Arial" pitchFamily="34" charset="0"/>
                <a:cs typeface="Arial" pitchFamily="34" charset="0"/>
              </a:rPr>
              <a:t>ГКУ ЛО «ЦЕНТР ЭНЕРГОСБЕРЕЖЕНИЯ И ПОВЫШЕНИЯ ЭНЕРГОЭФФЕКТИВНОСТИ  ЛЕНИНГРАДСКОЙ ОБЛАСТИ»</a:t>
            </a:r>
            <a:endParaRPr lang="ru-RU" sz="2000" b="1" dirty="0">
              <a:ln w="3175">
                <a:solidFill>
                  <a:schemeClr val="tx1"/>
                </a:solidFill>
                <a:prstDash val="solid"/>
              </a:ln>
              <a:solidFill>
                <a:srgbClr val="002060"/>
              </a:solidFill>
              <a:effectLst>
                <a:glow rad="63500">
                  <a:schemeClr val="accent1">
                    <a:satMod val="175000"/>
                    <a:alpha val="40000"/>
                  </a:schemeClr>
                </a:glow>
                <a:outerShdw blurRad="41275" dist="20320" dir="1800000" algn="tl" rotWithShape="0">
                  <a:srgbClr val="000000">
                    <a:alpha val="40000"/>
                  </a:srgbClr>
                </a:outerShdw>
              </a:effectLst>
              <a:latin typeface="Arial" pitchFamily="34" charset="0"/>
              <a:cs typeface="Arial" pitchFamily="34" charset="0"/>
            </a:endParaRPr>
          </a:p>
        </p:txBody>
      </p:sp>
      <p:sp>
        <p:nvSpPr>
          <p:cNvPr id="2" name="TextBox 1"/>
          <p:cNvSpPr txBox="1"/>
          <p:nvPr/>
        </p:nvSpPr>
        <p:spPr>
          <a:xfrm>
            <a:off x="3538929" y="6093296"/>
            <a:ext cx="2138149" cy="369332"/>
          </a:xfrm>
          <a:prstGeom prst="rect">
            <a:avLst/>
          </a:prstGeom>
          <a:noFill/>
        </p:spPr>
        <p:txBody>
          <a:bodyPr wrap="none" rtlCol="0">
            <a:spAutoFit/>
          </a:bodyPr>
          <a:lstStyle/>
          <a:p>
            <a:pPr algn="ctr"/>
            <a:r>
              <a:rPr lang="en-US" b="1" dirty="0" smtClean="0">
                <a:latin typeface="Arial" pitchFamily="34" charset="0"/>
                <a:cs typeface="Arial" pitchFamily="34" charset="0"/>
              </a:rPr>
              <a:t>www.lenoblces.ru</a:t>
            </a:r>
            <a:endParaRPr lang="ru-RU" b="1" dirty="0">
              <a:latin typeface="Arial" pitchFamily="34" charset="0"/>
              <a:cs typeface="Arial" pitchFamily="34" charset="0"/>
            </a:endParaRPr>
          </a:p>
        </p:txBody>
      </p:sp>
      <p:sp>
        <p:nvSpPr>
          <p:cNvPr id="3" name="Дата 2"/>
          <p:cNvSpPr>
            <a:spLocks noGrp="1"/>
          </p:cNvSpPr>
          <p:nvPr>
            <p:ph type="dt" sz="half" idx="10"/>
          </p:nvPr>
        </p:nvSpPr>
        <p:spPr>
          <a:xfrm>
            <a:off x="4130579" y="6462628"/>
            <a:ext cx="882843" cy="365125"/>
          </a:xfrm>
        </p:spPr>
        <p:txBody>
          <a:bodyPr/>
          <a:lstStyle/>
          <a:p>
            <a:r>
              <a:rPr lang="ru-RU" dirty="0" smtClean="0"/>
              <a:t>20.03.2013</a:t>
            </a:r>
            <a:endParaRPr lang="ru-RU" dirty="0"/>
          </a:p>
        </p:txBody>
      </p:sp>
    </p:spTree>
    <p:extLst>
      <p:ext uri="{BB962C8B-B14F-4D97-AF65-F5344CB8AC3E}">
        <p14:creationId xmlns:p14="http://schemas.microsoft.com/office/powerpoint/2010/main" val="4224691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84976" cy="2708434"/>
          </a:xfrm>
          <a:prstGeom prst="rect">
            <a:avLst/>
          </a:prstGeom>
        </p:spPr>
        <p:txBody>
          <a:bodyPr wrap="square">
            <a:spAutoFit/>
          </a:bodyPr>
          <a:lstStyle/>
          <a:p>
            <a:pPr>
              <a:lnSpc>
                <a:spcPct val="150000"/>
              </a:lnSpc>
            </a:pPr>
            <a:r>
              <a:rPr lang="ru-RU" sz="2000" i="1" dirty="0" smtClean="0">
                <a:latin typeface="Times New Roman" pitchFamily="18" charset="0"/>
                <a:cs typeface="Times New Roman" pitchFamily="18" charset="0"/>
              </a:rPr>
              <a:t>Экономический расчет</a:t>
            </a:r>
          </a:p>
          <a:p>
            <a:pPr algn="just">
              <a:lnSpc>
                <a:spcPct val="150000"/>
              </a:lnSpc>
            </a:pPr>
            <a:r>
              <a:rPr lang="ru-RU" sz="2000" dirty="0" smtClean="0">
                <a:latin typeface="Times New Roman" pitchFamily="18" charset="0"/>
                <a:cs typeface="Times New Roman" pitchFamily="18" charset="0"/>
              </a:rPr>
              <a:t>	Суммарное </a:t>
            </a:r>
            <a:r>
              <a:rPr lang="ru-RU" sz="2000" dirty="0">
                <a:latin typeface="Times New Roman" pitchFamily="18" charset="0"/>
                <a:cs typeface="Times New Roman" pitchFamily="18" charset="0"/>
              </a:rPr>
              <a:t>годовое потребление электроэнергии </a:t>
            </a:r>
            <a:r>
              <a:rPr lang="ru-RU" sz="2000" dirty="0" smtClean="0">
                <a:latin typeface="Times New Roman" pitchFamily="18" charset="0"/>
                <a:cs typeface="Times New Roman" pitchFamily="18" charset="0"/>
              </a:rPr>
              <a:t>скважины до реализации мероприятия </a:t>
            </a:r>
            <a:r>
              <a:rPr lang="ru-RU" sz="2000" dirty="0">
                <a:latin typeface="Times New Roman" pitchFamily="18" charset="0"/>
                <a:cs typeface="Times New Roman" pitchFamily="18" charset="0"/>
              </a:rPr>
              <a:t>составляет </a:t>
            </a:r>
            <a:r>
              <a:rPr lang="ru-RU" sz="2000" dirty="0" smtClean="0">
                <a:latin typeface="Times New Roman" pitchFamily="18" charset="0"/>
                <a:cs typeface="Times New Roman" pitchFamily="18" charset="0"/>
              </a:rPr>
              <a:t>W=1000 кВтч. Реализация мероприятия привела к экономии :</a:t>
            </a:r>
            <a:endParaRPr lang="ru-RU" sz="2000" dirty="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sym typeface="Symbol"/>
              </a:rPr>
              <a:t></a:t>
            </a:r>
            <a:r>
              <a:rPr lang="ru-RU" sz="2000" dirty="0" smtClean="0">
                <a:latin typeface="Times New Roman" pitchFamily="18" charset="0"/>
                <a:cs typeface="Times New Roman" pitchFamily="18" charset="0"/>
              </a:rPr>
              <a:t>W=0,2*1000=</a:t>
            </a:r>
            <a:r>
              <a:rPr lang="ru-RU" sz="2000" b="1" dirty="0" smtClean="0">
                <a:latin typeface="Times New Roman" pitchFamily="18" charset="0"/>
                <a:cs typeface="Times New Roman" pitchFamily="18" charset="0"/>
              </a:rPr>
              <a:t>200</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кВтч</a:t>
            </a:r>
            <a:r>
              <a:rPr lang="ru-RU" sz="2000" dirty="0" smtClean="0">
                <a:latin typeface="Times New Roman" pitchFamily="18" charset="0"/>
                <a:cs typeface="Times New Roman" pitchFamily="18" charset="0"/>
              </a:rPr>
              <a:t>,</a:t>
            </a:r>
          </a:p>
          <a:p>
            <a:pPr algn="ctr">
              <a:lnSpc>
                <a:spcPct val="150000"/>
              </a:lnSpc>
            </a:pPr>
            <a:r>
              <a:rPr lang="en-US" sz="2000" dirty="0" smtClean="0">
                <a:latin typeface="Times New Roman" pitchFamily="18" charset="0"/>
                <a:cs typeface="Times New Roman" pitchFamily="18" charset="0"/>
              </a:rPr>
              <a:t>W’</a:t>
            </a:r>
            <a:r>
              <a:rPr lang="ru-RU" sz="2000" dirty="0" smtClean="0">
                <a:latin typeface="Times New Roman" pitchFamily="18" charset="0"/>
                <a:cs typeface="Times New Roman" pitchFamily="18" charset="0"/>
              </a:rPr>
              <a:t>=800 </a:t>
            </a:r>
            <a:r>
              <a:rPr lang="ru-RU" sz="2000" dirty="0" err="1" smtClean="0">
                <a:latin typeface="Times New Roman" pitchFamily="18" charset="0"/>
                <a:cs typeface="Times New Roman" pitchFamily="18" charset="0"/>
              </a:rPr>
              <a:t>кВтч</a:t>
            </a:r>
            <a:r>
              <a:rPr lang="ru-RU" sz="2000" dirty="0" smtClean="0">
                <a:latin typeface="Times New Roman" pitchFamily="18" charset="0"/>
                <a:cs typeface="Times New Roman" pitchFamily="18" charset="0"/>
              </a:rPr>
              <a:t> –расход электроэнергии после реализации мероприятия</a:t>
            </a:r>
            <a:endParaRPr lang="ru-RU" sz="2000" dirty="0">
              <a:latin typeface="Times New Roman" pitchFamily="18" charset="0"/>
              <a:cs typeface="Times New Roman" pitchFamily="18" charset="0"/>
            </a:endParaRPr>
          </a:p>
        </p:txBody>
      </p:sp>
      <p:sp>
        <p:nvSpPr>
          <p:cNvPr id="5" name="TextBox 4"/>
          <p:cNvSpPr txBox="1"/>
          <p:nvPr/>
        </p:nvSpPr>
        <p:spPr>
          <a:xfrm>
            <a:off x="323528" y="75982"/>
            <a:ext cx="8820472" cy="400110"/>
          </a:xfrm>
          <a:prstGeom prst="rect">
            <a:avLst/>
          </a:prstGeom>
          <a:noFill/>
        </p:spPr>
        <p:txBody>
          <a:bodyPr wrap="square" rtlCol="0">
            <a:spAutoFit/>
          </a:bodyPr>
          <a:lstStyle/>
          <a:p>
            <a:r>
              <a:rPr lang="ru-RU" sz="2000" b="1" dirty="0" smtClean="0">
                <a:latin typeface="Times New Roman" pitchFamily="18" charset="0"/>
                <a:cs typeface="Times New Roman" pitchFamily="18" charset="0"/>
              </a:rPr>
              <a:t>Пример № 2. Внедрение частотного регулирования на насосной станции</a:t>
            </a:r>
            <a:endParaRPr lang="ru-RU" sz="2000" b="1" dirty="0">
              <a:latin typeface="Times New Roman" pitchFamily="18" charset="0"/>
              <a:cs typeface="Times New Roman" pitchFamily="18" charset="0"/>
            </a:endParaRPr>
          </a:p>
        </p:txBody>
      </p:sp>
      <p:sp>
        <p:nvSpPr>
          <p:cNvPr id="8" name="Прямоугольник 7"/>
          <p:cNvSpPr/>
          <p:nvPr/>
        </p:nvSpPr>
        <p:spPr>
          <a:xfrm>
            <a:off x="0" y="2924944"/>
            <a:ext cx="8756426" cy="4616648"/>
          </a:xfrm>
          <a:prstGeom prst="rect">
            <a:avLst/>
          </a:prstGeom>
        </p:spPr>
        <p:txBody>
          <a:bodyPr wrap="square">
            <a:spAutoFit/>
          </a:bodyPr>
          <a:lstStyle/>
          <a:p>
            <a:pPr algn="just">
              <a:lnSpc>
                <a:spcPct val="150000"/>
              </a:lnSpc>
            </a:pPr>
            <a:r>
              <a:rPr lang="ru-RU" sz="16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шаблоне выбираем подходящий показатель:</a:t>
            </a:r>
          </a:p>
          <a:p>
            <a:pPr marL="742950" lvl="1" indent="-285750">
              <a:lnSpc>
                <a:spcPct val="150000"/>
              </a:lnSpc>
              <a:buFont typeface="Wingdings" pitchFamily="2" charset="2"/>
              <a:buChar char="ü"/>
            </a:pPr>
            <a:r>
              <a:rPr lang="ru-RU" sz="2000" b="1" dirty="0">
                <a:latin typeface="Times New Roman" pitchFamily="18" charset="0"/>
                <a:cs typeface="Times New Roman" pitchFamily="18" charset="0"/>
              </a:rPr>
              <a:t>Снижение расхода ЭЭ на единицу отпуска воды в сеть (</a:t>
            </a:r>
            <a:r>
              <a:rPr lang="ru-RU" sz="2000" b="1" dirty="0" err="1">
                <a:latin typeface="Times New Roman" pitchFamily="18" charset="0"/>
                <a:cs typeface="Times New Roman" pitchFamily="18" charset="0"/>
              </a:rPr>
              <a:t>кВтч</a:t>
            </a:r>
            <a:r>
              <a:rPr lang="ru-RU" sz="2000" b="1" dirty="0">
                <a:latin typeface="Times New Roman" pitchFamily="18" charset="0"/>
                <a:cs typeface="Times New Roman" pitchFamily="18" charset="0"/>
              </a:rPr>
              <a:t>/м</a:t>
            </a:r>
            <a:r>
              <a:rPr lang="ru-RU" sz="2000" b="1" baseline="30000" dirty="0">
                <a:latin typeface="Times New Roman" pitchFamily="18" charset="0"/>
                <a:cs typeface="Times New Roman" pitchFamily="18" charset="0"/>
              </a:rPr>
              <a:t>3</a:t>
            </a:r>
            <a:r>
              <a:rPr lang="ru-RU" sz="2000" b="1" dirty="0" smtClean="0">
                <a:latin typeface="Times New Roman" pitchFamily="18" charset="0"/>
                <a:cs typeface="Times New Roman" pitchFamily="18" charset="0"/>
              </a:rPr>
              <a:t>)</a:t>
            </a:r>
            <a:endParaRPr lang="ru-RU" sz="2000" b="1" dirty="0">
              <a:latin typeface="Times New Roman" pitchFamily="18" charset="0"/>
              <a:cs typeface="Times New Roman" pitchFamily="18" charset="0"/>
            </a:endParaRPr>
          </a:p>
          <a:p>
            <a:pPr lvl="1" algn="just">
              <a:lnSpc>
                <a:spcPct val="150000"/>
              </a:lnSpc>
            </a:pPr>
            <a:r>
              <a:rPr lang="ru-RU" sz="2000" dirty="0" smtClean="0">
                <a:latin typeface="Times New Roman" pitchFamily="18" charset="0"/>
                <a:cs typeface="Times New Roman" pitchFamily="18" charset="0"/>
              </a:rPr>
              <a:t>Перекачано воды– 1</a:t>
            </a:r>
            <a:r>
              <a:rPr lang="en-US" sz="2000" dirty="0" smtClean="0">
                <a:latin typeface="Times New Roman" pitchFamily="18" charset="0"/>
                <a:cs typeface="Times New Roman" pitchFamily="18" charset="0"/>
              </a:rPr>
              <a:t>0</a:t>
            </a:r>
            <a:r>
              <a:rPr lang="ru-RU" sz="2000" dirty="0" smtClean="0">
                <a:latin typeface="Times New Roman" pitchFamily="18" charset="0"/>
                <a:cs typeface="Times New Roman" pitchFamily="18" charset="0"/>
              </a:rPr>
              <a:t>00 куб. м. Удельный расход :</a:t>
            </a:r>
          </a:p>
          <a:p>
            <a:pPr lvl="1" algn="ctr">
              <a:lnSpc>
                <a:spcPct val="150000"/>
              </a:lnSpc>
            </a:pPr>
            <a:r>
              <a:rPr lang="ru-RU" sz="2000" dirty="0">
                <a:latin typeface="Times New Roman" pitchFamily="18" charset="0"/>
                <a:cs typeface="Times New Roman" pitchFamily="18" charset="0"/>
              </a:rPr>
              <a:t>Минимальный - </a:t>
            </a:r>
            <a:r>
              <a:rPr lang="en-US" sz="2000" dirty="0">
                <a:latin typeface="Times New Roman" pitchFamily="18" charset="0"/>
                <a:cs typeface="Times New Roman" pitchFamily="18" charset="0"/>
              </a:rPr>
              <a:t>q</a:t>
            </a:r>
            <a:r>
              <a:rPr lang="ru-RU" sz="2000" baseline="-25000" dirty="0">
                <a:latin typeface="Times New Roman" pitchFamily="18" charset="0"/>
                <a:cs typeface="Times New Roman" pitchFamily="18" charset="0"/>
              </a:rPr>
              <a:t>мин</a:t>
            </a:r>
            <a:r>
              <a:rPr lang="en-US" sz="2000" dirty="0">
                <a:latin typeface="Times New Roman" pitchFamily="18" charset="0"/>
                <a:cs typeface="Times New Roman" pitchFamily="18" charset="0"/>
              </a:rPr>
              <a:t>=W’/V</a:t>
            </a:r>
            <a:r>
              <a:rPr lang="ru-RU" sz="2000" dirty="0">
                <a:latin typeface="Times New Roman" pitchFamily="18" charset="0"/>
                <a:cs typeface="Times New Roman" pitchFamily="18" charset="0"/>
              </a:rPr>
              <a:t>факт=</a:t>
            </a:r>
            <a:r>
              <a:rPr lang="en-US" sz="2000" dirty="0">
                <a:latin typeface="Times New Roman" pitchFamily="18" charset="0"/>
                <a:cs typeface="Times New Roman" pitchFamily="18" charset="0"/>
              </a:rPr>
              <a:t> </a:t>
            </a:r>
            <a:r>
              <a:rPr lang="ru-RU" sz="2000" dirty="0">
                <a:latin typeface="Times New Roman" pitchFamily="18" charset="0"/>
                <a:cs typeface="Times New Roman" pitchFamily="18" charset="0"/>
              </a:rPr>
              <a:t>800/1</a:t>
            </a:r>
            <a:r>
              <a:rPr lang="en-US" sz="2000" dirty="0">
                <a:latin typeface="Times New Roman" pitchFamily="18" charset="0"/>
                <a:cs typeface="Times New Roman" pitchFamily="18" charset="0"/>
              </a:rPr>
              <a:t>0</a:t>
            </a:r>
            <a:r>
              <a:rPr lang="ru-RU" sz="2000" dirty="0" smtClean="0">
                <a:latin typeface="Times New Roman" pitchFamily="18" charset="0"/>
                <a:cs typeface="Times New Roman" pitchFamily="18" charset="0"/>
              </a:rPr>
              <a:t>00=0,8 </a:t>
            </a:r>
            <a:r>
              <a:rPr lang="ru-RU" sz="2000" dirty="0" err="1">
                <a:latin typeface="Times New Roman" pitchFamily="18" charset="0"/>
                <a:cs typeface="Times New Roman" pitchFamily="18" charset="0"/>
              </a:rPr>
              <a:t>кВтч</a:t>
            </a:r>
            <a:r>
              <a:rPr lang="ru-RU" sz="2000" dirty="0">
                <a:latin typeface="Times New Roman" pitchFamily="18" charset="0"/>
                <a:cs typeface="Times New Roman" pitchFamily="18" charset="0"/>
              </a:rPr>
              <a:t>/м</a:t>
            </a:r>
            <a:r>
              <a:rPr lang="ru-RU" sz="2000" baseline="30000" dirty="0">
                <a:latin typeface="Times New Roman" pitchFamily="18" charset="0"/>
                <a:cs typeface="Times New Roman" pitchFamily="18" charset="0"/>
              </a:rPr>
              <a:t>3</a:t>
            </a:r>
          </a:p>
          <a:p>
            <a:pPr lvl="1" algn="ctr">
              <a:lnSpc>
                <a:spcPct val="150000"/>
              </a:lnSpc>
            </a:pPr>
            <a:r>
              <a:rPr lang="ru-RU" sz="2000" dirty="0" smtClean="0">
                <a:latin typeface="Times New Roman" pitchFamily="18" charset="0"/>
                <a:cs typeface="Times New Roman" pitchFamily="18" charset="0"/>
              </a:rPr>
              <a:t>Ожидаемый – </a:t>
            </a:r>
            <a:r>
              <a:rPr lang="en-US" sz="2000" dirty="0" smtClean="0">
                <a:latin typeface="Times New Roman" pitchFamily="18" charset="0"/>
                <a:cs typeface="Times New Roman" pitchFamily="18" charset="0"/>
              </a:rPr>
              <a:t>q</a:t>
            </a:r>
            <a:r>
              <a:rPr lang="ru-RU" sz="2000" baseline="-25000" dirty="0" err="1" smtClean="0">
                <a:latin typeface="Times New Roman" pitchFamily="18" charset="0"/>
                <a:cs typeface="Times New Roman" pitchFamily="18" charset="0"/>
              </a:rPr>
              <a:t>ож</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факт</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700/1</a:t>
            </a:r>
            <a:r>
              <a:rPr lang="en-US" sz="2000" dirty="0" smtClean="0">
                <a:latin typeface="Times New Roman" pitchFamily="18" charset="0"/>
                <a:cs typeface="Times New Roman" pitchFamily="18" charset="0"/>
              </a:rPr>
              <a:t>0</a:t>
            </a:r>
            <a:r>
              <a:rPr lang="ru-RU" sz="2000" dirty="0" smtClean="0">
                <a:latin typeface="Times New Roman" pitchFamily="18" charset="0"/>
                <a:cs typeface="Times New Roman" pitchFamily="18" charset="0"/>
              </a:rPr>
              <a:t>00=0,7</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кВтч/м</a:t>
            </a:r>
            <a:r>
              <a:rPr lang="ru-RU" sz="2000" baseline="30000" dirty="0" smtClean="0">
                <a:latin typeface="Times New Roman" pitchFamily="18" charset="0"/>
                <a:cs typeface="Times New Roman" pitchFamily="18" charset="0"/>
              </a:rPr>
              <a:t>3</a:t>
            </a:r>
          </a:p>
          <a:p>
            <a:pPr lvl="1">
              <a:lnSpc>
                <a:spcPct val="150000"/>
              </a:lnSpc>
            </a:pPr>
            <a:r>
              <a:rPr lang="ru-RU" sz="2000" dirty="0" smtClean="0">
                <a:latin typeface="Times New Roman" pitchFamily="18" charset="0"/>
                <a:cs typeface="Times New Roman" pitchFamily="18" charset="0"/>
              </a:rPr>
              <a:t>Тогда снижение удельного расхода в итоге:</a:t>
            </a:r>
          </a:p>
          <a:p>
            <a:pPr lvl="1" algn="ctr">
              <a:lnSpc>
                <a:spcPct val="150000"/>
              </a:lnSpc>
            </a:pPr>
            <a:r>
              <a:rPr lang="ru-RU" sz="2400" b="1" dirty="0">
                <a:latin typeface="Times New Roman" pitchFamily="18" charset="0"/>
                <a:cs typeface="Times New Roman" pitchFamily="18" charset="0"/>
              </a:rPr>
              <a:t>Минимальное</a:t>
            </a:r>
            <a:r>
              <a:rPr lang="ru-RU" sz="2400" dirty="0">
                <a:latin typeface="Times New Roman" pitchFamily="18" charset="0"/>
                <a:cs typeface="Times New Roman" pitchFamily="18" charset="0"/>
              </a:rPr>
              <a:t> – </a:t>
            </a:r>
            <a:r>
              <a:rPr lang="en-US" sz="2400" dirty="0">
                <a:latin typeface="Times New Roman" pitchFamily="18" charset="0"/>
                <a:cs typeface="Times New Roman" pitchFamily="18" charset="0"/>
              </a:rPr>
              <a:t>1000/1000 – </a:t>
            </a:r>
            <a:r>
              <a:rPr lang="en-US" sz="2400" dirty="0" smtClean="0">
                <a:latin typeface="Times New Roman" pitchFamily="18" charset="0"/>
                <a:cs typeface="Times New Roman" pitchFamily="18" charset="0"/>
              </a:rPr>
              <a:t>800/1000</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 0,2 </a:t>
            </a:r>
            <a:r>
              <a:rPr lang="ru-RU" sz="2400" b="1" dirty="0" err="1">
                <a:latin typeface="Times New Roman" pitchFamily="18" charset="0"/>
                <a:cs typeface="Times New Roman" pitchFamily="18" charset="0"/>
              </a:rPr>
              <a:t>кВтч</a:t>
            </a:r>
            <a:r>
              <a:rPr lang="ru-RU" sz="2400" b="1" dirty="0">
                <a:latin typeface="Times New Roman" pitchFamily="18" charset="0"/>
                <a:cs typeface="Times New Roman" pitchFamily="18" charset="0"/>
              </a:rPr>
              <a:t>/м</a:t>
            </a:r>
            <a:r>
              <a:rPr lang="ru-RU" sz="2400" b="1" baseline="30000" dirty="0">
                <a:latin typeface="Times New Roman" pitchFamily="18" charset="0"/>
                <a:cs typeface="Times New Roman" pitchFamily="18" charset="0"/>
              </a:rPr>
              <a:t>3</a:t>
            </a:r>
          </a:p>
          <a:p>
            <a:pPr lvl="1" algn="ctr">
              <a:lnSpc>
                <a:spcPct val="150000"/>
              </a:lnSpc>
            </a:pPr>
            <a:r>
              <a:rPr lang="ru-RU" sz="2400" b="1" dirty="0" smtClean="0">
                <a:latin typeface="Times New Roman" pitchFamily="18" charset="0"/>
                <a:cs typeface="Times New Roman" pitchFamily="18" charset="0"/>
              </a:rPr>
              <a:t>Ожидаемое</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1000/1000 – 700/1000</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 0,3</a:t>
            </a:r>
            <a:r>
              <a:rPr lang="en-US"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кВтч/м</a:t>
            </a:r>
            <a:r>
              <a:rPr lang="ru-RU" sz="2400" b="1" baseline="30000" dirty="0" smtClean="0">
                <a:latin typeface="Times New Roman" pitchFamily="18" charset="0"/>
                <a:cs typeface="Times New Roman" pitchFamily="18" charset="0"/>
              </a:rPr>
              <a:t>3</a:t>
            </a:r>
          </a:p>
          <a:p>
            <a:pPr lvl="1" algn="ctr"/>
            <a:endParaRPr lang="en-US" b="1" baseline="30000" dirty="0" smtClean="0">
              <a:latin typeface="Times New Roman" pitchFamily="18" charset="0"/>
              <a:cs typeface="Times New Roman" pitchFamily="18" charset="0"/>
            </a:endParaRPr>
          </a:p>
          <a:p>
            <a:pPr lvl="1"/>
            <a:endParaRPr lang="ru-RU" baseline="30000" dirty="0">
              <a:latin typeface="Times New Roman" pitchFamily="18" charset="0"/>
              <a:cs typeface="Times New Roman" pitchFamily="18" charset="0"/>
            </a:endParaRPr>
          </a:p>
          <a:p>
            <a:pPr lvl="1"/>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2677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7016" y="548680"/>
            <a:ext cx="8856984" cy="7617470"/>
          </a:xfrm>
          <a:prstGeom prst="rect">
            <a:avLst/>
          </a:prstGeom>
        </p:spPr>
        <p:txBody>
          <a:bodyPr wrap="square">
            <a:spAutoFit/>
          </a:bodyPr>
          <a:lstStyle/>
          <a:p>
            <a:pPr>
              <a:lnSpc>
                <a:spcPct val="150000"/>
              </a:lnSpc>
            </a:pPr>
            <a:r>
              <a:rPr lang="ru-RU" sz="2000" i="1" dirty="0" smtClean="0">
                <a:latin typeface="Times New Roman" pitchFamily="18" charset="0"/>
                <a:cs typeface="Times New Roman" pitchFamily="18" charset="0"/>
              </a:rPr>
              <a:t>Экономический расчет</a:t>
            </a:r>
          </a:p>
          <a:p>
            <a:pPr algn="just">
              <a:lnSpc>
                <a:spcPct val="150000"/>
              </a:lnSpc>
            </a:pPr>
            <a:r>
              <a:rPr lang="ru-RU" sz="2000" dirty="0" smtClean="0">
                <a:latin typeface="Times New Roman" pitchFamily="18" charset="0"/>
                <a:cs typeface="Times New Roman" pitchFamily="18" charset="0"/>
              </a:rPr>
              <a:t>	Отпуск ТЭ в сеть 3 000 Гкал. Потери ТЭ при её передачи до реализации мероприятия составляют 300 Гкал. Расчет показал, что потери ТЭ при её передаче после реализации мероприятия составят 100 Гкал. </a:t>
            </a:r>
          </a:p>
          <a:p>
            <a:pPr lvl="1" algn="ctr">
              <a:lnSpc>
                <a:spcPct val="150000"/>
              </a:lnSpc>
            </a:pPr>
            <a:r>
              <a:rPr lang="ru-RU" sz="2000" dirty="0" smtClean="0">
                <a:latin typeface="Times New Roman" pitchFamily="18" charset="0"/>
                <a:cs typeface="Times New Roman" pitchFamily="18" charset="0"/>
              </a:rPr>
              <a:t>Минимальное –100 Гкал</a:t>
            </a:r>
            <a:endParaRPr lang="ru-RU" sz="2000" baseline="30000" dirty="0" smtClean="0">
              <a:latin typeface="Times New Roman" pitchFamily="18" charset="0"/>
              <a:cs typeface="Times New Roman" pitchFamily="18" charset="0"/>
            </a:endParaRPr>
          </a:p>
          <a:p>
            <a:pPr lvl="1" algn="ctr">
              <a:lnSpc>
                <a:spcPct val="150000"/>
              </a:lnSpc>
            </a:pPr>
            <a:r>
              <a:rPr lang="ru-RU" sz="2000" dirty="0" smtClean="0">
                <a:latin typeface="Times New Roman" pitchFamily="18" charset="0"/>
                <a:cs typeface="Times New Roman" pitchFamily="18" charset="0"/>
              </a:rPr>
              <a:t>Ожидаемое </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50 Гкал</a:t>
            </a:r>
            <a:endParaRPr lang="ru-RU" sz="2000" baseline="30000" dirty="0">
              <a:latin typeface="Times New Roman" pitchFamily="18" charset="0"/>
              <a:cs typeface="Times New Roman" pitchFamily="18" charset="0"/>
            </a:endParaRPr>
          </a:p>
          <a:p>
            <a:pPr algn="just">
              <a:lnSpc>
                <a:spcPct val="150000"/>
              </a:lnSpc>
            </a:pPr>
            <a:r>
              <a:rPr lang="ru-RU" sz="2000" dirty="0" smtClean="0">
                <a:latin typeface="Times New Roman" pitchFamily="18" charset="0"/>
                <a:cs typeface="Times New Roman" pitchFamily="18" charset="0"/>
              </a:rPr>
              <a:t>В шаблоне необходимо выбрать показатель:</a:t>
            </a:r>
          </a:p>
          <a:p>
            <a:pPr marL="285750" indent="-285750" algn="just">
              <a:lnSpc>
                <a:spcPct val="150000"/>
              </a:lnSpc>
              <a:buFont typeface="Wingdings" pitchFamily="2" charset="2"/>
              <a:buChar char="ü"/>
            </a:pPr>
            <a:r>
              <a:rPr lang="ru-RU" sz="2000" b="1" dirty="0" smtClean="0">
                <a:latin typeface="Times New Roman" pitchFamily="18" charset="0"/>
                <a:cs typeface="Times New Roman" pitchFamily="18" charset="0"/>
              </a:rPr>
              <a:t>Снижение потерь ТЭ при её передаче, %:</a:t>
            </a:r>
          </a:p>
          <a:p>
            <a:pPr lvl="1" algn="ctr">
              <a:lnSpc>
                <a:spcPct val="150000"/>
              </a:lnSpc>
            </a:pPr>
            <a:r>
              <a:rPr lang="ru-RU" sz="2400" b="1" dirty="0" smtClean="0">
                <a:latin typeface="Times New Roman" pitchFamily="18" charset="0"/>
                <a:cs typeface="Times New Roman" pitchFamily="18" charset="0"/>
              </a:rPr>
              <a:t>Минимальное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300 (10%) – 100 (3,33%)= 200 Гкал = </a:t>
            </a:r>
            <a:r>
              <a:rPr lang="ru-RU" sz="2400" b="1" dirty="0" smtClean="0">
                <a:latin typeface="Times New Roman" pitchFamily="18" charset="0"/>
                <a:cs typeface="Times New Roman" pitchFamily="18" charset="0"/>
              </a:rPr>
              <a:t>6,67 %</a:t>
            </a:r>
          </a:p>
          <a:p>
            <a:pPr lvl="1" algn="ctr">
              <a:lnSpc>
                <a:spcPct val="150000"/>
              </a:lnSpc>
            </a:pPr>
            <a:r>
              <a:rPr lang="ru-RU" sz="2400" b="1" dirty="0" smtClean="0">
                <a:latin typeface="Times New Roman" pitchFamily="18" charset="0"/>
                <a:cs typeface="Times New Roman" pitchFamily="18" charset="0"/>
              </a:rPr>
              <a:t>Ожидаемое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300 (10%) </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 50 (1,66%)= 250  Гкал =</a:t>
            </a:r>
            <a:r>
              <a:rPr lang="ru-RU" sz="2400" b="1" dirty="0" smtClean="0">
                <a:latin typeface="Times New Roman" pitchFamily="18" charset="0"/>
                <a:cs typeface="Times New Roman" pitchFamily="18" charset="0"/>
              </a:rPr>
              <a:t>8,34 %</a:t>
            </a:r>
            <a:endParaRPr lang="ru-RU" sz="2400" b="1" baseline="30000" dirty="0">
              <a:latin typeface="Times New Roman" pitchFamily="18" charset="0"/>
              <a:cs typeface="Times New Roman" pitchFamily="18" charset="0"/>
            </a:endParaRPr>
          </a:p>
          <a:p>
            <a:pPr lvl="1" algn="ctr">
              <a:lnSpc>
                <a:spcPct val="150000"/>
              </a:lnSpc>
            </a:pPr>
            <a:endParaRPr lang="ru-RU" sz="2400" b="1" baseline="30000" dirty="0" smtClean="0">
              <a:latin typeface="Times New Roman" pitchFamily="18" charset="0"/>
              <a:cs typeface="Times New Roman" pitchFamily="18" charset="0"/>
            </a:endParaRPr>
          </a:p>
          <a:p>
            <a:pPr marL="285750" indent="-285750" algn="just">
              <a:lnSpc>
                <a:spcPct val="150000"/>
              </a:lnSpc>
              <a:buFont typeface="Wingdings" pitchFamily="2" charset="2"/>
              <a:buChar char="ü"/>
            </a:pPr>
            <a:endParaRPr lang="ru-RU" b="1" dirty="0" smtClean="0">
              <a:latin typeface="Times New Roman" pitchFamily="18" charset="0"/>
              <a:cs typeface="Times New Roman" pitchFamily="18" charset="0"/>
            </a:endParaRPr>
          </a:p>
          <a:p>
            <a:pPr marL="285750" indent="-285750" algn="just">
              <a:lnSpc>
                <a:spcPct val="150000"/>
              </a:lnSpc>
            </a:pPr>
            <a:endParaRPr lang="ru-RU" b="1" dirty="0" smtClean="0">
              <a:latin typeface="Times New Roman" pitchFamily="18" charset="0"/>
              <a:cs typeface="Times New Roman" pitchFamily="18" charset="0"/>
            </a:endParaRPr>
          </a:p>
          <a:p>
            <a:pPr marL="285750" indent="-285750" algn="just">
              <a:lnSpc>
                <a:spcPct val="150000"/>
              </a:lnSpc>
            </a:pPr>
            <a:endParaRPr lang="ru-RU" b="1" dirty="0" smtClean="0">
              <a:latin typeface="Times New Roman" pitchFamily="18" charset="0"/>
              <a:cs typeface="Times New Roman" pitchFamily="18" charset="0"/>
            </a:endParaRPr>
          </a:p>
          <a:p>
            <a:pPr algn="just">
              <a:lnSpc>
                <a:spcPct val="150000"/>
              </a:lnSpc>
            </a:pPr>
            <a:endParaRPr lang="ru-RU" dirty="0" smtClean="0">
              <a:latin typeface="Times New Roman" pitchFamily="18" charset="0"/>
              <a:cs typeface="Times New Roman" pitchFamily="18" charset="0"/>
            </a:endParaRPr>
          </a:p>
          <a:p>
            <a:pPr algn="just">
              <a:lnSpc>
                <a:spcPct val="150000"/>
              </a:lnSpc>
            </a:pP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5" name="Прямоугольник 4"/>
          <p:cNvSpPr/>
          <p:nvPr/>
        </p:nvSpPr>
        <p:spPr>
          <a:xfrm>
            <a:off x="827584" y="109330"/>
            <a:ext cx="7920880" cy="461665"/>
          </a:xfrm>
          <a:prstGeom prst="rect">
            <a:avLst/>
          </a:prstGeom>
        </p:spPr>
        <p:txBody>
          <a:bodyPr wrap="square">
            <a:spAutoFit/>
          </a:bodyPr>
          <a:lstStyle/>
          <a:p>
            <a:pPr algn="ctr"/>
            <a:r>
              <a:rPr lang="ru-RU" sz="2400" b="1" dirty="0">
                <a:latin typeface="Times New Roman" pitchFamily="18" charset="0"/>
                <a:cs typeface="Times New Roman" pitchFamily="18" charset="0"/>
              </a:rPr>
              <a:t>Пример </a:t>
            </a:r>
            <a:r>
              <a:rPr lang="ru-RU" sz="2400" b="1" dirty="0" smtClean="0">
                <a:latin typeface="Times New Roman" pitchFamily="18" charset="0"/>
                <a:cs typeface="Times New Roman" pitchFamily="18" charset="0"/>
              </a:rPr>
              <a:t>№ 3. Замена изоляции на тепловой сети</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59509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568952" cy="461665"/>
          </a:xfrm>
          <a:prstGeom prst="rect">
            <a:avLst/>
          </a:prstGeom>
        </p:spPr>
        <p:txBody>
          <a:bodyPr wrap="square">
            <a:spAutoFit/>
          </a:bodyPr>
          <a:lstStyle/>
          <a:p>
            <a:pPr algn="ctr"/>
            <a:r>
              <a:rPr lang="ru-RU" sz="2400" b="1" dirty="0">
                <a:latin typeface="Times New Roman" pitchFamily="18" charset="0"/>
                <a:cs typeface="Times New Roman" pitchFamily="18" charset="0"/>
              </a:rPr>
              <a:t>Пример </a:t>
            </a:r>
            <a:r>
              <a:rPr lang="ru-RU" sz="2400" b="1" dirty="0" smtClean="0">
                <a:latin typeface="Times New Roman" pitchFamily="18" charset="0"/>
                <a:cs typeface="Times New Roman" pitchFamily="18" charset="0"/>
              </a:rPr>
              <a:t>№ 4. Снижение потерь воды при её передачи</a:t>
            </a:r>
            <a:endParaRPr lang="ru-RU" sz="2400" b="1" dirty="0">
              <a:latin typeface="Times New Roman" pitchFamily="18" charset="0"/>
              <a:cs typeface="Times New Roman" pitchFamily="18" charset="0"/>
            </a:endParaRPr>
          </a:p>
        </p:txBody>
      </p:sp>
      <p:sp>
        <p:nvSpPr>
          <p:cNvPr id="5" name="Прямоугольник 4"/>
          <p:cNvSpPr/>
          <p:nvPr/>
        </p:nvSpPr>
        <p:spPr>
          <a:xfrm>
            <a:off x="287016" y="548680"/>
            <a:ext cx="8856984" cy="8171468"/>
          </a:xfrm>
          <a:prstGeom prst="rect">
            <a:avLst/>
          </a:prstGeom>
        </p:spPr>
        <p:txBody>
          <a:bodyPr wrap="square">
            <a:spAutoFit/>
          </a:bodyPr>
          <a:lstStyle/>
          <a:p>
            <a:pPr>
              <a:lnSpc>
                <a:spcPct val="150000"/>
              </a:lnSpc>
            </a:pPr>
            <a:r>
              <a:rPr lang="ru-RU" sz="2000" i="1" dirty="0">
                <a:latin typeface="Times New Roman" pitchFamily="18" charset="0"/>
                <a:cs typeface="Times New Roman" pitchFamily="18" charset="0"/>
              </a:rPr>
              <a:t>Экономический расчет</a:t>
            </a:r>
          </a:p>
          <a:p>
            <a:pPr algn="just">
              <a:lnSpc>
                <a:spcPct val="150000"/>
              </a:lnSpc>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Отпуск воды в сеть 3 000 т. куб.м. Потери воды при её передачи до реализации мероприятия по замене водопроводов, задвижек составляют 30 т. куб. м. Расчет показал, что потери воды при её передаче после реализации мероприятия составят 20 т. куб. м. </a:t>
            </a:r>
          </a:p>
          <a:p>
            <a:pPr lvl="1" algn="ctr">
              <a:lnSpc>
                <a:spcPct val="150000"/>
              </a:lnSpc>
            </a:pPr>
            <a:r>
              <a:rPr lang="ru-RU" sz="2000" dirty="0" smtClean="0">
                <a:latin typeface="Times New Roman" pitchFamily="18" charset="0"/>
                <a:cs typeface="Times New Roman" pitchFamily="18" charset="0"/>
              </a:rPr>
              <a:t>Ожидаемое </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10 т. куб/м</a:t>
            </a:r>
            <a:r>
              <a:rPr lang="ru-RU" sz="2000" baseline="30000" dirty="0" smtClean="0">
                <a:latin typeface="Times New Roman" pitchFamily="18" charset="0"/>
                <a:cs typeface="Times New Roman" pitchFamily="18" charset="0"/>
              </a:rPr>
              <a:t>3</a:t>
            </a:r>
            <a:endParaRPr lang="ru-RU" sz="2000" baseline="30000" dirty="0">
              <a:latin typeface="Times New Roman" pitchFamily="18" charset="0"/>
              <a:cs typeface="Times New Roman" pitchFamily="18" charset="0"/>
            </a:endParaRPr>
          </a:p>
          <a:p>
            <a:pPr lvl="1" algn="ctr">
              <a:lnSpc>
                <a:spcPct val="150000"/>
              </a:lnSpc>
            </a:pPr>
            <a:r>
              <a:rPr lang="ru-RU" sz="2000" dirty="0">
                <a:latin typeface="Times New Roman" pitchFamily="18" charset="0"/>
                <a:cs typeface="Times New Roman" pitchFamily="18" charset="0"/>
              </a:rPr>
              <a:t>Минимальное </a:t>
            </a:r>
            <a:r>
              <a:rPr lang="ru-RU" sz="2000" dirty="0" smtClean="0">
                <a:latin typeface="Times New Roman" pitchFamily="18" charset="0"/>
                <a:cs typeface="Times New Roman" pitchFamily="18" charset="0"/>
              </a:rPr>
              <a:t>–20 т. куб/м</a:t>
            </a:r>
            <a:r>
              <a:rPr lang="ru-RU" sz="2000" baseline="30000" dirty="0" smtClean="0">
                <a:latin typeface="Times New Roman" pitchFamily="18" charset="0"/>
                <a:cs typeface="Times New Roman" pitchFamily="18" charset="0"/>
              </a:rPr>
              <a:t>3</a:t>
            </a:r>
            <a:endParaRPr lang="ru-RU" sz="2000" baseline="30000" dirty="0">
              <a:latin typeface="Times New Roman" pitchFamily="18" charset="0"/>
              <a:cs typeface="Times New Roman" pitchFamily="18" charset="0"/>
            </a:endParaRPr>
          </a:p>
          <a:p>
            <a:pPr algn="just">
              <a:lnSpc>
                <a:spcPct val="150000"/>
              </a:lnSpc>
            </a:pPr>
            <a:r>
              <a:rPr lang="ru-RU" sz="2000" dirty="0" smtClean="0">
                <a:latin typeface="Times New Roman" pitchFamily="18" charset="0"/>
                <a:cs typeface="Times New Roman" pitchFamily="18" charset="0"/>
              </a:rPr>
              <a:t>В шаблоне необходимо выбрать показатель:</a:t>
            </a:r>
          </a:p>
          <a:p>
            <a:pPr marL="285750" indent="-285750" algn="just">
              <a:lnSpc>
                <a:spcPct val="150000"/>
              </a:lnSpc>
              <a:buFont typeface="Wingdings" pitchFamily="2" charset="2"/>
              <a:buChar char="ü"/>
            </a:pPr>
            <a:r>
              <a:rPr lang="ru-RU" sz="2000" b="1" dirty="0">
                <a:latin typeface="Times New Roman" pitchFamily="18" charset="0"/>
                <a:cs typeface="Times New Roman" pitchFamily="18" charset="0"/>
              </a:rPr>
              <a:t>Снижение расхода воды на технологические нужды на единицу отпуска воды в сеть (м</a:t>
            </a:r>
            <a:r>
              <a:rPr lang="ru-RU" sz="2000" b="1" baseline="30000" dirty="0">
                <a:latin typeface="Times New Roman" pitchFamily="18" charset="0"/>
                <a:cs typeface="Times New Roman" pitchFamily="18" charset="0"/>
              </a:rPr>
              <a:t>3</a:t>
            </a:r>
            <a:r>
              <a:rPr lang="ru-RU" sz="2000" b="1" dirty="0">
                <a:latin typeface="Times New Roman" pitchFamily="18" charset="0"/>
                <a:cs typeface="Times New Roman" pitchFamily="18" charset="0"/>
              </a:rPr>
              <a:t>/</a:t>
            </a:r>
            <a:r>
              <a:rPr lang="ru-RU" sz="2000" b="1" dirty="0" err="1">
                <a:latin typeface="Times New Roman" pitchFamily="18" charset="0"/>
                <a:cs typeface="Times New Roman" pitchFamily="18" charset="0"/>
              </a:rPr>
              <a:t>м</a:t>
            </a:r>
            <a:r>
              <a:rPr lang="ru-RU" sz="2000" b="1" baseline="30000" dirty="0" err="1">
                <a:latin typeface="Times New Roman" pitchFamily="18" charset="0"/>
                <a:cs typeface="Times New Roman" pitchFamily="18" charset="0"/>
              </a:rPr>
              <a:t>3</a:t>
            </a:r>
            <a:r>
              <a:rPr lang="ru-RU" sz="2000" b="1" dirty="0" smtClean="0">
                <a:latin typeface="Times New Roman" pitchFamily="18" charset="0"/>
                <a:cs typeface="Times New Roman" pitchFamily="18" charset="0"/>
              </a:rPr>
              <a:t>)</a:t>
            </a:r>
          </a:p>
          <a:p>
            <a:pPr lvl="1" algn="ctr">
              <a:lnSpc>
                <a:spcPct val="150000"/>
              </a:lnSpc>
            </a:pPr>
            <a:r>
              <a:rPr lang="ru-RU" sz="2400" b="1" dirty="0" smtClean="0">
                <a:latin typeface="Times New Roman" pitchFamily="18" charset="0"/>
                <a:cs typeface="Times New Roman" pitchFamily="18" charset="0"/>
              </a:rPr>
              <a:t>Ожидаемое </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30/3000 - </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10/3000</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0,0067</a:t>
            </a:r>
            <a:endParaRPr lang="ru-RU" sz="2400" b="1" baseline="30000" dirty="0" smtClean="0">
              <a:latin typeface="Times New Roman" pitchFamily="18" charset="0"/>
              <a:cs typeface="Times New Roman" pitchFamily="18" charset="0"/>
            </a:endParaRPr>
          </a:p>
          <a:p>
            <a:pPr lvl="1" algn="ctr">
              <a:lnSpc>
                <a:spcPct val="150000"/>
              </a:lnSpc>
            </a:pPr>
            <a:r>
              <a:rPr lang="ru-RU" sz="2400" b="1" dirty="0" smtClean="0">
                <a:latin typeface="Times New Roman" pitchFamily="18" charset="0"/>
                <a:cs typeface="Times New Roman" pitchFamily="18" charset="0"/>
              </a:rPr>
              <a:t>Минимальное </a:t>
            </a:r>
            <a:r>
              <a:rPr lang="en-US" sz="2400" dirty="0" smtClean="0">
                <a:latin typeface="Times New Roman" pitchFamily="18" charset="0"/>
                <a:cs typeface="Times New Roman" pitchFamily="18" charset="0"/>
              </a:rPr>
              <a:t>= 30/3000-20/3000</a:t>
            </a:r>
            <a:r>
              <a:rPr lang="ru-RU" sz="2400" dirty="0" smtClean="0">
                <a:latin typeface="Times New Roman" pitchFamily="18" charset="0"/>
                <a:cs typeface="Times New Roman" pitchFamily="18" charset="0"/>
              </a:rPr>
              <a:t> = </a:t>
            </a:r>
            <a:r>
              <a:rPr lang="ru-RU" sz="2400" b="1" dirty="0" smtClean="0">
                <a:latin typeface="Times New Roman" pitchFamily="18" charset="0"/>
                <a:cs typeface="Times New Roman" pitchFamily="18" charset="0"/>
              </a:rPr>
              <a:t>0,0034 </a:t>
            </a:r>
            <a:endParaRPr lang="ru-RU" sz="2400" b="1" baseline="30000" dirty="0" smtClean="0">
              <a:latin typeface="Times New Roman" pitchFamily="18" charset="0"/>
              <a:cs typeface="Times New Roman" pitchFamily="18" charset="0"/>
            </a:endParaRPr>
          </a:p>
          <a:p>
            <a:pPr marL="285750" indent="-285750" algn="just">
              <a:lnSpc>
                <a:spcPct val="150000"/>
              </a:lnSpc>
              <a:buFont typeface="Wingdings" pitchFamily="2" charset="2"/>
              <a:buChar char="ü"/>
            </a:pPr>
            <a:endParaRPr lang="ru-RU" b="1" dirty="0" smtClean="0">
              <a:latin typeface="Times New Roman" pitchFamily="18" charset="0"/>
              <a:cs typeface="Times New Roman" pitchFamily="18" charset="0"/>
            </a:endParaRPr>
          </a:p>
          <a:p>
            <a:pPr marL="285750" indent="-285750" algn="just">
              <a:lnSpc>
                <a:spcPct val="150000"/>
              </a:lnSpc>
            </a:pPr>
            <a:endParaRPr lang="ru-RU" b="1" dirty="0" smtClean="0">
              <a:latin typeface="Times New Roman" pitchFamily="18" charset="0"/>
              <a:cs typeface="Times New Roman" pitchFamily="18" charset="0"/>
            </a:endParaRPr>
          </a:p>
          <a:p>
            <a:pPr marL="285750" indent="-285750" algn="just">
              <a:lnSpc>
                <a:spcPct val="150000"/>
              </a:lnSpc>
            </a:pPr>
            <a:endParaRPr lang="ru-RU" b="1" dirty="0">
              <a:latin typeface="Times New Roman" pitchFamily="18" charset="0"/>
              <a:cs typeface="Times New Roman" pitchFamily="18" charset="0"/>
            </a:endParaRPr>
          </a:p>
          <a:p>
            <a:pPr algn="just">
              <a:lnSpc>
                <a:spcPct val="150000"/>
              </a:lnSpc>
            </a:pPr>
            <a:endParaRPr lang="ru-RU" dirty="0" smtClean="0">
              <a:latin typeface="Times New Roman" pitchFamily="18" charset="0"/>
              <a:cs typeface="Times New Roman" pitchFamily="18" charset="0"/>
            </a:endParaRPr>
          </a:p>
          <a:p>
            <a:pPr algn="just">
              <a:lnSpc>
                <a:spcPct val="150000"/>
              </a:lnSpc>
            </a:pP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				</a:t>
            </a:r>
          </a:p>
        </p:txBody>
      </p:sp>
    </p:spTree>
    <p:extLst>
      <p:ext uri="{BB962C8B-B14F-4D97-AF65-F5344CB8AC3E}">
        <p14:creationId xmlns:p14="http://schemas.microsoft.com/office/powerpoint/2010/main" val="4125969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188640"/>
            <a:ext cx="4572000" cy="538609"/>
          </a:xfrm>
          <a:prstGeom prst="rect">
            <a:avLst/>
          </a:prstGeom>
        </p:spPr>
        <p:txBody>
          <a:bodyPr>
            <a:spAutoFit/>
          </a:bodyPr>
          <a:lstStyle/>
          <a:p>
            <a:pPr algn="ctr"/>
            <a:r>
              <a:rPr lang="ru-RU" b="1" dirty="0">
                <a:latin typeface="Times New Roman" pitchFamily="18" charset="0"/>
                <a:cs typeface="Times New Roman" pitchFamily="18" charset="0"/>
              </a:rPr>
              <a:t>Особенности заполнения шаблона</a:t>
            </a:r>
          </a:p>
          <a:p>
            <a:pPr algn="ctr"/>
            <a:r>
              <a:rPr lang="ru-RU" sz="1100" b="1" dirty="0">
                <a:latin typeface="Times New Roman" pitchFamily="18" charset="0"/>
                <a:cs typeface="Times New Roman" pitchFamily="18" charset="0"/>
              </a:rPr>
              <a:t>(вкладка факт)</a:t>
            </a:r>
            <a:endParaRPr lang="ru-RU" dirty="0"/>
          </a:p>
        </p:txBody>
      </p:sp>
      <p:sp>
        <p:nvSpPr>
          <p:cNvPr id="3" name="TextBox 2"/>
          <p:cNvSpPr txBox="1"/>
          <p:nvPr/>
        </p:nvSpPr>
        <p:spPr>
          <a:xfrm>
            <a:off x="132993" y="894494"/>
            <a:ext cx="8550696" cy="1754326"/>
          </a:xfrm>
          <a:prstGeom prst="rect">
            <a:avLst/>
          </a:prstGeom>
          <a:noFill/>
        </p:spPr>
        <p:txBody>
          <a:bodyPr wrap="square" rtlCol="0">
            <a:spAutoFit/>
          </a:bodyPr>
          <a:lstStyle/>
          <a:p>
            <a:pPr algn="just">
              <a:lnSpc>
                <a:spcPct val="150000"/>
              </a:lnSpc>
            </a:pPr>
            <a:r>
              <a:rPr lang="ru-RU" dirty="0" smtClean="0">
                <a:latin typeface="Times New Roman" pitchFamily="18" charset="0"/>
                <a:cs typeface="Times New Roman" pitchFamily="18" charset="0"/>
              </a:rPr>
              <a:t>	При заполнении шаблона организационными мероприятиями, в том числе мероприятиями по проведению энергетического обследования, обучению персонала, установке приборов учета графы численное значение целевого показателя указываются </a:t>
            </a:r>
            <a:r>
              <a:rPr lang="ru-RU" i="1" dirty="0" smtClean="0">
                <a:latin typeface="Times New Roman" pitchFamily="18" charset="0"/>
                <a:cs typeface="Times New Roman" pitchFamily="18" charset="0"/>
              </a:rPr>
              <a:t>нули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836" y="5589240"/>
            <a:ext cx="8940327" cy="11442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7316"/>
          <a:stretch/>
        </p:blipFill>
        <p:spPr bwMode="auto">
          <a:xfrm>
            <a:off x="2283660" y="2505542"/>
            <a:ext cx="5755042" cy="232789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390390" y="4653136"/>
            <a:ext cx="3286879" cy="369332"/>
          </a:xfrm>
          <a:prstGeom prst="rect">
            <a:avLst/>
          </a:prstGeom>
          <a:noFill/>
        </p:spPr>
        <p:txBody>
          <a:bodyPr wrap="square" rtlCol="0">
            <a:spAutoFit/>
          </a:bodyPr>
          <a:lstStyle/>
          <a:p>
            <a:r>
              <a:rPr lang="ru-RU" dirty="0" smtClean="0">
                <a:latin typeface="Times New Roman" pitchFamily="18" charset="0"/>
                <a:cs typeface="Times New Roman" pitchFamily="18" charset="0"/>
              </a:rPr>
              <a:t>После сохранения шаблона: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66881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9572" y="188640"/>
            <a:ext cx="7704856" cy="815608"/>
          </a:xfrm>
          <a:prstGeom prst="rect">
            <a:avLst/>
          </a:prstGeom>
        </p:spPr>
        <p:txBody>
          <a:bodyPr wrap="square">
            <a:spAutoFit/>
          </a:bodyPr>
          <a:lstStyle/>
          <a:p>
            <a:pPr algn="ctr"/>
            <a:r>
              <a:rPr lang="ru-RU" b="1" dirty="0" smtClean="0">
                <a:latin typeface="Times New Roman" pitchFamily="18" charset="0"/>
                <a:cs typeface="Times New Roman" pitchFamily="18" charset="0"/>
              </a:rPr>
              <a:t>Вариант заполнения шаблона, в случае если мероприятия по энергосбережению не проводились</a:t>
            </a:r>
          </a:p>
          <a:p>
            <a:pPr algn="ctr"/>
            <a:r>
              <a:rPr lang="ru-RU" sz="1100" b="1" dirty="0" smtClean="0">
                <a:latin typeface="Times New Roman" pitchFamily="18" charset="0"/>
                <a:cs typeface="Times New Roman" pitchFamily="18" charset="0"/>
              </a:rPr>
              <a:t>(вкладка факт)</a:t>
            </a:r>
            <a:endParaRPr lang="ru-RU" sz="1100" b="1" dirty="0">
              <a:latin typeface="Times New Roman" pitchFamily="18" charset="0"/>
              <a:cs typeface="Times New Roman" pitchFamily="18" charset="0"/>
            </a:endParaRPr>
          </a:p>
        </p:txBody>
      </p:sp>
      <p:pic>
        <p:nvPicPr>
          <p:cNvPr id="614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2852936"/>
            <a:ext cx="4316018" cy="24832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61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971" y="1022354"/>
            <a:ext cx="8832058" cy="150673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94584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528" y="260648"/>
            <a:ext cx="9324528" cy="646331"/>
          </a:xfrm>
          <a:prstGeom prst="rect">
            <a:avLst/>
          </a:prstGeom>
          <a:noFill/>
        </p:spPr>
        <p:txBody>
          <a:bodyPr wrap="square" rtlCol="0">
            <a:spAutoFit/>
          </a:bodyPr>
          <a:lstStyle/>
          <a:p>
            <a:pPr algn="ctr">
              <a:lnSpc>
                <a:spcPct val="150000"/>
              </a:lnSpc>
            </a:pPr>
            <a:r>
              <a:rPr lang="ru-RU" sz="2400" b="1" dirty="0">
                <a:latin typeface="Times New Roman" pitchFamily="18" charset="0"/>
                <a:cs typeface="Times New Roman" pitchFamily="18" charset="0"/>
              </a:rPr>
              <a:t>Расчет экономии от замены изоляции на тепловых </a:t>
            </a:r>
            <a:r>
              <a:rPr lang="ru-RU" sz="2400" b="1" dirty="0" smtClean="0">
                <a:latin typeface="Times New Roman" pitchFamily="18" charset="0"/>
                <a:cs typeface="Times New Roman" pitchFamily="18" charset="0"/>
              </a:rPr>
              <a:t>сетях</a:t>
            </a:r>
            <a:endParaRPr lang="ru-RU" sz="2400" b="1" dirty="0">
              <a:latin typeface="Times New Roman" pitchFamily="18" charset="0"/>
              <a:cs typeface="Times New Roman" pitchFamily="18" charset="0"/>
            </a:endParaRPr>
          </a:p>
        </p:txBody>
      </p:sp>
      <p:sp>
        <p:nvSpPr>
          <p:cNvPr id="5" name="TextBox 4"/>
          <p:cNvSpPr txBox="1"/>
          <p:nvPr/>
        </p:nvSpPr>
        <p:spPr>
          <a:xfrm>
            <a:off x="273847" y="1340768"/>
            <a:ext cx="8311849" cy="5047536"/>
          </a:xfrm>
          <a:prstGeom prst="rect">
            <a:avLst/>
          </a:prstGeom>
          <a:noFill/>
        </p:spPr>
        <p:txBody>
          <a:bodyPr wrap="square" rtlCol="0">
            <a:spAutoFit/>
          </a:bodyPr>
          <a:lstStyle/>
          <a:p>
            <a:pPr algn="just">
              <a:lnSpc>
                <a:spcPct val="150000"/>
              </a:lnSpc>
            </a:pPr>
            <a:r>
              <a:rPr lang="ru-RU" sz="2400" i="1" dirty="0" smtClean="0">
                <a:latin typeface="Times New Roman" pitchFamily="18" charset="0"/>
                <a:cs typeface="Times New Roman" pitchFamily="18" charset="0"/>
              </a:rPr>
              <a:t>	Вариант 1</a:t>
            </a:r>
          </a:p>
          <a:p>
            <a:pPr algn="just">
              <a:lnSpc>
                <a:spcPct val="150000"/>
              </a:lnSpc>
            </a:pPr>
            <a:r>
              <a:rPr lang="ru-RU" sz="2400" dirty="0" smtClean="0">
                <a:latin typeface="Times New Roman" pitchFamily="18" charset="0"/>
                <a:cs typeface="Times New Roman" pitchFamily="18" charset="0"/>
              </a:rPr>
              <a:t>	</a:t>
            </a:r>
          </a:p>
          <a:p>
            <a:pPr algn="just">
              <a:lnSpc>
                <a:spcPct val="150000"/>
              </a:lnSpc>
            </a:pPr>
            <a:r>
              <a:rPr lang="ru-RU" sz="2400" dirty="0" smtClean="0">
                <a:latin typeface="Times New Roman" pitchFamily="18" charset="0"/>
                <a:cs typeface="Times New Roman" pitchFamily="18" charset="0"/>
              </a:rPr>
              <a:t>	Расчет целесообразно выполнять </a:t>
            </a:r>
            <a:r>
              <a:rPr lang="ru-RU" sz="2400" dirty="0">
                <a:latin typeface="Times New Roman" pitchFamily="18" charset="0"/>
                <a:cs typeface="Times New Roman" pitchFamily="18" charset="0"/>
              </a:rPr>
              <a:t>в соответствии с Порядком расчета и обоснования нормативов технологических потерь при передаче тепловой энергии, утвержденным приказом Минэнерго России от 30.12.2008г. № 325.</a:t>
            </a:r>
          </a:p>
          <a:p>
            <a:pPr>
              <a:lnSpc>
                <a:spcPct val="150000"/>
              </a:lnSpc>
            </a:pPr>
            <a:endParaRPr lang="ru-RU" sz="2800" dirty="0" smtClean="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sp>
        <p:nvSpPr>
          <p:cNvPr id="8" name="Rectangle 3"/>
          <p:cNvSpPr>
            <a:spLocks noChangeArrowheads="1"/>
          </p:cNvSpPr>
          <p:nvPr/>
        </p:nvSpPr>
        <p:spPr bwMode="auto">
          <a:xfrm>
            <a:off x="0" y="752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00050" algn="ctr" defTabSz="914400" rtl="0" eaLnBrk="1" fontAlgn="base" latinLnBrk="0" hangingPunct="1">
              <a:lnSpc>
                <a:spcPct val="100000"/>
              </a:lnSpc>
              <a:spcBef>
                <a:spcPct val="0"/>
              </a:spcBef>
              <a:spcAft>
                <a:spcPct val="0"/>
              </a:spcAft>
              <a:buClrTx/>
              <a:buSzTx/>
              <a:buFontTx/>
              <a:buNone/>
              <a:tabLst>
                <a:tab pos="5940425" algn="l"/>
              </a:tabLst>
            </a:pPr>
            <a:r>
              <a:rPr kumimoji="0" 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78068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3" y="1988840"/>
            <a:ext cx="4410185" cy="3646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719" y="1988840"/>
            <a:ext cx="4424777" cy="3660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Прямоугольник 1"/>
          <p:cNvSpPr/>
          <p:nvPr/>
        </p:nvSpPr>
        <p:spPr>
          <a:xfrm>
            <a:off x="265235" y="44624"/>
            <a:ext cx="8504906" cy="1754326"/>
          </a:xfrm>
          <a:prstGeom prst="rect">
            <a:avLst/>
          </a:prstGeom>
        </p:spPr>
        <p:txBody>
          <a:bodyPr wrap="square">
            <a:spAutoFit/>
          </a:bodyPr>
          <a:lstStyle/>
          <a:p>
            <a:pPr algn="just">
              <a:lnSpc>
                <a:spcPct val="150000"/>
              </a:lnSpc>
            </a:pP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Вариант 2. </a:t>
            </a:r>
            <a:r>
              <a:rPr lang="ru-RU" dirty="0" smtClean="0">
                <a:latin typeface="Times New Roman" pitchFamily="18" charset="0"/>
                <a:cs typeface="Times New Roman" pitchFamily="18" charset="0"/>
              </a:rPr>
              <a:t>Тепловые </a:t>
            </a:r>
            <a:r>
              <a:rPr lang="ru-RU" dirty="0">
                <a:latin typeface="Times New Roman" pitchFamily="18" charset="0"/>
                <a:cs typeface="Times New Roman" pitchFamily="18" charset="0"/>
              </a:rPr>
              <a:t>потери прямым и обратным трубопроводом, при режиме (</a:t>
            </a:r>
            <a:r>
              <a:rPr lang="ru-RU" dirty="0" smtClean="0">
                <a:latin typeface="Times New Roman" pitchFamily="18" charset="0"/>
                <a:cs typeface="Times New Roman" pitchFamily="18" charset="0"/>
              </a:rPr>
              <a:t>95-70</a:t>
            </a:r>
            <a:r>
              <a:rPr lang="ru-RU" baseline="30000" dirty="0" smtClean="0">
                <a:latin typeface="Times New Roman" pitchFamily="18" charset="0"/>
                <a:cs typeface="Times New Roman" pitchFamily="18" charset="0"/>
              </a:rPr>
              <a:t>0</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согласно справочным данным «Практическое пособие по выбору и разработке энергосберегающих проектов» под ред. д.т.н. О.Л. Данилова, П.А. Костюченко, Москва 2006 г. представлены на диаграммах </a:t>
            </a:r>
            <a:r>
              <a:rPr lang="ru-RU" dirty="0" smtClean="0">
                <a:latin typeface="Times New Roman" pitchFamily="18" charset="0"/>
                <a:cs typeface="Times New Roman" pitchFamily="18" charset="0"/>
              </a:rPr>
              <a:t>1 </a:t>
            </a:r>
            <a:r>
              <a:rPr lang="ru-RU" dirty="0">
                <a:latin typeface="Times New Roman" pitchFamily="18" charset="0"/>
                <a:cs typeface="Times New Roman" pitchFamily="18" charset="0"/>
              </a:rPr>
              <a:t>и </a:t>
            </a:r>
            <a:r>
              <a:rPr lang="ru-RU" dirty="0" smtClean="0">
                <a:latin typeface="Times New Roman" pitchFamily="18" charset="0"/>
                <a:cs typeface="Times New Roman" pitchFamily="18" charset="0"/>
              </a:rPr>
              <a:t>2.</a:t>
            </a:r>
            <a:endParaRPr lang="ru-RU" dirty="0">
              <a:latin typeface="Times New Roman" pitchFamily="18" charset="0"/>
              <a:cs typeface="Times New Roman" pitchFamily="18" charset="0"/>
            </a:endParaRPr>
          </a:p>
        </p:txBody>
      </p:sp>
      <p:sp>
        <p:nvSpPr>
          <p:cNvPr id="4" name="Прямоугольник 3"/>
          <p:cNvSpPr/>
          <p:nvPr/>
        </p:nvSpPr>
        <p:spPr>
          <a:xfrm>
            <a:off x="1337245" y="5787773"/>
            <a:ext cx="1406154" cy="369332"/>
          </a:xfrm>
          <a:prstGeom prst="rect">
            <a:avLst/>
          </a:prstGeom>
        </p:spPr>
        <p:txBody>
          <a:bodyPr wrap="none">
            <a:spAutoFit/>
          </a:bodyPr>
          <a:lstStyle/>
          <a:p>
            <a:r>
              <a:rPr lang="ru-RU" dirty="0" smtClean="0">
                <a:latin typeface="Times New Roman" pitchFamily="18" charset="0"/>
                <a:cs typeface="Times New Roman" pitchFamily="18" charset="0"/>
              </a:rPr>
              <a:t>диаграмма </a:t>
            </a:r>
            <a:r>
              <a:rPr lang="ru-RU" dirty="0">
                <a:latin typeface="Times New Roman" pitchFamily="18" charset="0"/>
                <a:cs typeface="Times New Roman" pitchFamily="18" charset="0"/>
              </a:rPr>
              <a:t>1</a:t>
            </a:r>
            <a:endParaRPr lang="ru-RU" dirty="0"/>
          </a:p>
        </p:txBody>
      </p:sp>
      <p:sp>
        <p:nvSpPr>
          <p:cNvPr id="8" name="Прямоугольник 7"/>
          <p:cNvSpPr/>
          <p:nvPr/>
        </p:nvSpPr>
        <p:spPr>
          <a:xfrm>
            <a:off x="6161781" y="5787773"/>
            <a:ext cx="1406154" cy="369332"/>
          </a:xfrm>
          <a:prstGeom prst="rect">
            <a:avLst/>
          </a:prstGeom>
        </p:spPr>
        <p:txBody>
          <a:bodyPr wrap="none">
            <a:spAutoFit/>
          </a:bodyPr>
          <a:lstStyle/>
          <a:p>
            <a:r>
              <a:rPr lang="ru-RU" dirty="0" smtClean="0">
                <a:latin typeface="Times New Roman" pitchFamily="18" charset="0"/>
                <a:cs typeface="Times New Roman" pitchFamily="18" charset="0"/>
              </a:rPr>
              <a:t>диаграмма 2</a:t>
            </a:r>
            <a:endParaRPr lang="ru-RU" dirty="0"/>
          </a:p>
        </p:txBody>
      </p:sp>
    </p:spTree>
    <p:extLst>
      <p:ext uri="{BB962C8B-B14F-4D97-AF65-F5344CB8AC3E}">
        <p14:creationId xmlns:p14="http://schemas.microsoft.com/office/powerpoint/2010/main" val="3164538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9612" y="2511899"/>
            <a:ext cx="6984776" cy="584775"/>
          </a:xfrm>
          <a:prstGeom prst="rect">
            <a:avLst/>
          </a:prstGeom>
          <a:noFill/>
        </p:spPr>
        <p:txBody>
          <a:bodyPr wrap="square" rtlCol="0">
            <a:spAutoFit/>
          </a:bodyPr>
          <a:lstStyle/>
          <a:p>
            <a:pPr algn="ctr"/>
            <a:r>
              <a:rPr lang="ru-RU" sz="3200" b="1" dirty="0" smtClean="0">
                <a:latin typeface="Times New Roman" pitchFamily="18" charset="0"/>
                <a:cs typeface="Times New Roman" pitchFamily="18" charset="0"/>
              </a:rPr>
              <a:t>СПАСИБО ЗА ВНИМАНИЕ!!!</a:t>
            </a: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4149336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4725144"/>
            <a:ext cx="3185763" cy="163937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099" y="3872667"/>
            <a:ext cx="2490101" cy="270646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0" y="548680"/>
            <a:ext cx="8999895" cy="3323987"/>
          </a:xfrm>
          <a:prstGeom prst="rect">
            <a:avLst/>
          </a:prstGeom>
          <a:noFill/>
        </p:spPr>
        <p:txBody>
          <a:bodyPr wrap="square" rtlCol="0">
            <a:spAutoFit/>
          </a:bodyPr>
          <a:lstStyle/>
          <a:p>
            <a:pPr algn="just">
              <a:lnSpc>
                <a:spcPct val="150000"/>
              </a:lnSpc>
            </a:pPr>
            <a:r>
              <a:rPr lang="ru-RU" dirty="0" smtClean="0">
                <a:latin typeface="Times New Roman" pitchFamily="18" charset="0"/>
                <a:cs typeface="Times New Roman" pitchFamily="18" charset="0"/>
              </a:rPr>
              <a:t>	</a:t>
            </a:r>
            <a:r>
              <a:rPr lang="ru-RU" sz="2000" dirty="0" smtClean="0">
                <a:latin typeface="Arial" pitchFamily="34" charset="0"/>
                <a:cs typeface="Arial" pitchFamily="34" charset="0"/>
              </a:rPr>
              <a:t>Данный шаблон разработан ФГБУ «РЭА» и применяется в нескольких регионах России. Шаблон </a:t>
            </a:r>
            <a:r>
              <a:rPr lang="en-US" sz="2000" b="1" dirty="0" smtClean="0">
                <a:latin typeface="Arial" pitchFamily="34" charset="0"/>
                <a:cs typeface="Arial" pitchFamily="34" charset="0"/>
              </a:rPr>
              <a:t>IST.FIN</a:t>
            </a:r>
            <a:r>
              <a:rPr lang="en-US" sz="2000" dirty="0" smtClean="0">
                <a:latin typeface="Arial" pitchFamily="34" charset="0"/>
                <a:cs typeface="Arial" pitchFamily="34" charset="0"/>
              </a:rPr>
              <a:t>.</a:t>
            </a:r>
            <a:r>
              <a:rPr lang="ru-RU" sz="2000" b="1" dirty="0" smtClean="0">
                <a:latin typeface="Arial" pitchFamily="34" charset="0"/>
                <a:cs typeface="Arial" pitchFamily="34" charset="0"/>
              </a:rPr>
              <a:t>2012</a:t>
            </a:r>
            <a:r>
              <a:rPr lang="en-US" sz="2000" dirty="0" smtClean="0">
                <a:latin typeface="Arial" pitchFamily="34" charset="0"/>
                <a:cs typeface="Arial" pitchFamily="34" charset="0"/>
              </a:rPr>
              <a:t> </a:t>
            </a:r>
            <a:r>
              <a:rPr lang="ru-RU" sz="2000" dirty="0">
                <a:latin typeface="Arial" pitchFamily="34" charset="0"/>
                <a:cs typeface="Arial" pitchFamily="34" charset="0"/>
              </a:rPr>
              <a:t>р</a:t>
            </a:r>
            <a:r>
              <a:rPr lang="ru-RU" sz="2000" dirty="0" smtClean="0">
                <a:latin typeface="Arial" pitchFamily="34" charset="0"/>
                <a:cs typeface="Arial" pitchFamily="34" charset="0"/>
              </a:rPr>
              <a:t>азмещен на сайте				</a:t>
            </a:r>
            <a:r>
              <a:rPr lang="en-US" sz="2000" b="1" dirty="0" smtClean="0">
                <a:latin typeface="Arial" pitchFamily="34" charset="0"/>
                <a:cs typeface="Arial" pitchFamily="34" charset="0"/>
                <a:hlinkClick r:id="rId4"/>
              </a:rPr>
              <a:t>www.eias.ru</a:t>
            </a:r>
            <a:r>
              <a:rPr lang="ru-RU" sz="2000" dirty="0" smtClean="0">
                <a:latin typeface="Arial" pitchFamily="34" charset="0"/>
                <a:cs typeface="Arial" pitchFamily="34" charset="0"/>
                <a:hlinkClick r:id="rId4"/>
              </a:rPr>
              <a:t> </a:t>
            </a:r>
            <a:endParaRPr lang="ru-RU" sz="2000" dirty="0" smtClean="0">
              <a:latin typeface="Arial" pitchFamily="34" charset="0"/>
              <a:cs typeface="Arial" pitchFamily="34" charset="0"/>
              <a:sym typeface="Wingdings" pitchFamily="2" charset="2"/>
            </a:endParaRPr>
          </a:p>
          <a:p>
            <a:pPr algn="ctr">
              <a:lnSpc>
                <a:spcPct val="150000"/>
              </a:lnSpc>
            </a:pPr>
            <a:r>
              <a:rPr lang="ru-RU" sz="2000" b="1" dirty="0">
                <a:latin typeface="Arial" pitchFamily="34" charset="0"/>
                <a:cs typeface="Arial" pitchFamily="34" charset="0"/>
                <a:hlinkClick r:id="rId4"/>
              </a:rPr>
              <a:t>(</a:t>
            </a:r>
            <a:r>
              <a:rPr lang="en-US" sz="2000" b="1" dirty="0" smtClean="0">
                <a:latin typeface="Arial" pitchFamily="34" charset="0"/>
                <a:cs typeface="Arial" pitchFamily="34" charset="0"/>
                <a:hlinkClick r:id="rId4"/>
              </a:rPr>
              <a:t>www.eias.ru</a:t>
            </a:r>
            <a:r>
              <a:rPr lang="ru-RU" sz="2000" dirty="0" smtClean="0">
                <a:latin typeface="Arial" pitchFamily="34" charset="0"/>
                <a:cs typeface="Arial" pitchFamily="34" charset="0"/>
                <a:hlinkClick r:id="rId4"/>
              </a:rPr>
              <a:t> </a:t>
            </a:r>
            <a:r>
              <a:rPr lang="ru-RU" sz="2000" dirty="0" smtClean="0">
                <a:latin typeface="Arial" pitchFamily="34" charset="0"/>
                <a:cs typeface="Arial" pitchFamily="34" charset="0"/>
                <a:sym typeface="Wingdings" pitchFamily="2" charset="2"/>
              </a:rPr>
              <a:t> </a:t>
            </a:r>
            <a:r>
              <a:rPr lang="ru-RU" sz="2000" dirty="0" smtClean="0">
                <a:latin typeface="Arial" pitchFamily="34" charset="0"/>
                <a:cs typeface="Arial" pitchFamily="34" charset="0"/>
              </a:rPr>
              <a:t>шаблоны </a:t>
            </a:r>
            <a:r>
              <a:rPr lang="ru-RU" sz="2000" dirty="0" smtClean="0">
                <a:latin typeface="Arial" pitchFamily="34" charset="0"/>
                <a:cs typeface="Arial" pitchFamily="34" charset="0"/>
                <a:sym typeface="Wingdings" pitchFamily="2" charset="2"/>
              </a:rPr>
              <a:t></a:t>
            </a:r>
            <a:r>
              <a:rPr lang="ru-RU" sz="2000" dirty="0" smtClean="0">
                <a:latin typeface="Arial" pitchFamily="34" charset="0"/>
                <a:cs typeface="Arial" pitchFamily="34" charset="0"/>
              </a:rPr>
              <a:t> раздел «энергоэффективность» </a:t>
            </a:r>
            <a:r>
              <a:rPr lang="ru-RU" sz="2000" dirty="0" smtClean="0">
                <a:latin typeface="Arial" pitchFamily="34" charset="0"/>
                <a:cs typeface="Arial" pitchFamily="34" charset="0"/>
                <a:sym typeface="Wingdings" pitchFamily="2" charset="2"/>
              </a:rPr>
              <a:t></a:t>
            </a:r>
            <a:r>
              <a:rPr lang="en-US" sz="2000" dirty="0" smtClean="0">
                <a:latin typeface="Arial" pitchFamily="34" charset="0"/>
                <a:cs typeface="Arial" pitchFamily="34" charset="0"/>
                <a:sym typeface="Wingdings" pitchFamily="2" charset="2"/>
              </a:rPr>
              <a:t> IST.FIN.2012 (</a:t>
            </a:r>
            <a:r>
              <a:rPr lang="ru-RU" sz="2000" dirty="0" smtClean="0">
                <a:latin typeface="Arial" pitchFamily="34" charset="0"/>
                <a:cs typeface="Arial" pitchFamily="34" charset="0"/>
                <a:sym typeface="Wingdings" pitchFamily="2" charset="2"/>
              </a:rPr>
              <a:t>п.6)</a:t>
            </a:r>
            <a:r>
              <a:rPr lang="en-US" sz="2000" dirty="0" smtClean="0">
                <a:latin typeface="Arial" pitchFamily="34" charset="0"/>
                <a:cs typeface="Arial" pitchFamily="34" charset="0"/>
                <a:sym typeface="Wingdings" pitchFamily="2" charset="2"/>
              </a:rPr>
              <a:t>)</a:t>
            </a:r>
            <a:endParaRPr lang="ru-RU" sz="2000" dirty="0" smtClean="0">
              <a:latin typeface="Arial" pitchFamily="34" charset="0"/>
              <a:cs typeface="Arial" pitchFamily="34" charset="0"/>
              <a:sym typeface="Wingdings" pitchFamily="2" charset="2"/>
            </a:endParaRPr>
          </a:p>
          <a:p>
            <a:pPr algn="ctr">
              <a:lnSpc>
                <a:spcPct val="150000"/>
              </a:lnSpc>
            </a:pPr>
            <a:r>
              <a:rPr lang="en-US" sz="2000" b="1" dirty="0" smtClean="0">
                <a:latin typeface="Arial" pitchFamily="34" charset="0"/>
                <a:cs typeface="Arial" pitchFamily="34" charset="0"/>
                <a:sym typeface="Wingdings" pitchFamily="2" charset="2"/>
                <a:hlinkClick r:id="rId5"/>
              </a:rPr>
              <a:t>www.lenoblces.ru</a:t>
            </a:r>
            <a:r>
              <a:rPr lang="en-US" sz="2000" b="1" dirty="0" smtClean="0">
                <a:latin typeface="Arial" pitchFamily="34" charset="0"/>
                <a:cs typeface="Arial" pitchFamily="34" charset="0"/>
                <a:sym typeface="Wingdings" pitchFamily="2" charset="2"/>
              </a:rPr>
              <a:t> </a:t>
            </a:r>
            <a:endParaRPr lang="ru-RU" sz="2000" b="1" dirty="0" smtClean="0">
              <a:latin typeface="Arial" pitchFamily="34" charset="0"/>
              <a:cs typeface="Arial" pitchFamily="34" charset="0"/>
              <a:sym typeface="Wingdings" pitchFamily="2" charset="2"/>
            </a:endParaRPr>
          </a:p>
          <a:p>
            <a:pPr algn="just">
              <a:lnSpc>
                <a:spcPct val="150000"/>
              </a:lnSpc>
            </a:pPr>
            <a:endParaRPr lang="ru-RU" sz="2000" dirty="0">
              <a:latin typeface="Times New Roman" pitchFamily="18" charset="0"/>
              <a:cs typeface="Times New Roman" pitchFamily="18" charset="0"/>
            </a:endParaRPr>
          </a:p>
        </p:txBody>
      </p:sp>
      <p:sp>
        <p:nvSpPr>
          <p:cNvPr id="6" name="TextBox 5"/>
          <p:cNvSpPr txBox="1"/>
          <p:nvPr/>
        </p:nvSpPr>
        <p:spPr>
          <a:xfrm>
            <a:off x="196546" y="-47776"/>
            <a:ext cx="8757248" cy="46166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IST.FIN</a:t>
            </a:r>
            <a:r>
              <a:rPr lang="en-US" sz="2400"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2012</a:t>
            </a:r>
            <a:endParaRPr lang="ru-RU" sz="2400" dirty="0">
              <a:latin typeface="Times New Roman" pitchFamily="18" charset="0"/>
              <a:cs typeface="Times New Roman" pitchFamily="18" charset="0"/>
            </a:endParaRPr>
          </a:p>
        </p:txBody>
      </p:sp>
      <p:sp>
        <p:nvSpPr>
          <p:cNvPr id="7" name="Прямоугольник 6"/>
          <p:cNvSpPr/>
          <p:nvPr/>
        </p:nvSpPr>
        <p:spPr>
          <a:xfrm>
            <a:off x="647519" y="3429000"/>
            <a:ext cx="7704856" cy="1846659"/>
          </a:xfrm>
          <a:prstGeom prst="rect">
            <a:avLst/>
          </a:prstGeom>
        </p:spPr>
        <p:txBody>
          <a:bodyPr wrap="square">
            <a:spAutoFit/>
          </a:bodyPr>
          <a:lstStyle/>
          <a:p>
            <a:pPr algn="ctr">
              <a:lnSpc>
                <a:spcPct val="150000"/>
              </a:lnSpc>
            </a:pPr>
            <a:r>
              <a:rPr lang="ru-RU" sz="2000" b="1" dirty="0" smtClean="0">
                <a:latin typeface="Arial" pitchFamily="34" charset="0"/>
                <a:cs typeface="Arial" pitchFamily="34" charset="0"/>
                <a:sym typeface="Wingdings" pitchFamily="2" charset="2"/>
              </a:rPr>
              <a:t>Телефон техподдержки (812) 309-39-60</a:t>
            </a:r>
          </a:p>
          <a:p>
            <a:pPr algn="ctr">
              <a:lnSpc>
                <a:spcPct val="150000"/>
              </a:lnSpc>
            </a:pPr>
            <a:r>
              <a:rPr lang="en-US" sz="2000" b="1" dirty="0">
                <a:latin typeface="Arial" pitchFamily="34" charset="0"/>
                <a:cs typeface="Arial" pitchFamily="34" charset="0"/>
              </a:rPr>
              <a:t>www.</a:t>
            </a:r>
            <a:r>
              <a:rPr lang="ru-RU" sz="2000" b="1" dirty="0">
                <a:latin typeface="Arial" pitchFamily="34" charset="0"/>
                <a:cs typeface="Arial" pitchFamily="34" charset="0"/>
              </a:rPr>
              <a:t>support.eias.ru</a:t>
            </a:r>
          </a:p>
          <a:p>
            <a:pPr algn="ctr">
              <a:lnSpc>
                <a:spcPct val="150000"/>
              </a:lnSpc>
            </a:pPr>
            <a:endParaRPr lang="ru-RU" dirty="0" smtClean="0">
              <a:latin typeface="Arial" pitchFamily="34" charset="0"/>
              <a:cs typeface="Arial" pitchFamily="34" charset="0"/>
              <a:sym typeface="Wingdings" pitchFamily="2" charset="2"/>
            </a:endParaRPr>
          </a:p>
          <a:p>
            <a:pPr algn="just">
              <a:lnSpc>
                <a:spcPct val="150000"/>
              </a:lnSpc>
            </a:pPr>
            <a:endParaRPr lang="ru-RU" b="1" dirty="0">
              <a:latin typeface="Arial" pitchFamily="34" charset="0"/>
              <a:cs typeface="Arial" pitchFamily="34" charset="0"/>
              <a:sym typeface="Wingdings" pitchFamily="2" charset="2"/>
            </a:endParaRPr>
          </a:p>
        </p:txBody>
      </p:sp>
    </p:spTree>
    <p:extLst>
      <p:ext uri="{BB962C8B-B14F-4D97-AF65-F5344CB8AC3E}">
        <p14:creationId xmlns:p14="http://schemas.microsoft.com/office/powerpoint/2010/main" val="157287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188640"/>
            <a:ext cx="7560840" cy="677108"/>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Особенности заполнения шаблона</a:t>
            </a:r>
          </a:p>
          <a:p>
            <a:pPr algn="ctr"/>
            <a:r>
              <a:rPr lang="ru-RU" sz="1400" b="1" dirty="0" smtClean="0">
                <a:latin typeface="Times New Roman" pitchFamily="18" charset="0"/>
                <a:cs typeface="Times New Roman" pitchFamily="18" charset="0"/>
              </a:rPr>
              <a:t>титульный лист</a:t>
            </a:r>
            <a:endParaRPr lang="ru-RU" sz="1400" b="1"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980728"/>
            <a:ext cx="5268566" cy="50405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5905903" y="1835940"/>
            <a:ext cx="2160240" cy="2031325"/>
          </a:xfrm>
          <a:prstGeom prst="rect">
            <a:avLst/>
          </a:prstGeom>
          <a:noFill/>
        </p:spPr>
        <p:txBody>
          <a:bodyPr wrap="square" rtlCol="0">
            <a:spAutoFit/>
          </a:bodyPr>
          <a:lstStyle/>
          <a:p>
            <a:pPr algn="ctr"/>
            <a:r>
              <a:rPr lang="ru-RU" b="1" dirty="0" smtClean="0"/>
              <a:t>Согласование </a:t>
            </a:r>
            <a:r>
              <a:rPr lang="ru-RU" dirty="0"/>
              <a:t>у</a:t>
            </a:r>
            <a:r>
              <a:rPr lang="ru-RU" dirty="0" smtClean="0"/>
              <a:t>казывается в том случае, если программа энергосбережения утверждена в комитете </a:t>
            </a:r>
            <a:r>
              <a:rPr lang="ru-RU" b="1" dirty="0" err="1" smtClean="0"/>
              <a:t>ЛенРТК</a:t>
            </a:r>
            <a:endParaRPr lang="ru-RU" b="1" dirty="0"/>
          </a:p>
        </p:txBody>
      </p:sp>
      <p:sp>
        <p:nvSpPr>
          <p:cNvPr id="9" name="Скругленный прямоугольник 8"/>
          <p:cNvSpPr/>
          <p:nvPr/>
        </p:nvSpPr>
        <p:spPr>
          <a:xfrm>
            <a:off x="5689879" y="1698673"/>
            <a:ext cx="2520280" cy="230585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22478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05903" y="3212976"/>
            <a:ext cx="2160240" cy="1200329"/>
          </a:xfrm>
          <a:prstGeom prst="rect">
            <a:avLst/>
          </a:prstGeom>
          <a:noFill/>
        </p:spPr>
        <p:txBody>
          <a:bodyPr wrap="square" rtlCol="0">
            <a:spAutoFit/>
          </a:bodyPr>
          <a:lstStyle/>
          <a:p>
            <a:pPr algn="ctr"/>
            <a:r>
              <a:rPr lang="ru-RU" b="1" dirty="0" smtClean="0"/>
              <a:t>Если программа энергосбережения до 2013 года,  то указывается «Нет»</a:t>
            </a:r>
            <a:endParaRPr lang="ru-RU" b="1" dirty="0"/>
          </a:p>
        </p:txBody>
      </p:sp>
      <p:sp>
        <p:nvSpPr>
          <p:cNvPr id="7" name="Скругленный прямоугольник 6"/>
          <p:cNvSpPr/>
          <p:nvPr/>
        </p:nvSpPr>
        <p:spPr>
          <a:xfrm>
            <a:off x="5689879" y="2660212"/>
            <a:ext cx="2520280" cy="230585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980728"/>
            <a:ext cx="5281251" cy="488236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10" name="TextBox 9"/>
          <p:cNvSpPr txBox="1"/>
          <p:nvPr/>
        </p:nvSpPr>
        <p:spPr>
          <a:xfrm>
            <a:off x="611560" y="188640"/>
            <a:ext cx="7560840" cy="677108"/>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Особенности заполнения шаблона</a:t>
            </a:r>
          </a:p>
          <a:p>
            <a:pPr algn="ctr"/>
            <a:r>
              <a:rPr lang="ru-RU" sz="1400" b="1" dirty="0" smtClean="0">
                <a:latin typeface="Times New Roman" pitchFamily="18" charset="0"/>
                <a:cs typeface="Times New Roman" pitchFamily="18" charset="0"/>
              </a:rPr>
              <a:t>(титульный лист)</a:t>
            </a:r>
            <a:endParaRPr lang="ru-RU"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3190121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3140968"/>
            <a:ext cx="6103265" cy="30243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340963"/>
            <a:ext cx="8676456" cy="14679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9" name="TextBox 8"/>
          <p:cNvSpPr txBox="1"/>
          <p:nvPr/>
        </p:nvSpPr>
        <p:spPr>
          <a:xfrm>
            <a:off x="611560" y="188640"/>
            <a:ext cx="7560840" cy="677108"/>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Особенности заполнения шаблона</a:t>
            </a:r>
          </a:p>
          <a:p>
            <a:pPr algn="ctr"/>
            <a:r>
              <a:rPr lang="ru-RU" sz="1400" b="1" dirty="0" smtClean="0">
                <a:latin typeface="Times New Roman" pitchFamily="18" charset="0"/>
                <a:cs typeface="Times New Roman" pitchFamily="18" charset="0"/>
              </a:rPr>
              <a:t>(вкладка факт)</a:t>
            </a:r>
            <a:endParaRPr lang="ru-RU"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864642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1" y="36240"/>
            <a:ext cx="8136903" cy="830997"/>
          </a:xfrm>
          <a:prstGeom prst="rect">
            <a:avLst/>
          </a:prstGeom>
        </p:spPr>
        <p:txBody>
          <a:bodyPr wrap="square">
            <a:spAutoFit/>
          </a:bodyPr>
          <a:lstStyle/>
          <a:p>
            <a:pPr algn="ctr"/>
            <a:r>
              <a:rPr lang="ru-RU" sz="2400" b="1" dirty="0">
                <a:latin typeface="Times New Roman" pitchFamily="18" charset="0"/>
                <a:cs typeface="Times New Roman" pitchFamily="18" charset="0"/>
              </a:rPr>
              <a:t>Особенности заполнения шаблона</a:t>
            </a:r>
          </a:p>
          <a:p>
            <a:pPr algn="ctr"/>
            <a:r>
              <a:rPr lang="ru-RU" sz="2400" b="1" dirty="0">
                <a:latin typeface="Times New Roman" pitchFamily="18" charset="0"/>
                <a:cs typeface="Times New Roman" pitchFamily="18" charset="0"/>
              </a:rPr>
              <a:t>(вкладка факт)</a:t>
            </a:r>
          </a:p>
        </p:txBody>
      </p:sp>
      <p:sp>
        <p:nvSpPr>
          <p:cNvPr id="2" name="TextBox 1"/>
          <p:cNvSpPr txBox="1"/>
          <p:nvPr/>
        </p:nvSpPr>
        <p:spPr>
          <a:xfrm>
            <a:off x="395536" y="727249"/>
            <a:ext cx="8496944" cy="1338828"/>
          </a:xfrm>
          <a:prstGeom prst="rect">
            <a:avLst/>
          </a:prstGeom>
          <a:noFill/>
        </p:spPr>
        <p:txBody>
          <a:bodyPr wrap="square" rtlCol="0">
            <a:spAutoFit/>
          </a:bodyPr>
          <a:lstStyle/>
          <a:p>
            <a:pPr algn="just">
              <a:lnSpc>
                <a:spcPct val="150000"/>
              </a:lnSpc>
            </a:pPr>
            <a:r>
              <a:rPr lang="ru-RU" dirty="0" smtClean="0">
                <a:latin typeface="Times New Roman" pitchFamily="18" charset="0"/>
                <a:cs typeface="Times New Roman" pitchFamily="18" charset="0"/>
              </a:rPr>
              <a:t>	Если мероприятие проведено в конце квартала и рассчитанный экономический эффект будет получен в следующем, то дату окончания мероприятия необходимо выбирать </a:t>
            </a:r>
            <a:r>
              <a:rPr lang="ru-RU" b="1" i="1" dirty="0" smtClean="0">
                <a:latin typeface="Times New Roman" pitchFamily="18" charset="0"/>
                <a:cs typeface="Times New Roman" pitchFamily="18" charset="0"/>
              </a:rPr>
              <a:t>переходящей</a:t>
            </a:r>
            <a:r>
              <a:rPr lang="ru-RU" b="1" dirty="0">
                <a:latin typeface="Times New Roman" pitchFamily="18" charset="0"/>
                <a:cs typeface="Times New Roman" pitchFamily="18" charset="0"/>
              </a:rPr>
              <a:t>.</a:t>
            </a:r>
            <a:r>
              <a:rPr lang="ru-RU"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pic>
        <p:nvPicPr>
          <p:cNvPr id="512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4598"/>
          <a:stretch/>
        </p:blipFill>
        <p:spPr bwMode="auto">
          <a:xfrm>
            <a:off x="74121" y="2204864"/>
            <a:ext cx="8674343" cy="17126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3" name="Прямоугольник 2"/>
          <p:cNvSpPr/>
          <p:nvPr/>
        </p:nvSpPr>
        <p:spPr>
          <a:xfrm>
            <a:off x="179512" y="4153450"/>
            <a:ext cx="8964488" cy="923330"/>
          </a:xfrm>
          <a:prstGeom prst="rect">
            <a:avLst/>
          </a:prstGeom>
        </p:spPr>
        <p:txBody>
          <a:bodyPr wrap="square">
            <a:spAutoFit/>
          </a:bodyPr>
          <a:lstStyle/>
          <a:p>
            <a:pPr algn="just">
              <a:lnSpc>
                <a:spcPct val="150000"/>
              </a:lnSpc>
            </a:pPr>
            <a:r>
              <a:rPr lang="ru-RU" dirty="0" smtClean="0">
                <a:latin typeface="Times New Roman" pitchFamily="18" charset="0"/>
                <a:cs typeface="Times New Roman" pitchFamily="18" charset="0"/>
              </a:rPr>
              <a:t>	Все </a:t>
            </a:r>
            <a:r>
              <a:rPr lang="ru-RU" dirty="0">
                <a:latin typeface="Times New Roman" pitchFamily="18" charset="0"/>
                <a:cs typeface="Times New Roman" pitchFamily="18" charset="0"/>
              </a:rPr>
              <a:t>данные (мероприятия и производственные показатели) в шаблоне </a:t>
            </a:r>
            <a:r>
              <a:rPr lang="ru-RU" dirty="0" smtClean="0">
                <a:latin typeface="Times New Roman" pitchFamily="18" charset="0"/>
                <a:cs typeface="Times New Roman" pitchFamily="18" charset="0"/>
              </a:rPr>
              <a:t>за</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a:t>
            </a:r>
            <a:r>
              <a:rPr lang="ru-RU" dirty="0" smtClean="0">
                <a:latin typeface="Times New Roman" pitchFamily="18" charset="0"/>
                <a:cs typeface="Times New Roman" pitchFamily="18" charset="0"/>
              </a:rPr>
              <a:t> квартал 2013г. </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заполняются </a:t>
            </a:r>
            <a:r>
              <a:rPr lang="ru-RU" b="1" dirty="0" smtClean="0">
                <a:latin typeface="Times New Roman" pitchFamily="18" charset="0"/>
                <a:cs typeface="Times New Roman" pitchFamily="18" charset="0"/>
              </a:rPr>
              <a:t>не</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нарастающим итогом</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68407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74" t="17306" r="6973" b="6365"/>
          <a:stretch/>
        </p:blipFill>
        <p:spPr bwMode="auto">
          <a:xfrm>
            <a:off x="5364088" y="2708920"/>
            <a:ext cx="3600399" cy="2088232"/>
          </a:xfrm>
          <a:prstGeom prst="round2DiagRect">
            <a:avLst>
              <a:gd name="adj1" fmla="val 16667"/>
              <a:gd name="adj2" fmla="val 0"/>
            </a:avLst>
          </a:prstGeom>
          <a:ln w="88900" cap="sq">
            <a:noFill/>
            <a:miter lim="800000"/>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467544" y="188640"/>
            <a:ext cx="8208912" cy="830997"/>
          </a:xfrm>
          <a:prstGeom prst="rect">
            <a:avLst/>
          </a:prstGeom>
        </p:spPr>
        <p:txBody>
          <a:bodyPr wrap="square">
            <a:spAutoFit/>
          </a:bodyPr>
          <a:lstStyle/>
          <a:p>
            <a:pPr algn="ctr"/>
            <a:r>
              <a:rPr lang="ru-RU" sz="2400" b="1" dirty="0">
                <a:latin typeface="Times New Roman" pitchFamily="18" charset="0"/>
                <a:cs typeface="Times New Roman" pitchFamily="18" charset="0"/>
              </a:rPr>
              <a:t>Особенности заполнения шаблона</a:t>
            </a:r>
          </a:p>
          <a:p>
            <a:pPr algn="ctr"/>
            <a:r>
              <a:rPr lang="ru-RU" sz="2400" b="1" dirty="0">
                <a:latin typeface="Times New Roman" pitchFamily="18" charset="0"/>
                <a:cs typeface="Times New Roman" pitchFamily="18" charset="0"/>
              </a:rPr>
              <a:t>(вкладка факт)</a:t>
            </a:r>
          </a:p>
        </p:txBody>
      </p:sp>
      <p:sp>
        <p:nvSpPr>
          <p:cNvPr id="5" name="Прямоугольник 4"/>
          <p:cNvSpPr/>
          <p:nvPr/>
        </p:nvSpPr>
        <p:spPr>
          <a:xfrm>
            <a:off x="-30336" y="1412776"/>
            <a:ext cx="6084168" cy="4478149"/>
          </a:xfrm>
          <a:prstGeom prst="rect">
            <a:avLst/>
          </a:prstGeom>
        </p:spPr>
        <p:txBody>
          <a:bodyPr wrap="square">
            <a:spAutoFit/>
          </a:bodyPr>
          <a:lstStyle/>
          <a:p>
            <a:pPr>
              <a:lnSpc>
                <a:spcPct val="150000"/>
              </a:lnSpc>
            </a:pPr>
            <a:r>
              <a:rPr lang="ru-RU" sz="16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Перечень целевых показателей</a:t>
            </a:r>
          </a:p>
          <a:p>
            <a:pPr marL="285750" indent="-285750">
              <a:lnSpc>
                <a:spcPct val="150000"/>
              </a:lnSpc>
              <a:buFont typeface="Wingdings" pitchFamily="2" charset="2"/>
              <a:buChar char="ü"/>
            </a:pPr>
            <a:r>
              <a:rPr lang="ru-RU" dirty="0" smtClean="0">
                <a:latin typeface="Times New Roman" pitchFamily="18" charset="0"/>
                <a:cs typeface="Times New Roman" pitchFamily="18" charset="0"/>
              </a:rPr>
              <a:t>Снижение потерь электроэнергии при её передаче (%)</a:t>
            </a:r>
          </a:p>
          <a:p>
            <a:pPr marL="285750" indent="-285750">
              <a:lnSpc>
                <a:spcPct val="150000"/>
              </a:lnSpc>
              <a:buFont typeface="Wingdings" pitchFamily="2" charset="2"/>
              <a:buChar char="ü"/>
            </a:pPr>
            <a:r>
              <a:rPr lang="ru-RU" dirty="0" smtClean="0">
                <a:latin typeface="Times New Roman" pitchFamily="18" charset="0"/>
                <a:cs typeface="Times New Roman" pitchFamily="18" charset="0"/>
              </a:rPr>
              <a:t>Снижение </a:t>
            </a:r>
            <a:r>
              <a:rPr lang="ru-RU" dirty="0">
                <a:latin typeface="Times New Roman" pitchFamily="18" charset="0"/>
                <a:cs typeface="Times New Roman" pitchFamily="18" charset="0"/>
              </a:rPr>
              <a:t>расхода ЭЭ на хозяйственные нужды </a:t>
            </a:r>
            <a:r>
              <a:rPr lang="ru-RU" dirty="0" smtClean="0">
                <a:latin typeface="Times New Roman" pitchFamily="18" charset="0"/>
                <a:cs typeface="Times New Roman" pitchFamily="18" charset="0"/>
              </a:rPr>
              <a:t>(%)</a:t>
            </a:r>
          </a:p>
          <a:p>
            <a:pPr marL="285750" indent="-285750">
              <a:lnSpc>
                <a:spcPct val="150000"/>
              </a:lnSpc>
              <a:buFont typeface="Wingdings" pitchFamily="2" charset="2"/>
              <a:buChar char="ü"/>
            </a:pPr>
            <a:r>
              <a:rPr lang="ru-RU" dirty="0" smtClean="0">
                <a:latin typeface="Times New Roman" pitchFamily="18" charset="0"/>
                <a:cs typeface="Times New Roman" pitchFamily="18" charset="0"/>
              </a:rPr>
              <a:t>Снижение </a:t>
            </a:r>
            <a:r>
              <a:rPr lang="ru-RU" dirty="0">
                <a:latin typeface="Times New Roman" pitchFamily="18" charset="0"/>
                <a:cs typeface="Times New Roman" pitchFamily="18" charset="0"/>
              </a:rPr>
              <a:t>расхода ТЭ на хозяйственные нужды </a:t>
            </a:r>
            <a:r>
              <a:rPr lang="ru-RU" dirty="0" smtClean="0">
                <a:latin typeface="Times New Roman" pitchFamily="18" charset="0"/>
                <a:cs typeface="Times New Roman" pitchFamily="18" charset="0"/>
              </a:rPr>
              <a:t>(%)</a:t>
            </a:r>
          </a:p>
          <a:p>
            <a:pPr marL="285750" indent="-285750">
              <a:lnSpc>
                <a:spcPct val="150000"/>
              </a:lnSpc>
              <a:buFont typeface="Wingdings" pitchFamily="2" charset="2"/>
              <a:buChar char="ü"/>
            </a:pPr>
            <a:r>
              <a:rPr lang="ru-RU" dirty="0" smtClean="0">
                <a:latin typeface="Times New Roman" pitchFamily="18" charset="0"/>
                <a:cs typeface="Times New Roman" pitchFamily="18" charset="0"/>
              </a:rPr>
              <a:t>Снижение </a:t>
            </a:r>
            <a:r>
              <a:rPr lang="ru-RU" dirty="0">
                <a:latin typeface="Times New Roman" pitchFamily="18" charset="0"/>
                <a:cs typeface="Times New Roman" pitchFamily="18" charset="0"/>
              </a:rPr>
              <a:t>расхода воды на хозяйственные нужды </a:t>
            </a:r>
            <a:r>
              <a:rPr lang="ru-RU" dirty="0" smtClean="0">
                <a:latin typeface="Times New Roman" pitchFamily="18" charset="0"/>
                <a:cs typeface="Times New Roman" pitchFamily="18" charset="0"/>
              </a:rPr>
              <a:t>(%)</a:t>
            </a:r>
          </a:p>
          <a:p>
            <a:pPr marL="285750" indent="-285750">
              <a:lnSpc>
                <a:spcPct val="150000"/>
              </a:lnSpc>
              <a:buFont typeface="Wingdings" pitchFamily="2" charset="2"/>
              <a:buChar char="ü"/>
            </a:pPr>
            <a:r>
              <a:rPr lang="ru-RU" dirty="0" smtClean="0">
                <a:latin typeface="Times New Roman" pitchFamily="18" charset="0"/>
                <a:cs typeface="Times New Roman" pitchFamily="18" charset="0"/>
              </a:rPr>
              <a:t>Снижение </a:t>
            </a:r>
            <a:r>
              <a:rPr lang="ru-RU" dirty="0">
                <a:latin typeface="Times New Roman" pitchFamily="18" charset="0"/>
                <a:cs typeface="Times New Roman" pitchFamily="18" charset="0"/>
              </a:rPr>
              <a:t>расхода топлива на хозяйственные нужды </a:t>
            </a:r>
            <a:r>
              <a:rPr lang="ru-RU" dirty="0" smtClean="0">
                <a:latin typeface="Times New Roman" pitchFamily="18" charset="0"/>
                <a:cs typeface="Times New Roman" pitchFamily="18" charset="0"/>
              </a:rPr>
              <a:t>(%)</a:t>
            </a:r>
          </a:p>
          <a:p>
            <a:pPr marL="285750" indent="-285750">
              <a:lnSpc>
                <a:spcPct val="150000"/>
              </a:lnSpc>
              <a:buFont typeface="Wingdings" pitchFamily="2" charset="2"/>
              <a:buChar char="ü"/>
            </a:pPr>
            <a:r>
              <a:rPr lang="ru-RU" dirty="0">
                <a:latin typeface="Times New Roman" pitchFamily="18" charset="0"/>
                <a:cs typeface="Times New Roman" pitchFamily="18" charset="0"/>
              </a:rPr>
              <a:t>Снижение потерь ТЭ при её передаче </a:t>
            </a:r>
            <a:r>
              <a:rPr lang="ru-RU" dirty="0" smtClean="0">
                <a:latin typeface="Times New Roman" pitchFamily="18" charset="0"/>
                <a:cs typeface="Times New Roman" pitchFamily="18" charset="0"/>
              </a:rPr>
              <a:t>(%)</a:t>
            </a:r>
          </a:p>
          <a:p>
            <a:pPr>
              <a:lnSpc>
                <a:spcPct val="150000"/>
              </a:lnSpc>
            </a:pP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02886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 t="-1" r="7255" b="39329"/>
          <a:stretch/>
        </p:blipFill>
        <p:spPr bwMode="auto">
          <a:xfrm>
            <a:off x="5833527" y="3789040"/>
            <a:ext cx="3210604" cy="2809185"/>
          </a:xfrm>
          <a:prstGeom prst="round2DiagRect">
            <a:avLst>
              <a:gd name="adj1" fmla="val 16667"/>
              <a:gd name="adj2" fmla="val 0"/>
            </a:avLst>
          </a:prstGeom>
          <a:ln w="88900" cap="sq">
            <a:noFill/>
            <a:miter lim="800000"/>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88616" y="836713"/>
            <a:ext cx="8587840" cy="4893647"/>
          </a:xfrm>
          <a:prstGeom prst="rect">
            <a:avLst/>
          </a:prstGeom>
          <a:noFill/>
        </p:spPr>
        <p:txBody>
          <a:bodyPr wrap="square" rtlCol="0">
            <a:spAutoFit/>
          </a:bodyPr>
          <a:lstStyle/>
          <a:p>
            <a:pPr algn="just">
              <a:lnSpc>
                <a:spcPct val="150000"/>
              </a:lnSpc>
            </a:pPr>
            <a:r>
              <a:rPr lang="ru-RU" sz="1600"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Минимальное значение экономии </a:t>
            </a:r>
            <a:r>
              <a:rPr lang="ru-RU" sz="2200" dirty="0">
                <a:latin typeface="Times New Roman" pitchFamily="18" charset="0"/>
                <a:cs typeface="Times New Roman" pitchFamily="18" charset="0"/>
              </a:rPr>
              <a:t>- это то </a:t>
            </a:r>
            <a:r>
              <a:rPr lang="ru-RU" sz="2200" dirty="0" smtClean="0">
                <a:latin typeface="Times New Roman" pitchFamily="18" charset="0"/>
                <a:cs typeface="Times New Roman" pitchFamily="18" charset="0"/>
              </a:rPr>
              <a:t>изменение соответствующего </a:t>
            </a:r>
            <a:r>
              <a:rPr lang="ru-RU" sz="2200" dirty="0">
                <a:latin typeface="Times New Roman" pitchFamily="18" charset="0"/>
                <a:cs typeface="Times New Roman" pitchFamily="18" charset="0"/>
              </a:rPr>
              <a:t>целевого показателя, </a:t>
            </a:r>
            <a:r>
              <a:rPr lang="ru-RU" sz="2200" dirty="0" smtClean="0">
                <a:latin typeface="Times New Roman" pitchFamily="18" charset="0"/>
                <a:cs typeface="Times New Roman" pitchFamily="18" charset="0"/>
              </a:rPr>
              <a:t>которое </a:t>
            </a:r>
            <a:r>
              <a:rPr lang="ru-RU" sz="2200" dirty="0">
                <a:latin typeface="Times New Roman" pitchFamily="18" charset="0"/>
                <a:cs typeface="Times New Roman" pitchFamily="18" charset="0"/>
              </a:rPr>
              <a:t>обязательно </a:t>
            </a:r>
            <a:r>
              <a:rPr lang="ru-RU" sz="2200" dirty="0" smtClean="0">
                <a:latin typeface="Times New Roman" pitchFamily="18" charset="0"/>
                <a:cs typeface="Times New Roman" pitchFamily="18" charset="0"/>
              </a:rPr>
              <a:t>должно наступить </a:t>
            </a:r>
            <a:r>
              <a:rPr lang="ru-RU" sz="2200" dirty="0">
                <a:latin typeface="Times New Roman" pitchFamily="18" charset="0"/>
                <a:cs typeface="Times New Roman" pitchFamily="18" charset="0"/>
              </a:rPr>
              <a:t>при реализации соответствующего мероприятия. </a:t>
            </a:r>
            <a:endParaRPr lang="ru-RU" sz="2200" dirty="0" smtClean="0">
              <a:latin typeface="Times New Roman" pitchFamily="18" charset="0"/>
              <a:cs typeface="Times New Roman" pitchFamily="18" charset="0"/>
            </a:endParaRPr>
          </a:p>
          <a:p>
            <a:pPr algn="just">
              <a:lnSpc>
                <a:spcPct val="150000"/>
              </a:lnSpc>
            </a:pPr>
            <a:r>
              <a:rPr lang="ru-RU" sz="2200" dirty="0" smtClean="0">
                <a:latin typeface="Times New Roman" pitchFamily="18" charset="0"/>
                <a:cs typeface="Times New Roman" pitchFamily="18" charset="0"/>
              </a:rPr>
              <a:t>	Как </a:t>
            </a:r>
            <a:r>
              <a:rPr lang="ru-RU" sz="2200" dirty="0">
                <a:latin typeface="Times New Roman" pitchFamily="18" charset="0"/>
                <a:cs typeface="Times New Roman" pitchFamily="18" charset="0"/>
              </a:rPr>
              <a:t>минимальное, так и ожидаемое значение - это всегда какая-то </a:t>
            </a:r>
            <a:r>
              <a:rPr lang="ru-RU" sz="2200" dirty="0" smtClean="0">
                <a:latin typeface="Times New Roman" pitchFamily="18" charset="0"/>
                <a:cs typeface="Times New Roman" pitchFamily="18" charset="0"/>
              </a:rPr>
              <a:t> экспертная </a:t>
            </a:r>
            <a:r>
              <a:rPr lang="ru-RU" sz="2200" dirty="0">
                <a:latin typeface="Times New Roman" pitchFamily="18" charset="0"/>
                <a:cs typeface="Times New Roman" pitchFamily="18" charset="0"/>
              </a:rPr>
              <a:t>оценка того, кто  </a:t>
            </a:r>
            <a:r>
              <a:rPr lang="ru-RU" sz="2200" dirty="0" smtClean="0">
                <a:latin typeface="Times New Roman" pitchFamily="18" charset="0"/>
                <a:cs typeface="Times New Roman" pitchFamily="18" charset="0"/>
              </a:rPr>
              <a:t>отчитывается </a:t>
            </a:r>
            <a:r>
              <a:rPr lang="ru-RU" sz="2200" dirty="0">
                <a:latin typeface="Times New Roman" pitchFamily="18" charset="0"/>
                <a:cs typeface="Times New Roman" pitchFamily="18" charset="0"/>
              </a:rPr>
              <a:t>за программу. </a:t>
            </a:r>
            <a:r>
              <a:rPr lang="ru-RU" sz="2200" dirty="0" smtClean="0">
                <a:latin typeface="Times New Roman" pitchFamily="18" charset="0"/>
                <a:cs typeface="Times New Roman" pitchFamily="18" charset="0"/>
              </a:rPr>
              <a:t> Два показателя даны для того, чтобы эксперту дать небольшой  простор для маневра. При этом показатели могут совпадать.</a:t>
            </a:r>
          </a:p>
          <a:p>
            <a:pPr algn="just">
              <a:lnSpc>
                <a:spcPct val="150000"/>
              </a:lnSpc>
            </a:pP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pPr algn="just">
              <a:lnSpc>
                <a:spcPct val="150000"/>
              </a:lnSpc>
            </a:pPr>
            <a:r>
              <a:rPr lang="ru-RU" sz="1100" dirty="0" smtClean="0">
                <a:latin typeface="Times New Roman" pitchFamily="18" charset="0"/>
                <a:cs typeface="Times New Roman" pitchFamily="18" charset="0"/>
              </a:rPr>
              <a:t/>
            </a:r>
            <a:br>
              <a:rPr lang="ru-RU" sz="1100" dirty="0" smtClean="0">
                <a:latin typeface="Times New Roman" pitchFamily="18" charset="0"/>
                <a:cs typeface="Times New Roman" pitchFamily="18" charset="0"/>
              </a:rPr>
            </a:br>
            <a:endParaRPr lang="ru-RU" sz="1100" dirty="0">
              <a:latin typeface="Times New Roman" pitchFamily="18" charset="0"/>
              <a:cs typeface="Times New Roman" pitchFamily="18" charset="0"/>
            </a:endParaRPr>
          </a:p>
        </p:txBody>
      </p:sp>
      <p:sp>
        <p:nvSpPr>
          <p:cNvPr id="8" name="TextBox 7"/>
          <p:cNvSpPr txBox="1"/>
          <p:nvPr/>
        </p:nvSpPr>
        <p:spPr>
          <a:xfrm>
            <a:off x="626504" y="26270"/>
            <a:ext cx="7560840" cy="677108"/>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Особенности заполнения шаблона</a:t>
            </a:r>
          </a:p>
          <a:p>
            <a:pPr algn="ctr"/>
            <a:r>
              <a:rPr lang="ru-RU" sz="1400" b="1" dirty="0" smtClean="0">
                <a:latin typeface="Times New Roman" pitchFamily="18" charset="0"/>
                <a:cs typeface="Times New Roman" pitchFamily="18" charset="0"/>
              </a:rPr>
              <a:t>(вкладка факт)</a:t>
            </a:r>
            <a:endParaRPr lang="ru-RU" sz="1400" b="1" dirty="0">
              <a:latin typeface="Times New Roman" pitchFamily="18" charset="0"/>
              <a:cs typeface="Times New Roman" pitchFamily="18" charset="0"/>
            </a:endParaRPr>
          </a:p>
        </p:txBody>
      </p:sp>
      <p:sp>
        <p:nvSpPr>
          <p:cNvPr id="9" name="Прямоугольник 8"/>
          <p:cNvSpPr/>
          <p:nvPr/>
        </p:nvSpPr>
        <p:spPr>
          <a:xfrm>
            <a:off x="0" y="4739429"/>
            <a:ext cx="5923544" cy="2069413"/>
          </a:xfrm>
          <a:prstGeom prst="rect">
            <a:avLst/>
          </a:prstGeom>
        </p:spPr>
        <p:txBody>
          <a:bodyPr wrap="square">
            <a:spAutoFit/>
          </a:bodyPr>
          <a:lstStyle/>
          <a:p>
            <a:pPr algn="just">
              <a:lnSpc>
                <a:spcPct val="150000"/>
              </a:lnSpc>
            </a:pPr>
            <a:r>
              <a:rPr lang="ru-RU" sz="16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Два показателя численной экономии (минимальное и ожидаемое) сделаны потому, что эффект от мероприятия не всегда однозначен</a:t>
            </a:r>
            <a:endParaRPr lang="ru-RU" sz="2200" dirty="0"/>
          </a:p>
        </p:txBody>
      </p:sp>
    </p:spTree>
    <p:extLst>
      <p:ext uri="{BB962C8B-B14F-4D97-AF65-F5344CB8AC3E}">
        <p14:creationId xmlns:p14="http://schemas.microsoft.com/office/powerpoint/2010/main" val="579940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7016" y="548680"/>
            <a:ext cx="8856984" cy="7709803"/>
          </a:xfrm>
          <a:prstGeom prst="rect">
            <a:avLst/>
          </a:prstGeom>
        </p:spPr>
        <p:txBody>
          <a:bodyPr wrap="square">
            <a:spAutoFit/>
          </a:bodyPr>
          <a:lstStyle/>
          <a:p>
            <a:pPr>
              <a:lnSpc>
                <a:spcPct val="150000"/>
              </a:lnSpc>
            </a:pPr>
            <a:r>
              <a:rPr lang="ru-RU" sz="2000" i="1" dirty="0" smtClean="0">
                <a:latin typeface="Times New Roman" pitchFamily="18" charset="0"/>
                <a:cs typeface="Times New Roman" pitchFamily="18" charset="0"/>
              </a:rPr>
              <a:t>Экономический расчет</a:t>
            </a:r>
          </a:p>
          <a:p>
            <a:pPr algn="just">
              <a:lnSpc>
                <a:spcPct val="150000"/>
              </a:lnSpc>
            </a:pPr>
            <a:r>
              <a:rPr lang="ru-RU" sz="2000" dirty="0" smtClean="0">
                <a:latin typeface="Times New Roman" pitchFamily="18" charset="0"/>
                <a:cs typeface="Times New Roman" pitchFamily="18" charset="0"/>
              </a:rPr>
              <a:t>	Потери ЭЭ до реализации мероприятия – 10 %</a:t>
            </a:r>
          </a:p>
          <a:p>
            <a:pPr algn="just">
              <a:lnSpc>
                <a:spcPct val="150000"/>
              </a:lnSpc>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Расчет показал, что после реализации мероприятия потери ЭЭ составят 8%.</a:t>
            </a:r>
          </a:p>
          <a:p>
            <a:pPr algn="just">
              <a:lnSpc>
                <a:spcPct val="150000"/>
              </a:lnSpc>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Ожидаете, что снижение потерь составят – 7,5 %</a:t>
            </a:r>
          </a:p>
          <a:p>
            <a:pPr algn="just">
              <a:lnSpc>
                <a:spcPct val="150000"/>
              </a:lnSpc>
            </a:pPr>
            <a:r>
              <a:rPr lang="ru-RU" sz="2000" dirty="0" smtClean="0">
                <a:latin typeface="Times New Roman" pitchFamily="18" charset="0"/>
                <a:cs typeface="Times New Roman" pitchFamily="18" charset="0"/>
              </a:rPr>
              <a:t>	В шаблоне необходимо выбрать показатель:</a:t>
            </a:r>
          </a:p>
          <a:p>
            <a:pPr algn="just">
              <a:lnSpc>
                <a:spcPct val="150000"/>
              </a:lnSpc>
            </a:pPr>
            <a:endParaRPr lang="ru-RU" sz="2000" dirty="0" smtClean="0">
              <a:latin typeface="Times New Roman" pitchFamily="18" charset="0"/>
              <a:cs typeface="Times New Roman" pitchFamily="18" charset="0"/>
            </a:endParaRPr>
          </a:p>
          <a:p>
            <a:pPr marL="285750" indent="-285750" algn="just">
              <a:lnSpc>
                <a:spcPct val="150000"/>
              </a:lnSpc>
              <a:buFont typeface="Wingdings" pitchFamily="2" charset="2"/>
              <a:buChar char="ü"/>
            </a:pPr>
            <a:r>
              <a:rPr lang="ru-RU" sz="2400" b="1" dirty="0" smtClean="0">
                <a:latin typeface="Times New Roman" pitchFamily="18" charset="0"/>
                <a:cs typeface="Times New Roman" pitchFamily="18" charset="0"/>
              </a:rPr>
              <a:t>Снижение потерь ЭЭ при её передаче, %:</a:t>
            </a:r>
          </a:p>
          <a:p>
            <a:pPr lvl="1" algn="ctr">
              <a:lnSpc>
                <a:spcPct val="150000"/>
              </a:lnSpc>
            </a:pPr>
            <a:r>
              <a:rPr lang="ru-RU" sz="2400" b="1" dirty="0" smtClean="0">
                <a:latin typeface="Times New Roman" pitchFamily="18" charset="0"/>
                <a:cs typeface="Times New Roman" pitchFamily="18" charset="0"/>
              </a:rPr>
              <a:t>Минимальное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10% – 8% = </a:t>
            </a:r>
            <a:r>
              <a:rPr lang="ru-RU" sz="2400" b="1" dirty="0" smtClean="0">
                <a:latin typeface="Times New Roman" pitchFamily="18" charset="0"/>
                <a:cs typeface="Times New Roman" pitchFamily="18" charset="0"/>
              </a:rPr>
              <a:t>2 %</a:t>
            </a:r>
          </a:p>
          <a:p>
            <a:pPr lvl="1" algn="ctr">
              <a:lnSpc>
                <a:spcPct val="150000"/>
              </a:lnSpc>
            </a:pPr>
            <a:r>
              <a:rPr lang="ru-RU" sz="2400" b="1" dirty="0" smtClean="0">
                <a:latin typeface="Times New Roman" pitchFamily="18" charset="0"/>
                <a:cs typeface="Times New Roman" pitchFamily="18" charset="0"/>
              </a:rPr>
              <a:t>Ожидаемое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10% </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 7,5% = 2</a:t>
            </a:r>
            <a:r>
              <a:rPr lang="ru-RU" sz="2400" b="1" dirty="0" smtClean="0">
                <a:latin typeface="Times New Roman" pitchFamily="18" charset="0"/>
                <a:cs typeface="Times New Roman" pitchFamily="18" charset="0"/>
              </a:rPr>
              <a:t>,5 %</a:t>
            </a:r>
            <a:endParaRPr lang="ru-RU" sz="2400" b="1" baseline="30000" dirty="0">
              <a:latin typeface="Times New Roman" pitchFamily="18" charset="0"/>
              <a:cs typeface="Times New Roman" pitchFamily="18" charset="0"/>
            </a:endParaRPr>
          </a:p>
          <a:p>
            <a:pPr lvl="1" algn="ctr">
              <a:lnSpc>
                <a:spcPct val="150000"/>
              </a:lnSpc>
            </a:pPr>
            <a:endParaRPr lang="ru-RU" sz="2400" b="1" baseline="30000" dirty="0" smtClean="0">
              <a:latin typeface="Times New Roman" pitchFamily="18" charset="0"/>
              <a:cs typeface="Times New Roman" pitchFamily="18" charset="0"/>
            </a:endParaRPr>
          </a:p>
          <a:p>
            <a:pPr marL="285750" indent="-285750" algn="just">
              <a:lnSpc>
                <a:spcPct val="150000"/>
              </a:lnSpc>
              <a:buFont typeface="Wingdings" pitchFamily="2" charset="2"/>
              <a:buChar char="ü"/>
            </a:pPr>
            <a:endParaRPr lang="ru-RU" b="1" dirty="0" smtClean="0">
              <a:latin typeface="Times New Roman" pitchFamily="18" charset="0"/>
              <a:cs typeface="Times New Roman" pitchFamily="18" charset="0"/>
            </a:endParaRPr>
          </a:p>
          <a:p>
            <a:pPr marL="285750" indent="-285750" algn="just">
              <a:lnSpc>
                <a:spcPct val="150000"/>
              </a:lnSpc>
            </a:pPr>
            <a:endParaRPr lang="ru-RU" b="1" dirty="0" smtClean="0">
              <a:latin typeface="Times New Roman" pitchFamily="18" charset="0"/>
              <a:cs typeface="Times New Roman" pitchFamily="18" charset="0"/>
            </a:endParaRPr>
          </a:p>
          <a:p>
            <a:pPr marL="285750" indent="-285750" algn="just">
              <a:lnSpc>
                <a:spcPct val="150000"/>
              </a:lnSpc>
            </a:pPr>
            <a:endParaRPr lang="ru-RU" b="1" dirty="0" smtClean="0">
              <a:latin typeface="Times New Roman" pitchFamily="18" charset="0"/>
              <a:cs typeface="Times New Roman" pitchFamily="18" charset="0"/>
            </a:endParaRPr>
          </a:p>
          <a:p>
            <a:pPr algn="just">
              <a:lnSpc>
                <a:spcPct val="150000"/>
              </a:lnSpc>
            </a:pPr>
            <a:endParaRPr lang="ru-RU" dirty="0" smtClean="0">
              <a:latin typeface="Times New Roman" pitchFamily="18" charset="0"/>
              <a:cs typeface="Times New Roman" pitchFamily="18" charset="0"/>
            </a:endParaRPr>
          </a:p>
          <a:p>
            <a:pPr algn="just">
              <a:lnSpc>
                <a:spcPct val="150000"/>
              </a:lnSpc>
            </a:pP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5" name="Прямоугольник 4"/>
          <p:cNvSpPr/>
          <p:nvPr/>
        </p:nvSpPr>
        <p:spPr>
          <a:xfrm>
            <a:off x="827584" y="109330"/>
            <a:ext cx="7920880" cy="830997"/>
          </a:xfrm>
          <a:prstGeom prst="rect">
            <a:avLst/>
          </a:prstGeom>
        </p:spPr>
        <p:txBody>
          <a:bodyPr wrap="square">
            <a:spAutoFit/>
          </a:bodyPr>
          <a:lstStyle/>
          <a:p>
            <a:pPr algn="ctr"/>
            <a:r>
              <a:rPr lang="ru-RU" sz="2400" b="1" dirty="0" smtClean="0">
                <a:latin typeface="Times New Roman" pitchFamily="18" charset="0"/>
                <a:cs typeface="Times New Roman" pitchFamily="18" charset="0"/>
              </a:rPr>
              <a:t>Пример № 1  снижение потерь электроэнергии при её передаче</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049967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TotalTime>
  <Words>185</Words>
  <Application>Microsoft Office PowerPoint</Application>
  <PresentationFormat>Экран (4:3)</PresentationFormat>
  <Paragraphs>116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user03</dc:creator>
  <cp:lastModifiedBy>user05</cp:lastModifiedBy>
  <cp:revision>111</cp:revision>
  <dcterms:created xsi:type="dcterms:W3CDTF">2013-03-11T06:13:44Z</dcterms:created>
  <dcterms:modified xsi:type="dcterms:W3CDTF">2013-03-25T07:04:23Z</dcterms:modified>
</cp:coreProperties>
</file>