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5" r:id="rId3"/>
    <p:sldId id="277" r:id="rId4"/>
    <p:sldId id="284" r:id="rId5"/>
    <p:sldId id="278" r:id="rId6"/>
    <p:sldId id="286" r:id="rId7"/>
    <p:sldId id="287" r:id="rId8"/>
    <p:sldId id="289" r:id="rId9"/>
    <p:sldId id="276" r:id="rId10"/>
  </p:sldIdLst>
  <p:sldSz cx="9144000" cy="5143500" type="screen16x9"/>
  <p:notesSz cx="9947275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A27E9D"/>
    <a:srgbClr val="9E75AB"/>
    <a:srgbClr val="008080"/>
    <a:srgbClr val="009999"/>
    <a:srgbClr val="00CC99"/>
    <a:srgbClr val="5F5F5F"/>
    <a:srgbClr val="00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3" autoAdjust="0"/>
  </p:normalViewPr>
  <p:slideViewPr>
    <p:cSldViewPr>
      <p:cViewPr>
        <p:scale>
          <a:sx n="100" d="100"/>
          <a:sy n="100" d="100"/>
        </p:scale>
        <p:origin x="-1944" y="-120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262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erver\&#1050;&#1086;&#1084;&#1080;&#1090;&#1077;&#1090;%20&#1087;&#1086;%20&#1090;&#1072;&#1088;&#1080;&#1092;&#1072;&#1084;%20&#1080;%20&#1094;&#1077;&#1085;&#1086;&#1074;&#1086;&#1081;%20&#1087;&#1086;&#1083;&#1080;&#1090;&#1080;&#1082;&#1077;%20&#1051;&#1054;\&#1054;&#1058;&#1044;&#1045;&#1051;%20&#1050;&#1054;&#1053;&#1058;&#1056;&#1054;&#1051;&#1071;\&#1050;&#1054;&#1053;&#1058;&#1056;&#1054;&#1051;&#1068;\&#1054;&#1058;&#1063;&#1045;&#1058;&#1067;%20&#1087;&#1086;%20&#1082;&#1086;&#1085;&#1090;&#1088;&#1086;&#1083;&#1102;\2018\&#1054;&#1073;&#1086;&#1073;&#1097;&#1077;&#1085;&#1080;&#1077;%20&#1072;%20&#1072;&#1085;&#1072;&#1083;&#1080;&#1079;%20&#1087;&#1088;&#1072;&#1074;&#1086;&#1087;&#1088;&#1080;&#1084;&#1077;&#1085;&#1080;&#1090;&#1077;&#1083;&#1100;&#1085;&#1086;&#1081;%20&#1087;&#1088;&#1072;&#1082;&#1090;&#1080;&#1082;&#1080;\&#1048;&#1085;&#1092;%20&#1086;%20&#1076;&#1077;&#1083;&#1072;&#1093;%20&#1086;&#1073;%20&#1072;&#1076;&#1084;&#1080;&#1085;&#1080;&#1089;&#1090;&#1088;&#1072;&#1090;&#1080;&#1074;&#1085;&#1099;&#1093;%20&#1087;&#1088;&#1072;&#1074;&#1086;&#1085;&#1072;&#1088;&#1091;&#1096;&#1077;&#1085;&#1080;&#1103;&#1093;%20&#1079;&#1072;%202018%20&#1075;&#1086;&#1076;%20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0"/>
            </a:pPr>
            <a:r>
              <a:rPr lang="ru-RU" sz="1200" b="0" dirty="0"/>
              <a:t>Информация о делах об административных правонарушениях, возбужденных ЛенРТК</a:t>
            </a:r>
            <a:br>
              <a:rPr lang="ru-RU" sz="1200" b="0" dirty="0"/>
            </a:br>
            <a:r>
              <a:rPr lang="ru-RU" sz="1200" b="0" dirty="0"/>
              <a:t> в 2018 году</a:t>
            </a:r>
          </a:p>
        </c:rich>
      </c:tx>
      <c:layout/>
      <c:overlay val="0"/>
      <c:spPr>
        <a:noFill/>
      </c:spPr>
    </c:title>
    <c:autoTitleDeleted val="0"/>
    <c:view3D>
      <c:rotX val="75"/>
      <c:rotY val="0"/>
      <c:rAngAx val="0"/>
      <c:perspective val="5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5432765671732899E-2"/>
          <c:y val="0.47499228037671759"/>
          <c:w val="0.62241927607886216"/>
          <c:h val="0.52500771962328241"/>
        </c:manualLayout>
      </c:layout>
      <c:pie3DChart>
        <c:varyColors val="1"/>
        <c:ser>
          <c:idx val="0"/>
          <c:order val="0"/>
          <c:explosion val="25"/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'2018'!$B$6:$B$11</c:f>
              <c:strCache>
                <c:ptCount val="3"/>
                <c:pt idx="0">
                  <c:v>ч.2 ст.14.6 </c:v>
                </c:pt>
                <c:pt idx="1">
                  <c:v>ч.1 ст.19.8.1 </c:v>
                </c:pt>
                <c:pt idx="2">
                  <c:v>ч.1 ст. 19.7.1</c:v>
                </c:pt>
              </c:strCache>
            </c:strRef>
          </c:cat>
          <c:val>
            <c:numRef>
              <c:f>'2018'!$C$6:$C$11</c:f>
              <c:numCache>
                <c:formatCode>General</c:formatCode>
                <c:ptCount val="3"/>
                <c:pt idx="0">
                  <c:v>17</c:v>
                </c:pt>
                <c:pt idx="1">
                  <c:v>12</c:v>
                </c:pt>
                <c:pt idx="2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 rtl="0">
            <a:defRPr/>
          </a:pPr>
          <a:endParaRPr lang="ru-RU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Liberation Sans Narrow"/>
        </a:defRPr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132990-D8A8-4983-B81E-2B7AFBAB1E2B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6B2A483-EAF6-4EFA-9AC9-0C5F6452F105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dirty="0" smtClean="0">
              <a:latin typeface="Liberation Sans Narrow"/>
            </a:rPr>
            <a:t>Отсутствие в организации лиц, назначенных ответственными за систематическое ведение работы по стандартам раскрытия информации; </a:t>
          </a:r>
          <a:endParaRPr lang="ru-RU" sz="1400" dirty="0">
            <a:latin typeface="Liberation Sans Narrow"/>
          </a:endParaRPr>
        </a:p>
      </dgm:t>
    </dgm:pt>
    <dgm:pt modelId="{69EED5F1-5708-4F70-A7C1-572E39D36034}" type="parTrans" cxnId="{5F093EA2-3CB6-4488-ACC7-C36A4C6D26E7}">
      <dgm:prSet/>
      <dgm:spPr/>
      <dgm:t>
        <a:bodyPr/>
        <a:lstStyle/>
        <a:p>
          <a:endParaRPr lang="ru-RU"/>
        </a:p>
      </dgm:t>
    </dgm:pt>
    <dgm:pt modelId="{740C5697-EE55-46C6-B327-012D2B4CFAA9}" type="sibTrans" cxnId="{5F093EA2-3CB6-4488-ACC7-C36A4C6D26E7}">
      <dgm:prSet/>
      <dgm:spPr/>
      <dgm:t>
        <a:bodyPr/>
        <a:lstStyle/>
        <a:p>
          <a:endParaRPr lang="ru-RU"/>
        </a:p>
      </dgm:t>
    </dgm:pt>
    <dgm:pt modelId="{AEB06B43-7F1A-4659-A9AF-E9173DEC0837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dirty="0" smtClean="0">
              <a:latin typeface="Liberation Sans Narrow"/>
            </a:rPr>
            <a:t>Слабое знание нормативной правовой базы;</a:t>
          </a:r>
          <a:endParaRPr lang="ru-RU" sz="1400" dirty="0">
            <a:latin typeface="Liberation Sans Narrow"/>
          </a:endParaRPr>
        </a:p>
      </dgm:t>
    </dgm:pt>
    <dgm:pt modelId="{8B54EC9D-9CBC-44E0-9863-0A2C545B3D05}" type="parTrans" cxnId="{580FC32F-97F5-415E-8055-FF19C6C41017}">
      <dgm:prSet/>
      <dgm:spPr/>
      <dgm:t>
        <a:bodyPr/>
        <a:lstStyle/>
        <a:p>
          <a:endParaRPr lang="ru-RU"/>
        </a:p>
      </dgm:t>
    </dgm:pt>
    <dgm:pt modelId="{774F1E7C-CFC0-4130-B1C7-3BA3BD95B6C5}" type="sibTrans" cxnId="{580FC32F-97F5-415E-8055-FF19C6C41017}">
      <dgm:prSet/>
      <dgm:spPr/>
      <dgm:t>
        <a:bodyPr/>
        <a:lstStyle/>
        <a:p>
          <a:endParaRPr lang="ru-RU"/>
        </a:p>
      </dgm:t>
    </dgm:pt>
    <dgm:pt modelId="{12E840A1-5D59-4D1C-A779-36BA27B14488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dirty="0" smtClean="0">
              <a:latin typeface="Liberation Sans Narrow"/>
            </a:rPr>
            <a:t>Отсутствие должного внимания </a:t>
          </a:r>
          <a:br>
            <a:rPr lang="ru-RU" sz="1400" dirty="0" smtClean="0">
              <a:latin typeface="Liberation Sans Narrow"/>
            </a:rPr>
          </a:br>
          <a:r>
            <a:rPr lang="ru-RU" sz="1400" dirty="0" smtClean="0">
              <a:latin typeface="Liberation Sans Narrow"/>
            </a:rPr>
            <a:t>со стороны руководства организации о необходимости раскрытия информации.</a:t>
          </a:r>
          <a:endParaRPr lang="ru-RU" sz="1400" dirty="0">
            <a:latin typeface="Liberation Sans Narrow"/>
          </a:endParaRPr>
        </a:p>
      </dgm:t>
    </dgm:pt>
    <dgm:pt modelId="{97F5B6F1-74DD-47FE-912B-A2AB4A334D7C}" type="parTrans" cxnId="{3D1ED307-F0BB-429D-B59B-7FAB523A1C69}">
      <dgm:prSet/>
      <dgm:spPr/>
      <dgm:t>
        <a:bodyPr/>
        <a:lstStyle/>
        <a:p>
          <a:endParaRPr lang="ru-RU"/>
        </a:p>
      </dgm:t>
    </dgm:pt>
    <dgm:pt modelId="{0218AC76-75A1-4EA8-A58C-A0E25D4DE041}" type="sibTrans" cxnId="{3D1ED307-F0BB-429D-B59B-7FAB523A1C69}">
      <dgm:prSet/>
      <dgm:spPr/>
      <dgm:t>
        <a:bodyPr/>
        <a:lstStyle/>
        <a:p>
          <a:endParaRPr lang="ru-RU"/>
        </a:p>
      </dgm:t>
    </dgm:pt>
    <dgm:pt modelId="{A1754745-4F7A-4B41-A504-EA0A7DFAC23E}" type="pres">
      <dgm:prSet presAssocID="{43132990-D8A8-4983-B81E-2B7AFBAB1E2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29E1E2A-FB6E-4538-8542-F59B1038F4B9}" type="pres">
      <dgm:prSet presAssocID="{26B2A483-EAF6-4EFA-9AC9-0C5F6452F105}" presName="parentLin" presStyleCnt="0"/>
      <dgm:spPr/>
    </dgm:pt>
    <dgm:pt modelId="{100D7491-6130-48C9-934B-1341340B0C5A}" type="pres">
      <dgm:prSet presAssocID="{26B2A483-EAF6-4EFA-9AC9-0C5F6452F105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05A97E28-8529-4A49-9421-12ED2E9A8772}" type="pres">
      <dgm:prSet presAssocID="{26B2A483-EAF6-4EFA-9AC9-0C5F6452F105}" presName="parentText" presStyleLbl="node1" presStyleIdx="0" presStyleCnt="3" custScaleX="97672" custScaleY="257371" custLinFactNeighborX="-11678" custLinFactNeighborY="-395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E3F3CA-C92B-4004-B8FC-1783CCC9420C}" type="pres">
      <dgm:prSet presAssocID="{26B2A483-EAF6-4EFA-9AC9-0C5F6452F105}" presName="negativeSpace" presStyleCnt="0"/>
      <dgm:spPr/>
    </dgm:pt>
    <dgm:pt modelId="{0DD9C4D0-9921-4183-B3BD-092A78A55759}" type="pres">
      <dgm:prSet presAssocID="{26B2A483-EAF6-4EFA-9AC9-0C5F6452F105}" presName="childText" presStyleLbl="conFgAcc1" presStyleIdx="0" presStyleCnt="3" custScaleX="82354" custScaleY="100573">
        <dgm:presLayoutVars>
          <dgm:bulletEnabled val="1"/>
        </dgm:presLayoutVars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</dgm:pt>
    <dgm:pt modelId="{3CD1D759-83AA-49A9-941F-24AAEAF31E1F}" type="pres">
      <dgm:prSet presAssocID="{740C5697-EE55-46C6-B327-012D2B4CFAA9}" presName="spaceBetweenRectangles" presStyleCnt="0"/>
      <dgm:spPr/>
    </dgm:pt>
    <dgm:pt modelId="{9981EE3A-246F-4E9D-ABA7-7A3C7FC42DC2}" type="pres">
      <dgm:prSet presAssocID="{AEB06B43-7F1A-4659-A9AF-E9173DEC0837}" presName="parentLin" presStyleCnt="0"/>
      <dgm:spPr/>
    </dgm:pt>
    <dgm:pt modelId="{7068224A-62A5-404D-AA61-1F84C34532FF}" type="pres">
      <dgm:prSet presAssocID="{AEB06B43-7F1A-4659-A9AF-E9173DEC0837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851591F3-39D1-4A58-A2F0-91131B90ADB4}" type="pres">
      <dgm:prSet presAssocID="{AEB06B43-7F1A-4659-A9AF-E9173DEC0837}" presName="parentText" presStyleLbl="node1" presStyleIdx="1" presStyleCnt="3" custScaleX="98542" custScaleY="258518" custLinFactNeighborX="-11678" custLinFactNeighborY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93D830-E54C-46CF-BACE-EC68803FE070}" type="pres">
      <dgm:prSet presAssocID="{AEB06B43-7F1A-4659-A9AF-E9173DEC0837}" presName="negativeSpace" presStyleCnt="0"/>
      <dgm:spPr/>
    </dgm:pt>
    <dgm:pt modelId="{44A0DDC2-BA43-4935-A2EF-C14619D3071D}" type="pres">
      <dgm:prSet presAssocID="{AEB06B43-7F1A-4659-A9AF-E9173DEC0837}" presName="childText" presStyleLbl="conFgAcc1" presStyleIdx="1" presStyleCnt="3" custScaleX="82353" custScaleY="100596" custLinFactNeighborX="1471" custLinFactNeighborY="-82725">
        <dgm:presLayoutVars>
          <dgm:bulletEnabled val="1"/>
        </dgm:presLayoutVars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</dgm:pt>
    <dgm:pt modelId="{5431A14D-18BE-4C76-823D-72450CE76554}" type="pres">
      <dgm:prSet presAssocID="{774F1E7C-CFC0-4130-B1C7-3BA3BD95B6C5}" presName="spaceBetweenRectangles" presStyleCnt="0"/>
      <dgm:spPr/>
    </dgm:pt>
    <dgm:pt modelId="{7141DB9F-4A4D-4CF4-8FCC-E99E20918404}" type="pres">
      <dgm:prSet presAssocID="{12E840A1-5D59-4D1C-A779-36BA27B14488}" presName="parentLin" presStyleCnt="0"/>
      <dgm:spPr/>
    </dgm:pt>
    <dgm:pt modelId="{C03C0699-C306-4888-A2DB-72CC7DDCC6CA}" type="pres">
      <dgm:prSet presAssocID="{12E840A1-5D59-4D1C-A779-36BA27B14488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F730C133-FC59-4EF7-BFB4-557581D1BF62}" type="pres">
      <dgm:prSet presAssocID="{12E840A1-5D59-4D1C-A779-36BA27B14488}" presName="parentText" presStyleLbl="node1" presStyleIdx="2" presStyleCnt="3" custScaleX="99996" custScaleY="27078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2E1CDA-B185-4A29-8B47-C539A0513A1F}" type="pres">
      <dgm:prSet presAssocID="{12E840A1-5D59-4D1C-A779-36BA27B14488}" presName="negativeSpace" presStyleCnt="0"/>
      <dgm:spPr/>
    </dgm:pt>
    <dgm:pt modelId="{41D43420-637A-437F-9E40-99966A0EB790}" type="pres">
      <dgm:prSet presAssocID="{12E840A1-5D59-4D1C-A779-36BA27B14488}" presName="childText" presStyleLbl="conFgAcc1" presStyleIdx="2" presStyleCnt="3" custScaleX="82352" custLinFactNeighborX="1471" custLinFactNeighborY="31435">
        <dgm:presLayoutVars>
          <dgm:bulletEnabled val="1"/>
        </dgm:presLayoutVars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</dgm:pt>
  </dgm:ptLst>
  <dgm:cxnLst>
    <dgm:cxn modelId="{5F093EA2-3CB6-4488-ACC7-C36A4C6D26E7}" srcId="{43132990-D8A8-4983-B81E-2B7AFBAB1E2B}" destId="{26B2A483-EAF6-4EFA-9AC9-0C5F6452F105}" srcOrd="0" destOrd="0" parTransId="{69EED5F1-5708-4F70-A7C1-572E39D36034}" sibTransId="{740C5697-EE55-46C6-B327-012D2B4CFAA9}"/>
    <dgm:cxn modelId="{580FC32F-97F5-415E-8055-FF19C6C41017}" srcId="{43132990-D8A8-4983-B81E-2B7AFBAB1E2B}" destId="{AEB06B43-7F1A-4659-A9AF-E9173DEC0837}" srcOrd="1" destOrd="0" parTransId="{8B54EC9D-9CBC-44E0-9863-0A2C545B3D05}" sibTransId="{774F1E7C-CFC0-4130-B1C7-3BA3BD95B6C5}"/>
    <dgm:cxn modelId="{73854842-A2B5-4825-9295-48D78687F6F8}" type="presOf" srcId="{26B2A483-EAF6-4EFA-9AC9-0C5F6452F105}" destId="{05A97E28-8529-4A49-9421-12ED2E9A8772}" srcOrd="1" destOrd="0" presId="urn:microsoft.com/office/officeart/2005/8/layout/list1"/>
    <dgm:cxn modelId="{8C31952B-E410-4E5A-B53C-9BB230F5E921}" type="presOf" srcId="{43132990-D8A8-4983-B81E-2B7AFBAB1E2B}" destId="{A1754745-4F7A-4B41-A504-EA0A7DFAC23E}" srcOrd="0" destOrd="0" presId="urn:microsoft.com/office/officeart/2005/8/layout/list1"/>
    <dgm:cxn modelId="{EE0EDEA9-A8D2-4428-B954-E07EE056A2FE}" type="presOf" srcId="{AEB06B43-7F1A-4659-A9AF-E9173DEC0837}" destId="{7068224A-62A5-404D-AA61-1F84C34532FF}" srcOrd="0" destOrd="0" presId="urn:microsoft.com/office/officeart/2005/8/layout/list1"/>
    <dgm:cxn modelId="{7C22EE71-4765-4737-BAB2-65774A85D35E}" type="presOf" srcId="{AEB06B43-7F1A-4659-A9AF-E9173DEC0837}" destId="{851591F3-39D1-4A58-A2F0-91131B90ADB4}" srcOrd="1" destOrd="0" presId="urn:microsoft.com/office/officeart/2005/8/layout/list1"/>
    <dgm:cxn modelId="{9E04F3AD-216E-46E2-98F0-159A4000575F}" type="presOf" srcId="{12E840A1-5D59-4D1C-A779-36BA27B14488}" destId="{F730C133-FC59-4EF7-BFB4-557581D1BF62}" srcOrd="1" destOrd="0" presId="urn:microsoft.com/office/officeart/2005/8/layout/list1"/>
    <dgm:cxn modelId="{3D1ED307-F0BB-429D-B59B-7FAB523A1C69}" srcId="{43132990-D8A8-4983-B81E-2B7AFBAB1E2B}" destId="{12E840A1-5D59-4D1C-A779-36BA27B14488}" srcOrd="2" destOrd="0" parTransId="{97F5B6F1-74DD-47FE-912B-A2AB4A334D7C}" sibTransId="{0218AC76-75A1-4EA8-A58C-A0E25D4DE041}"/>
    <dgm:cxn modelId="{6849B3CD-3258-4A70-9918-D2B387C6CCE3}" type="presOf" srcId="{12E840A1-5D59-4D1C-A779-36BA27B14488}" destId="{C03C0699-C306-4888-A2DB-72CC7DDCC6CA}" srcOrd="0" destOrd="0" presId="urn:microsoft.com/office/officeart/2005/8/layout/list1"/>
    <dgm:cxn modelId="{BF93DD2C-A479-40CC-9E62-04AFEC537493}" type="presOf" srcId="{26B2A483-EAF6-4EFA-9AC9-0C5F6452F105}" destId="{100D7491-6130-48C9-934B-1341340B0C5A}" srcOrd="0" destOrd="0" presId="urn:microsoft.com/office/officeart/2005/8/layout/list1"/>
    <dgm:cxn modelId="{E52B0724-3FEC-40C6-BAE5-72170210731F}" type="presParOf" srcId="{A1754745-4F7A-4B41-A504-EA0A7DFAC23E}" destId="{B29E1E2A-FB6E-4538-8542-F59B1038F4B9}" srcOrd="0" destOrd="0" presId="urn:microsoft.com/office/officeart/2005/8/layout/list1"/>
    <dgm:cxn modelId="{380EDEBF-AB38-4F76-B6AB-FA6405440A23}" type="presParOf" srcId="{B29E1E2A-FB6E-4538-8542-F59B1038F4B9}" destId="{100D7491-6130-48C9-934B-1341340B0C5A}" srcOrd="0" destOrd="0" presId="urn:microsoft.com/office/officeart/2005/8/layout/list1"/>
    <dgm:cxn modelId="{C74EB46B-2B80-4422-94A4-DF1EAD9179C7}" type="presParOf" srcId="{B29E1E2A-FB6E-4538-8542-F59B1038F4B9}" destId="{05A97E28-8529-4A49-9421-12ED2E9A8772}" srcOrd="1" destOrd="0" presId="urn:microsoft.com/office/officeart/2005/8/layout/list1"/>
    <dgm:cxn modelId="{FE3A1337-39B8-4ED4-BBEA-FE28F892E073}" type="presParOf" srcId="{A1754745-4F7A-4B41-A504-EA0A7DFAC23E}" destId="{A1E3F3CA-C92B-4004-B8FC-1783CCC9420C}" srcOrd="1" destOrd="0" presId="urn:microsoft.com/office/officeart/2005/8/layout/list1"/>
    <dgm:cxn modelId="{F322A83D-8E64-4A9C-8ED3-8D4C167F00DE}" type="presParOf" srcId="{A1754745-4F7A-4B41-A504-EA0A7DFAC23E}" destId="{0DD9C4D0-9921-4183-B3BD-092A78A55759}" srcOrd="2" destOrd="0" presId="urn:microsoft.com/office/officeart/2005/8/layout/list1"/>
    <dgm:cxn modelId="{50363F51-C30A-4185-836B-65893C2A3B38}" type="presParOf" srcId="{A1754745-4F7A-4B41-A504-EA0A7DFAC23E}" destId="{3CD1D759-83AA-49A9-941F-24AAEAF31E1F}" srcOrd="3" destOrd="0" presId="urn:microsoft.com/office/officeart/2005/8/layout/list1"/>
    <dgm:cxn modelId="{E1F46692-4C19-477F-91E7-445D88805EAD}" type="presParOf" srcId="{A1754745-4F7A-4B41-A504-EA0A7DFAC23E}" destId="{9981EE3A-246F-4E9D-ABA7-7A3C7FC42DC2}" srcOrd="4" destOrd="0" presId="urn:microsoft.com/office/officeart/2005/8/layout/list1"/>
    <dgm:cxn modelId="{064D2D26-FB75-441A-A02A-47C084AFB926}" type="presParOf" srcId="{9981EE3A-246F-4E9D-ABA7-7A3C7FC42DC2}" destId="{7068224A-62A5-404D-AA61-1F84C34532FF}" srcOrd="0" destOrd="0" presId="urn:microsoft.com/office/officeart/2005/8/layout/list1"/>
    <dgm:cxn modelId="{1F4804EC-0AE0-4DA0-B729-88B794420147}" type="presParOf" srcId="{9981EE3A-246F-4E9D-ABA7-7A3C7FC42DC2}" destId="{851591F3-39D1-4A58-A2F0-91131B90ADB4}" srcOrd="1" destOrd="0" presId="urn:microsoft.com/office/officeart/2005/8/layout/list1"/>
    <dgm:cxn modelId="{155B35C1-8D9E-4992-B164-716313E27ED9}" type="presParOf" srcId="{A1754745-4F7A-4B41-A504-EA0A7DFAC23E}" destId="{1693D830-E54C-46CF-BACE-EC68803FE070}" srcOrd="5" destOrd="0" presId="urn:microsoft.com/office/officeart/2005/8/layout/list1"/>
    <dgm:cxn modelId="{ADEEDB12-D426-42CE-8350-7174D0D28C24}" type="presParOf" srcId="{A1754745-4F7A-4B41-A504-EA0A7DFAC23E}" destId="{44A0DDC2-BA43-4935-A2EF-C14619D3071D}" srcOrd="6" destOrd="0" presId="urn:microsoft.com/office/officeart/2005/8/layout/list1"/>
    <dgm:cxn modelId="{24CDC6BC-1E8B-440B-95FF-8744F3F3FAEC}" type="presParOf" srcId="{A1754745-4F7A-4B41-A504-EA0A7DFAC23E}" destId="{5431A14D-18BE-4C76-823D-72450CE76554}" srcOrd="7" destOrd="0" presId="urn:microsoft.com/office/officeart/2005/8/layout/list1"/>
    <dgm:cxn modelId="{23BB4B50-6997-44D3-B47D-C0960D7A434F}" type="presParOf" srcId="{A1754745-4F7A-4B41-A504-EA0A7DFAC23E}" destId="{7141DB9F-4A4D-4CF4-8FCC-E99E20918404}" srcOrd="8" destOrd="0" presId="urn:microsoft.com/office/officeart/2005/8/layout/list1"/>
    <dgm:cxn modelId="{9EF620AC-EF7C-4E7B-8B81-27FBDCB2BD12}" type="presParOf" srcId="{7141DB9F-4A4D-4CF4-8FCC-E99E20918404}" destId="{C03C0699-C306-4888-A2DB-72CC7DDCC6CA}" srcOrd="0" destOrd="0" presId="urn:microsoft.com/office/officeart/2005/8/layout/list1"/>
    <dgm:cxn modelId="{0FDEE380-6D7A-4C79-A70B-D1762CBC743A}" type="presParOf" srcId="{7141DB9F-4A4D-4CF4-8FCC-E99E20918404}" destId="{F730C133-FC59-4EF7-BFB4-557581D1BF62}" srcOrd="1" destOrd="0" presId="urn:microsoft.com/office/officeart/2005/8/layout/list1"/>
    <dgm:cxn modelId="{A33679EC-2FAF-4602-AE65-947EDF29966D}" type="presParOf" srcId="{A1754745-4F7A-4B41-A504-EA0A7DFAC23E}" destId="{5E2E1CDA-B185-4A29-8B47-C539A0513A1F}" srcOrd="9" destOrd="0" presId="urn:microsoft.com/office/officeart/2005/8/layout/list1"/>
    <dgm:cxn modelId="{C2151B41-8F60-4C4B-B045-B2F2047B0537}" type="presParOf" srcId="{A1754745-4F7A-4B41-A504-EA0A7DFAC23E}" destId="{41D43420-637A-437F-9E40-99966A0EB790}" srcOrd="10" destOrd="0" presId="urn:microsoft.com/office/officeart/2005/8/layout/list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07CA14A-C08D-4A21-8010-0904341B48E9}" type="doc">
      <dgm:prSet loTypeId="urn:microsoft.com/office/officeart/2008/layout/HalfCircleOrganizationChart" loCatId="hierarchy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4E010919-59F6-486F-9798-B1C086CF2406}">
      <dgm:prSet phldrT="[Текст]" custT="1"/>
      <dgm:spPr/>
      <dgm:t>
        <a:bodyPr/>
        <a:lstStyle/>
        <a:p>
          <a:r>
            <a:rPr lang="ru-RU" sz="1600" dirty="0" smtClean="0">
              <a:latin typeface="Liberation Sans Narrow"/>
            </a:rPr>
            <a:t>Сайт ЛенРТК</a:t>
          </a:r>
          <a:endParaRPr lang="ru-RU" sz="1600" dirty="0">
            <a:latin typeface="Liberation Sans Narrow"/>
          </a:endParaRPr>
        </a:p>
      </dgm:t>
    </dgm:pt>
    <dgm:pt modelId="{108562F6-DF11-4F57-BDD5-E752CD32594C}" type="parTrans" cxnId="{D5CD62FC-89E1-419A-B618-6A6D00164461}">
      <dgm:prSet/>
      <dgm:spPr/>
      <dgm:t>
        <a:bodyPr/>
        <a:lstStyle/>
        <a:p>
          <a:endParaRPr lang="ru-RU"/>
        </a:p>
      </dgm:t>
    </dgm:pt>
    <dgm:pt modelId="{8984CEA0-EDF1-4B5C-8E4C-602FDF72026A}" type="sibTrans" cxnId="{D5CD62FC-89E1-419A-B618-6A6D00164461}">
      <dgm:prSet/>
      <dgm:spPr/>
      <dgm:t>
        <a:bodyPr/>
        <a:lstStyle/>
        <a:p>
          <a:endParaRPr lang="ru-RU"/>
        </a:p>
      </dgm:t>
    </dgm:pt>
    <dgm:pt modelId="{A4D987A5-11E5-498E-9580-BFA43625E74B}">
      <dgm:prSet phldrT="[Текст]" custT="1"/>
      <dgm:spPr/>
      <dgm:t>
        <a:bodyPr/>
        <a:lstStyle/>
        <a:p>
          <a:r>
            <a:rPr lang="ru-RU" sz="1600" dirty="0" smtClean="0">
              <a:latin typeface="Liberation Sans Narrow"/>
            </a:rPr>
            <a:t>ЕИАС</a:t>
          </a:r>
          <a:endParaRPr lang="ru-RU" sz="1600" dirty="0">
            <a:latin typeface="Liberation Sans Narrow"/>
          </a:endParaRPr>
        </a:p>
      </dgm:t>
    </dgm:pt>
    <dgm:pt modelId="{937B0772-8AE3-4B4B-B089-06B173A3E523}" type="parTrans" cxnId="{B4ED04F4-0F7B-41D3-9796-363A84A5CE25}">
      <dgm:prSet/>
      <dgm:spPr/>
      <dgm:t>
        <a:bodyPr/>
        <a:lstStyle/>
        <a:p>
          <a:endParaRPr lang="ru-RU"/>
        </a:p>
      </dgm:t>
    </dgm:pt>
    <dgm:pt modelId="{E377CC51-C06A-447E-937D-0B108C560523}" type="sibTrans" cxnId="{B4ED04F4-0F7B-41D3-9796-363A84A5CE25}">
      <dgm:prSet/>
      <dgm:spPr/>
      <dgm:t>
        <a:bodyPr/>
        <a:lstStyle/>
        <a:p>
          <a:endParaRPr lang="ru-RU"/>
        </a:p>
      </dgm:t>
    </dgm:pt>
    <dgm:pt modelId="{A81CCD65-A45E-4EB9-9BE6-A23C3EC119D7}">
      <dgm:prSet phldrT="[Текст]" custT="1"/>
      <dgm:spPr/>
      <dgm:t>
        <a:bodyPr/>
        <a:lstStyle/>
        <a:p>
          <a:r>
            <a:rPr lang="ru-RU" sz="1400" b="0" dirty="0" smtClean="0">
              <a:latin typeface="Liberation Sans Narrow"/>
            </a:rPr>
            <a:t>Контрольно-надзорная</a:t>
          </a:r>
          <a:r>
            <a:rPr lang="ru-RU" sz="1400" b="1" dirty="0" smtClean="0">
              <a:latin typeface="Liberation Sans Narrow"/>
            </a:rPr>
            <a:t> </a:t>
          </a:r>
          <a:r>
            <a:rPr lang="ru-RU" sz="1400" b="0" dirty="0" smtClean="0">
              <a:latin typeface="Liberation Sans Narrow"/>
            </a:rPr>
            <a:t>деятельность</a:t>
          </a:r>
          <a:endParaRPr lang="ru-RU" sz="1400" b="0" dirty="0">
            <a:latin typeface="Liberation Sans Narrow"/>
          </a:endParaRPr>
        </a:p>
      </dgm:t>
    </dgm:pt>
    <dgm:pt modelId="{8E77A243-A271-4B42-B2BC-A7B50C872F59}" type="parTrans" cxnId="{BB33BC22-5177-4FA9-9A95-F31ABE915E01}">
      <dgm:prSet/>
      <dgm:spPr/>
      <dgm:t>
        <a:bodyPr/>
        <a:lstStyle/>
        <a:p>
          <a:endParaRPr lang="ru-RU"/>
        </a:p>
      </dgm:t>
    </dgm:pt>
    <dgm:pt modelId="{2A0D745E-A43B-4D1A-B5F0-48E1867353FC}" type="sibTrans" cxnId="{BB33BC22-5177-4FA9-9A95-F31ABE915E01}">
      <dgm:prSet/>
      <dgm:spPr/>
      <dgm:t>
        <a:bodyPr/>
        <a:lstStyle/>
        <a:p>
          <a:endParaRPr lang="ru-RU"/>
        </a:p>
      </dgm:t>
    </dgm:pt>
    <dgm:pt modelId="{5F06274C-A783-4D61-8931-23D22DF45BB9}">
      <dgm:prSet phldrT="[Текст]" custT="1"/>
      <dgm:spPr/>
      <dgm:t>
        <a:bodyPr/>
        <a:lstStyle/>
        <a:p>
          <a:r>
            <a:rPr lang="ru-RU" sz="1400" b="0" dirty="0" smtClean="0">
              <a:latin typeface="Liberation Sans Narrow"/>
            </a:rPr>
            <a:t>Информационные письма</a:t>
          </a:r>
          <a:endParaRPr lang="ru-RU" sz="1400" b="0" dirty="0">
            <a:latin typeface="Liberation Sans Narrow"/>
          </a:endParaRPr>
        </a:p>
      </dgm:t>
    </dgm:pt>
    <dgm:pt modelId="{B3658F51-0526-4BC7-BC3C-11D5EC6ED7E1}" type="parTrans" cxnId="{9377680E-279D-452F-B7A3-C5AB6C46C15C}">
      <dgm:prSet/>
      <dgm:spPr/>
      <dgm:t>
        <a:bodyPr/>
        <a:lstStyle/>
        <a:p>
          <a:endParaRPr lang="ru-RU"/>
        </a:p>
      </dgm:t>
    </dgm:pt>
    <dgm:pt modelId="{335797E0-DC7C-40C2-81E6-2B9F490E64A2}" type="sibTrans" cxnId="{9377680E-279D-452F-B7A3-C5AB6C46C15C}">
      <dgm:prSet/>
      <dgm:spPr/>
      <dgm:t>
        <a:bodyPr/>
        <a:lstStyle/>
        <a:p>
          <a:endParaRPr lang="ru-RU"/>
        </a:p>
      </dgm:t>
    </dgm:pt>
    <dgm:pt modelId="{686C0EE0-78E1-4AC2-93F6-6C592745BFCD}" type="pres">
      <dgm:prSet presAssocID="{407CA14A-C08D-4A21-8010-0904341B48E9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7D44975-76EE-4BD7-8AB8-06424BD3EADF}" type="pres">
      <dgm:prSet presAssocID="{4E010919-59F6-486F-9798-B1C086CF2406}" presName="hierRoot1" presStyleCnt="0">
        <dgm:presLayoutVars>
          <dgm:hierBranch val="init"/>
        </dgm:presLayoutVars>
      </dgm:prSet>
      <dgm:spPr/>
    </dgm:pt>
    <dgm:pt modelId="{371F6853-069F-4337-87B5-4D7A622F38A8}" type="pres">
      <dgm:prSet presAssocID="{4E010919-59F6-486F-9798-B1C086CF2406}" presName="rootComposite1" presStyleCnt="0"/>
      <dgm:spPr/>
    </dgm:pt>
    <dgm:pt modelId="{9909E195-BECF-4759-A761-B4AB040BA783}" type="pres">
      <dgm:prSet presAssocID="{4E010919-59F6-486F-9798-B1C086CF2406}" presName="rootText1" presStyleLbl="alignAcc1" presStyleIdx="0" presStyleCnt="0" custLinFactNeighborX="-10501" custLinFactNeighborY="1500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D65F7F8-7B5B-4672-A0EA-C57C0128758C}" type="pres">
      <dgm:prSet presAssocID="{4E010919-59F6-486F-9798-B1C086CF2406}" presName="topArc1" presStyleLbl="parChTrans1D1" presStyleIdx="0" presStyleCnt="8"/>
      <dgm:spPr/>
    </dgm:pt>
    <dgm:pt modelId="{61815584-AD61-42DF-B2BB-C27F22212220}" type="pres">
      <dgm:prSet presAssocID="{4E010919-59F6-486F-9798-B1C086CF2406}" presName="bottomArc1" presStyleLbl="parChTrans1D1" presStyleIdx="1" presStyleCnt="8"/>
      <dgm:spPr/>
    </dgm:pt>
    <dgm:pt modelId="{F77E9557-A3B5-4A71-A956-48E0CE24923E}" type="pres">
      <dgm:prSet presAssocID="{4E010919-59F6-486F-9798-B1C086CF2406}" presName="topConnNode1" presStyleLbl="node1" presStyleIdx="0" presStyleCnt="0"/>
      <dgm:spPr/>
      <dgm:t>
        <a:bodyPr/>
        <a:lstStyle/>
        <a:p>
          <a:endParaRPr lang="ru-RU"/>
        </a:p>
      </dgm:t>
    </dgm:pt>
    <dgm:pt modelId="{7FFB2E03-35D8-4BB8-BA34-80A520248419}" type="pres">
      <dgm:prSet presAssocID="{4E010919-59F6-486F-9798-B1C086CF2406}" presName="hierChild2" presStyleCnt="0"/>
      <dgm:spPr/>
    </dgm:pt>
    <dgm:pt modelId="{1BFB40EF-85A1-413A-82D2-4F7D83D72889}" type="pres">
      <dgm:prSet presAssocID="{937B0772-8AE3-4B4B-B089-06B173A3E523}" presName="Name28" presStyleLbl="parChTrans1D2" presStyleIdx="0" presStyleCnt="3"/>
      <dgm:spPr/>
      <dgm:t>
        <a:bodyPr/>
        <a:lstStyle/>
        <a:p>
          <a:endParaRPr lang="ru-RU"/>
        </a:p>
      </dgm:t>
    </dgm:pt>
    <dgm:pt modelId="{038F7D86-F84C-47E6-B02E-BEC2A4D79435}" type="pres">
      <dgm:prSet presAssocID="{A4D987A5-11E5-498E-9580-BFA43625E74B}" presName="hierRoot2" presStyleCnt="0">
        <dgm:presLayoutVars>
          <dgm:hierBranch val="init"/>
        </dgm:presLayoutVars>
      </dgm:prSet>
      <dgm:spPr/>
    </dgm:pt>
    <dgm:pt modelId="{90F7A526-63C7-4D43-BE53-D483B835775F}" type="pres">
      <dgm:prSet presAssocID="{A4D987A5-11E5-498E-9580-BFA43625E74B}" presName="rootComposite2" presStyleCnt="0"/>
      <dgm:spPr/>
    </dgm:pt>
    <dgm:pt modelId="{1DC36AB5-B45A-40C4-BD30-3876B3FC48B0}" type="pres">
      <dgm:prSet presAssocID="{A4D987A5-11E5-498E-9580-BFA43625E74B}" presName="rootText2" presStyleLbl="alignAcc1" presStyleIdx="0" presStyleCnt="0" custLinFactX="-16608" custLinFactNeighborX="-100000" custLinFactNeighborY="-148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DC8142D-A6FA-4E0A-986A-B4532CB491FB}" type="pres">
      <dgm:prSet presAssocID="{A4D987A5-11E5-498E-9580-BFA43625E74B}" presName="topArc2" presStyleLbl="parChTrans1D1" presStyleIdx="2" presStyleCnt="8"/>
      <dgm:spPr/>
    </dgm:pt>
    <dgm:pt modelId="{43EC8DA9-61CE-4645-A7A4-8CAA37B6ABD8}" type="pres">
      <dgm:prSet presAssocID="{A4D987A5-11E5-498E-9580-BFA43625E74B}" presName="bottomArc2" presStyleLbl="parChTrans1D1" presStyleIdx="3" presStyleCnt="8"/>
      <dgm:spPr/>
    </dgm:pt>
    <dgm:pt modelId="{D53B0EE7-D797-477B-BFC9-169C9196A20F}" type="pres">
      <dgm:prSet presAssocID="{A4D987A5-11E5-498E-9580-BFA43625E74B}" presName="topConnNode2" presStyleLbl="node2" presStyleIdx="0" presStyleCnt="0"/>
      <dgm:spPr/>
      <dgm:t>
        <a:bodyPr/>
        <a:lstStyle/>
        <a:p>
          <a:endParaRPr lang="ru-RU"/>
        </a:p>
      </dgm:t>
    </dgm:pt>
    <dgm:pt modelId="{1D9BB0FE-36D1-45C3-8BBD-F10A3FD9CE1C}" type="pres">
      <dgm:prSet presAssocID="{A4D987A5-11E5-498E-9580-BFA43625E74B}" presName="hierChild4" presStyleCnt="0"/>
      <dgm:spPr/>
    </dgm:pt>
    <dgm:pt modelId="{AA5CF6FB-4AB6-4DB6-B87F-BF5B722B0B55}" type="pres">
      <dgm:prSet presAssocID="{A4D987A5-11E5-498E-9580-BFA43625E74B}" presName="hierChild5" presStyleCnt="0"/>
      <dgm:spPr/>
    </dgm:pt>
    <dgm:pt modelId="{824D12F2-383C-4566-910B-E27350F30C9C}" type="pres">
      <dgm:prSet presAssocID="{8E77A243-A271-4B42-B2BC-A7B50C872F59}" presName="Name28" presStyleLbl="parChTrans1D2" presStyleIdx="1" presStyleCnt="3"/>
      <dgm:spPr/>
      <dgm:t>
        <a:bodyPr/>
        <a:lstStyle/>
        <a:p>
          <a:endParaRPr lang="ru-RU"/>
        </a:p>
      </dgm:t>
    </dgm:pt>
    <dgm:pt modelId="{699F9DA6-B7A9-4DDE-83B6-716390F0A8AE}" type="pres">
      <dgm:prSet presAssocID="{A81CCD65-A45E-4EB9-9BE6-A23C3EC119D7}" presName="hierRoot2" presStyleCnt="0">
        <dgm:presLayoutVars>
          <dgm:hierBranch val="init"/>
        </dgm:presLayoutVars>
      </dgm:prSet>
      <dgm:spPr/>
    </dgm:pt>
    <dgm:pt modelId="{8CAF87FC-ED2E-41E1-85CE-B16331375B0C}" type="pres">
      <dgm:prSet presAssocID="{A81CCD65-A45E-4EB9-9BE6-A23C3EC119D7}" presName="rootComposite2" presStyleCnt="0"/>
      <dgm:spPr/>
    </dgm:pt>
    <dgm:pt modelId="{67F8F32D-3FD0-40D9-A002-EA438DAACCBE}" type="pres">
      <dgm:prSet presAssocID="{A81CCD65-A45E-4EB9-9BE6-A23C3EC119D7}" presName="rootText2" presStyleLbl="alignAcc1" presStyleIdx="0" presStyleCnt="0" custScaleX="188655" custScaleY="90795" custLinFactNeighborX="23725" custLinFactNeighborY="-77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D3EE63C-ED5E-4661-912C-D770AF10EA01}" type="pres">
      <dgm:prSet presAssocID="{A81CCD65-A45E-4EB9-9BE6-A23C3EC119D7}" presName="topArc2" presStyleLbl="parChTrans1D1" presStyleIdx="4" presStyleCnt="8"/>
      <dgm:spPr/>
    </dgm:pt>
    <dgm:pt modelId="{4F388330-B53C-4141-9FA9-7A404B3F7C2D}" type="pres">
      <dgm:prSet presAssocID="{A81CCD65-A45E-4EB9-9BE6-A23C3EC119D7}" presName="bottomArc2" presStyleLbl="parChTrans1D1" presStyleIdx="5" presStyleCnt="8"/>
      <dgm:spPr/>
    </dgm:pt>
    <dgm:pt modelId="{13975400-1613-4EE8-ABF2-25A86608FEF8}" type="pres">
      <dgm:prSet presAssocID="{A81CCD65-A45E-4EB9-9BE6-A23C3EC119D7}" presName="topConnNode2" presStyleLbl="node2" presStyleIdx="0" presStyleCnt="0"/>
      <dgm:spPr/>
      <dgm:t>
        <a:bodyPr/>
        <a:lstStyle/>
        <a:p>
          <a:endParaRPr lang="ru-RU"/>
        </a:p>
      </dgm:t>
    </dgm:pt>
    <dgm:pt modelId="{1D2D7D83-105A-4BE1-9EF6-684F22344085}" type="pres">
      <dgm:prSet presAssocID="{A81CCD65-A45E-4EB9-9BE6-A23C3EC119D7}" presName="hierChild4" presStyleCnt="0"/>
      <dgm:spPr/>
    </dgm:pt>
    <dgm:pt modelId="{19E22507-F615-40DB-A866-425C5AAE4CBF}" type="pres">
      <dgm:prSet presAssocID="{A81CCD65-A45E-4EB9-9BE6-A23C3EC119D7}" presName="hierChild5" presStyleCnt="0"/>
      <dgm:spPr/>
    </dgm:pt>
    <dgm:pt modelId="{E1930F2D-C70E-47A8-8AAD-7E9F28D05D75}" type="pres">
      <dgm:prSet presAssocID="{B3658F51-0526-4BC7-BC3C-11D5EC6ED7E1}" presName="Name28" presStyleLbl="parChTrans1D2" presStyleIdx="2" presStyleCnt="3"/>
      <dgm:spPr/>
      <dgm:t>
        <a:bodyPr/>
        <a:lstStyle/>
        <a:p>
          <a:endParaRPr lang="ru-RU"/>
        </a:p>
      </dgm:t>
    </dgm:pt>
    <dgm:pt modelId="{D189A35A-85E3-4CA8-B578-3438C173450C}" type="pres">
      <dgm:prSet presAssocID="{5F06274C-A783-4D61-8931-23D22DF45BB9}" presName="hierRoot2" presStyleCnt="0">
        <dgm:presLayoutVars>
          <dgm:hierBranch val="init"/>
        </dgm:presLayoutVars>
      </dgm:prSet>
      <dgm:spPr/>
    </dgm:pt>
    <dgm:pt modelId="{7705654F-0C21-43A3-8E6F-16F08D5CC6E9}" type="pres">
      <dgm:prSet presAssocID="{5F06274C-A783-4D61-8931-23D22DF45BB9}" presName="rootComposite2" presStyleCnt="0"/>
      <dgm:spPr/>
    </dgm:pt>
    <dgm:pt modelId="{29146951-BE60-4E05-8315-0F95CB47C011}" type="pres">
      <dgm:prSet presAssocID="{5F06274C-A783-4D61-8931-23D22DF45BB9}" presName="rootText2" presStyleLbl="alignAcc1" presStyleIdx="0" presStyleCnt="0" custScaleX="168453" custScaleY="92853" custLinFactX="63237" custLinFactNeighborX="100000" custLinFactNeighborY="-148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DFF551D-BDAD-44AB-8050-5D3E703E408C}" type="pres">
      <dgm:prSet presAssocID="{5F06274C-A783-4D61-8931-23D22DF45BB9}" presName="topArc2" presStyleLbl="parChTrans1D1" presStyleIdx="6" presStyleCnt="8"/>
      <dgm:spPr/>
    </dgm:pt>
    <dgm:pt modelId="{3AC9E5A7-B25E-45D7-A7BD-2035E4234F68}" type="pres">
      <dgm:prSet presAssocID="{5F06274C-A783-4D61-8931-23D22DF45BB9}" presName="bottomArc2" presStyleLbl="parChTrans1D1" presStyleIdx="7" presStyleCnt="8"/>
      <dgm:spPr/>
    </dgm:pt>
    <dgm:pt modelId="{0D467A95-798C-4CE0-A9D1-F9B1B8EC7306}" type="pres">
      <dgm:prSet presAssocID="{5F06274C-A783-4D61-8931-23D22DF45BB9}" presName="topConnNode2" presStyleLbl="node2" presStyleIdx="0" presStyleCnt="0"/>
      <dgm:spPr/>
      <dgm:t>
        <a:bodyPr/>
        <a:lstStyle/>
        <a:p>
          <a:endParaRPr lang="ru-RU"/>
        </a:p>
      </dgm:t>
    </dgm:pt>
    <dgm:pt modelId="{61212850-D281-4B99-8D3B-A424A6E8BF6A}" type="pres">
      <dgm:prSet presAssocID="{5F06274C-A783-4D61-8931-23D22DF45BB9}" presName="hierChild4" presStyleCnt="0"/>
      <dgm:spPr/>
    </dgm:pt>
    <dgm:pt modelId="{41FDE2B7-C619-4E38-A556-3A6D9342FA9A}" type="pres">
      <dgm:prSet presAssocID="{5F06274C-A783-4D61-8931-23D22DF45BB9}" presName="hierChild5" presStyleCnt="0"/>
      <dgm:spPr/>
    </dgm:pt>
    <dgm:pt modelId="{D5EB03FD-7C26-437A-A229-5CA64167855F}" type="pres">
      <dgm:prSet presAssocID="{4E010919-59F6-486F-9798-B1C086CF2406}" presName="hierChild3" presStyleCnt="0"/>
      <dgm:spPr/>
    </dgm:pt>
  </dgm:ptLst>
  <dgm:cxnLst>
    <dgm:cxn modelId="{69A11F33-0DFD-4B13-A7ED-86B4F04419CD}" type="presOf" srcId="{A4D987A5-11E5-498E-9580-BFA43625E74B}" destId="{D53B0EE7-D797-477B-BFC9-169C9196A20F}" srcOrd="1" destOrd="0" presId="urn:microsoft.com/office/officeart/2008/layout/HalfCircleOrganizationChart"/>
    <dgm:cxn modelId="{B48C27F8-3391-42C9-A367-B6EE8583D03C}" type="presOf" srcId="{A81CCD65-A45E-4EB9-9BE6-A23C3EC119D7}" destId="{13975400-1613-4EE8-ABF2-25A86608FEF8}" srcOrd="1" destOrd="0" presId="urn:microsoft.com/office/officeart/2008/layout/HalfCircleOrganizationChart"/>
    <dgm:cxn modelId="{CFC38292-9968-420D-898A-878089E888F4}" type="presOf" srcId="{A81CCD65-A45E-4EB9-9BE6-A23C3EC119D7}" destId="{67F8F32D-3FD0-40D9-A002-EA438DAACCBE}" srcOrd="0" destOrd="0" presId="urn:microsoft.com/office/officeart/2008/layout/HalfCircleOrganizationChart"/>
    <dgm:cxn modelId="{A87018C0-1049-4E57-BD4E-84540B72BD52}" type="presOf" srcId="{4E010919-59F6-486F-9798-B1C086CF2406}" destId="{9909E195-BECF-4759-A761-B4AB040BA783}" srcOrd="0" destOrd="0" presId="urn:microsoft.com/office/officeart/2008/layout/HalfCircleOrganizationChart"/>
    <dgm:cxn modelId="{BB33BC22-5177-4FA9-9A95-F31ABE915E01}" srcId="{4E010919-59F6-486F-9798-B1C086CF2406}" destId="{A81CCD65-A45E-4EB9-9BE6-A23C3EC119D7}" srcOrd="1" destOrd="0" parTransId="{8E77A243-A271-4B42-B2BC-A7B50C872F59}" sibTransId="{2A0D745E-A43B-4D1A-B5F0-48E1867353FC}"/>
    <dgm:cxn modelId="{EAD20175-FCF6-413F-99E8-B6DDFAD79A6F}" type="presOf" srcId="{407CA14A-C08D-4A21-8010-0904341B48E9}" destId="{686C0EE0-78E1-4AC2-93F6-6C592745BFCD}" srcOrd="0" destOrd="0" presId="urn:microsoft.com/office/officeart/2008/layout/HalfCircleOrganizationChart"/>
    <dgm:cxn modelId="{9377680E-279D-452F-B7A3-C5AB6C46C15C}" srcId="{4E010919-59F6-486F-9798-B1C086CF2406}" destId="{5F06274C-A783-4D61-8931-23D22DF45BB9}" srcOrd="2" destOrd="0" parTransId="{B3658F51-0526-4BC7-BC3C-11D5EC6ED7E1}" sibTransId="{335797E0-DC7C-40C2-81E6-2B9F490E64A2}"/>
    <dgm:cxn modelId="{E67CD01D-8FE6-44BF-A416-6E5826DD080E}" type="presOf" srcId="{4E010919-59F6-486F-9798-B1C086CF2406}" destId="{F77E9557-A3B5-4A71-A956-48E0CE24923E}" srcOrd="1" destOrd="0" presId="urn:microsoft.com/office/officeart/2008/layout/HalfCircleOrganizationChart"/>
    <dgm:cxn modelId="{D5CD62FC-89E1-419A-B618-6A6D00164461}" srcId="{407CA14A-C08D-4A21-8010-0904341B48E9}" destId="{4E010919-59F6-486F-9798-B1C086CF2406}" srcOrd="0" destOrd="0" parTransId="{108562F6-DF11-4F57-BDD5-E752CD32594C}" sibTransId="{8984CEA0-EDF1-4B5C-8E4C-602FDF72026A}"/>
    <dgm:cxn modelId="{FA446516-B751-4D05-8FDA-F904F1CD4EA6}" type="presOf" srcId="{A4D987A5-11E5-498E-9580-BFA43625E74B}" destId="{1DC36AB5-B45A-40C4-BD30-3876B3FC48B0}" srcOrd="0" destOrd="0" presId="urn:microsoft.com/office/officeart/2008/layout/HalfCircleOrganizationChart"/>
    <dgm:cxn modelId="{797C2A52-022E-4460-8622-D9CF36D09ABA}" type="presOf" srcId="{B3658F51-0526-4BC7-BC3C-11D5EC6ED7E1}" destId="{E1930F2D-C70E-47A8-8AAD-7E9F28D05D75}" srcOrd="0" destOrd="0" presId="urn:microsoft.com/office/officeart/2008/layout/HalfCircleOrganizationChart"/>
    <dgm:cxn modelId="{67BE7EE7-AF0A-4404-9F5A-E25A5E9BB147}" type="presOf" srcId="{8E77A243-A271-4B42-B2BC-A7B50C872F59}" destId="{824D12F2-383C-4566-910B-E27350F30C9C}" srcOrd="0" destOrd="0" presId="urn:microsoft.com/office/officeart/2008/layout/HalfCircleOrganizationChart"/>
    <dgm:cxn modelId="{C3E37310-1D3F-4EAE-9A97-ABC7C650F978}" type="presOf" srcId="{937B0772-8AE3-4B4B-B089-06B173A3E523}" destId="{1BFB40EF-85A1-413A-82D2-4F7D83D72889}" srcOrd="0" destOrd="0" presId="urn:microsoft.com/office/officeart/2008/layout/HalfCircleOrganizationChart"/>
    <dgm:cxn modelId="{B797AE75-D97C-4703-A965-BD17CAF28DA3}" type="presOf" srcId="{5F06274C-A783-4D61-8931-23D22DF45BB9}" destId="{0D467A95-798C-4CE0-A9D1-F9B1B8EC7306}" srcOrd="1" destOrd="0" presId="urn:microsoft.com/office/officeart/2008/layout/HalfCircleOrganizationChart"/>
    <dgm:cxn modelId="{B4ED04F4-0F7B-41D3-9796-363A84A5CE25}" srcId="{4E010919-59F6-486F-9798-B1C086CF2406}" destId="{A4D987A5-11E5-498E-9580-BFA43625E74B}" srcOrd="0" destOrd="0" parTransId="{937B0772-8AE3-4B4B-B089-06B173A3E523}" sibTransId="{E377CC51-C06A-447E-937D-0B108C560523}"/>
    <dgm:cxn modelId="{C479D840-FF71-4C6A-819F-0F8EBD6C35BB}" type="presOf" srcId="{5F06274C-A783-4D61-8931-23D22DF45BB9}" destId="{29146951-BE60-4E05-8315-0F95CB47C011}" srcOrd="0" destOrd="0" presId="urn:microsoft.com/office/officeart/2008/layout/HalfCircleOrganizationChart"/>
    <dgm:cxn modelId="{E134EB09-FBB7-4C17-BA99-CC6030633E25}" type="presParOf" srcId="{686C0EE0-78E1-4AC2-93F6-6C592745BFCD}" destId="{D7D44975-76EE-4BD7-8AB8-06424BD3EADF}" srcOrd="0" destOrd="0" presId="urn:microsoft.com/office/officeart/2008/layout/HalfCircleOrganizationChart"/>
    <dgm:cxn modelId="{BFCD5DA1-9F22-4EEA-BBF5-DC83473670D6}" type="presParOf" srcId="{D7D44975-76EE-4BD7-8AB8-06424BD3EADF}" destId="{371F6853-069F-4337-87B5-4D7A622F38A8}" srcOrd="0" destOrd="0" presId="urn:microsoft.com/office/officeart/2008/layout/HalfCircleOrganizationChart"/>
    <dgm:cxn modelId="{02B7B8D0-3A93-4310-9004-0CA66C6A14DB}" type="presParOf" srcId="{371F6853-069F-4337-87B5-4D7A622F38A8}" destId="{9909E195-BECF-4759-A761-B4AB040BA783}" srcOrd="0" destOrd="0" presId="urn:microsoft.com/office/officeart/2008/layout/HalfCircleOrganizationChart"/>
    <dgm:cxn modelId="{DDBC0879-6DD1-4E15-8D4F-20F326853D5B}" type="presParOf" srcId="{371F6853-069F-4337-87B5-4D7A622F38A8}" destId="{ED65F7F8-7B5B-4672-A0EA-C57C0128758C}" srcOrd="1" destOrd="0" presId="urn:microsoft.com/office/officeart/2008/layout/HalfCircleOrganizationChart"/>
    <dgm:cxn modelId="{E454F508-62AD-4BD0-8F85-42E3B5A1E5E6}" type="presParOf" srcId="{371F6853-069F-4337-87B5-4D7A622F38A8}" destId="{61815584-AD61-42DF-B2BB-C27F22212220}" srcOrd="2" destOrd="0" presId="urn:microsoft.com/office/officeart/2008/layout/HalfCircleOrganizationChart"/>
    <dgm:cxn modelId="{D1C425F9-B016-47E1-BA54-A42659F35DEE}" type="presParOf" srcId="{371F6853-069F-4337-87B5-4D7A622F38A8}" destId="{F77E9557-A3B5-4A71-A956-48E0CE24923E}" srcOrd="3" destOrd="0" presId="urn:microsoft.com/office/officeart/2008/layout/HalfCircleOrganizationChart"/>
    <dgm:cxn modelId="{26F51730-5125-4ABE-8288-812A3F6A7409}" type="presParOf" srcId="{D7D44975-76EE-4BD7-8AB8-06424BD3EADF}" destId="{7FFB2E03-35D8-4BB8-BA34-80A520248419}" srcOrd="1" destOrd="0" presId="urn:microsoft.com/office/officeart/2008/layout/HalfCircleOrganizationChart"/>
    <dgm:cxn modelId="{BA949AC3-26AA-4221-BF07-579FC073815F}" type="presParOf" srcId="{7FFB2E03-35D8-4BB8-BA34-80A520248419}" destId="{1BFB40EF-85A1-413A-82D2-4F7D83D72889}" srcOrd="0" destOrd="0" presId="urn:microsoft.com/office/officeart/2008/layout/HalfCircleOrganizationChart"/>
    <dgm:cxn modelId="{F3F726B7-F900-496C-84EC-DCFB5887DD1B}" type="presParOf" srcId="{7FFB2E03-35D8-4BB8-BA34-80A520248419}" destId="{038F7D86-F84C-47E6-B02E-BEC2A4D79435}" srcOrd="1" destOrd="0" presId="urn:microsoft.com/office/officeart/2008/layout/HalfCircleOrganizationChart"/>
    <dgm:cxn modelId="{0920513F-AA10-45B7-B768-0E876624A3BC}" type="presParOf" srcId="{038F7D86-F84C-47E6-B02E-BEC2A4D79435}" destId="{90F7A526-63C7-4D43-BE53-D483B835775F}" srcOrd="0" destOrd="0" presId="urn:microsoft.com/office/officeart/2008/layout/HalfCircleOrganizationChart"/>
    <dgm:cxn modelId="{8964900D-C3B5-4013-BF34-17198FB6BCF7}" type="presParOf" srcId="{90F7A526-63C7-4D43-BE53-D483B835775F}" destId="{1DC36AB5-B45A-40C4-BD30-3876B3FC48B0}" srcOrd="0" destOrd="0" presId="urn:microsoft.com/office/officeart/2008/layout/HalfCircleOrganizationChart"/>
    <dgm:cxn modelId="{6E7F5875-42CA-4A41-B76A-B3D99EEB8D42}" type="presParOf" srcId="{90F7A526-63C7-4D43-BE53-D483B835775F}" destId="{4DC8142D-A6FA-4E0A-986A-B4532CB491FB}" srcOrd="1" destOrd="0" presId="urn:microsoft.com/office/officeart/2008/layout/HalfCircleOrganizationChart"/>
    <dgm:cxn modelId="{4B02D4D4-631C-479D-BD48-6A545E007DF9}" type="presParOf" srcId="{90F7A526-63C7-4D43-BE53-D483B835775F}" destId="{43EC8DA9-61CE-4645-A7A4-8CAA37B6ABD8}" srcOrd="2" destOrd="0" presId="urn:microsoft.com/office/officeart/2008/layout/HalfCircleOrganizationChart"/>
    <dgm:cxn modelId="{E4655B14-EC78-4827-803B-103A31CC5176}" type="presParOf" srcId="{90F7A526-63C7-4D43-BE53-D483B835775F}" destId="{D53B0EE7-D797-477B-BFC9-169C9196A20F}" srcOrd="3" destOrd="0" presId="urn:microsoft.com/office/officeart/2008/layout/HalfCircleOrganizationChart"/>
    <dgm:cxn modelId="{6D1D05C2-52EC-46D4-A041-16C76299DBA2}" type="presParOf" srcId="{038F7D86-F84C-47E6-B02E-BEC2A4D79435}" destId="{1D9BB0FE-36D1-45C3-8BBD-F10A3FD9CE1C}" srcOrd="1" destOrd="0" presId="urn:microsoft.com/office/officeart/2008/layout/HalfCircleOrganizationChart"/>
    <dgm:cxn modelId="{3D2A9D73-1A0A-436B-B3B4-E50BA13D1A31}" type="presParOf" srcId="{038F7D86-F84C-47E6-B02E-BEC2A4D79435}" destId="{AA5CF6FB-4AB6-4DB6-B87F-BF5B722B0B55}" srcOrd="2" destOrd="0" presId="urn:microsoft.com/office/officeart/2008/layout/HalfCircleOrganizationChart"/>
    <dgm:cxn modelId="{140850F6-9DE4-461A-A192-F61D140B3F3E}" type="presParOf" srcId="{7FFB2E03-35D8-4BB8-BA34-80A520248419}" destId="{824D12F2-383C-4566-910B-E27350F30C9C}" srcOrd="2" destOrd="0" presId="urn:microsoft.com/office/officeart/2008/layout/HalfCircleOrganizationChart"/>
    <dgm:cxn modelId="{038DE35E-0925-49FF-BBFB-1877A6F89175}" type="presParOf" srcId="{7FFB2E03-35D8-4BB8-BA34-80A520248419}" destId="{699F9DA6-B7A9-4DDE-83B6-716390F0A8AE}" srcOrd="3" destOrd="0" presId="urn:microsoft.com/office/officeart/2008/layout/HalfCircleOrganizationChart"/>
    <dgm:cxn modelId="{4FD8B51B-A2DE-44E0-B6AF-3A9CCA882CB5}" type="presParOf" srcId="{699F9DA6-B7A9-4DDE-83B6-716390F0A8AE}" destId="{8CAF87FC-ED2E-41E1-85CE-B16331375B0C}" srcOrd="0" destOrd="0" presId="urn:microsoft.com/office/officeart/2008/layout/HalfCircleOrganizationChart"/>
    <dgm:cxn modelId="{E335897F-D85E-4189-A07A-61747E123D3B}" type="presParOf" srcId="{8CAF87FC-ED2E-41E1-85CE-B16331375B0C}" destId="{67F8F32D-3FD0-40D9-A002-EA438DAACCBE}" srcOrd="0" destOrd="0" presId="urn:microsoft.com/office/officeart/2008/layout/HalfCircleOrganizationChart"/>
    <dgm:cxn modelId="{5E7B8AAF-A6AF-4F90-8E8C-F7F5BF88FADE}" type="presParOf" srcId="{8CAF87FC-ED2E-41E1-85CE-B16331375B0C}" destId="{FD3EE63C-ED5E-4661-912C-D770AF10EA01}" srcOrd="1" destOrd="0" presId="urn:microsoft.com/office/officeart/2008/layout/HalfCircleOrganizationChart"/>
    <dgm:cxn modelId="{D45F275E-E7BA-47AD-BC36-5B7CB022E6D4}" type="presParOf" srcId="{8CAF87FC-ED2E-41E1-85CE-B16331375B0C}" destId="{4F388330-B53C-4141-9FA9-7A404B3F7C2D}" srcOrd="2" destOrd="0" presId="urn:microsoft.com/office/officeart/2008/layout/HalfCircleOrganizationChart"/>
    <dgm:cxn modelId="{6CD25024-5F3A-44C3-B3A1-ACFA15F586EF}" type="presParOf" srcId="{8CAF87FC-ED2E-41E1-85CE-B16331375B0C}" destId="{13975400-1613-4EE8-ABF2-25A86608FEF8}" srcOrd="3" destOrd="0" presId="urn:microsoft.com/office/officeart/2008/layout/HalfCircleOrganizationChart"/>
    <dgm:cxn modelId="{0114B856-56DC-41FA-AF2D-12F5E7E09B05}" type="presParOf" srcId="{699F9DA6-B7A9-4DDE-83B6-716390F0A8AE}" destId="{1D2D7D83-105A-4BE1-9EF6-684F22344085}" srcOrd="1" destOrd="0" presId="urn:microsoft.com/office/officeart/2008/layout/HalfCircleOrganizationChart"/>
    <dgm:cxn modelId="{3F6A69B4-1894-450C-99B6-15435A3CC405}" type="presParOf" srcId="{699F9DA6-B7A9-4DDE-83B6-716390F0A8AE}" destId="{19E22507-F615-40DB-A866-425C5AAE4CBF}" srcOrd="2" destOrd="0" presId="urn:microsoft.com/office/officeart/2008/layout/HalfCircleOrganizationChart"/>
    <dgm:cxn modelId="{78C2F7FD-B31B-4D3D-A1D1-3E550FE973D9}" type="presParOf" srcId="{7FFB2E03-35D8-4BB8-BA34-80A520248419}" destId="{E1930F2D-C70E-47A8-8AAD-7E9F28D05D75}" srcOrd="4" destOrd="0" presId="urn:microsoft.com/office/officeart/2008/layout/HalfCircleOrganizationChart"/>
    <dgm:cxn modelId="{581616A1-6693-45ED-9CEB-6AF67DEA9174}" type="presParOf" srcId="{7FFB2E03-35D8-4BB8-BA34-80A520248419}" destId="{D189A35A-85E3-4CA8-B578-3438C173450C}" srcOrd="5" destOrd="0" presId="urn:microsoft.com/office/officeart/2008/layout/HalfCircleOrganizationChart"/>
    <dgm:cxn modelId="{5EF7BC7B-9E65-4A43-94AC-CEE82661BD24}" type="presParOf" srcId="{D189A35A-85E3-4CA8-B578-3438C173450C}" destId="{7705654F-0C21-43A3-8E6F-16F08D5CC6E9}" srcOrd="0" destOrd="0" presId="urn:microsoft.com/office/officeart/2008/layout/HalfCircleOrganizationChart"/>
    <dgm:cxn modelId="{4EC70630-1454-41B9-95C0-A6A39F7DD902}" type="presParOf" srcId="{7705654F-0C21-43A3-8E6F-16F08D5CC6E9}" destId="{29146951-BE60-4E05-8315-0F95CB47C011}" srcOrd="0" destOrd="0" presId="urn:microsoft.com/office/officeart/2008/layout/HalfCircleOrganizationChart"/>
    <dgm:cxn modelId="{734D4ED0-C3B2-4584-9540-16BCED18608A}" type="presParOf" srcId="{7705654F-0C21-43A3-8E6F-16F08D5CC6E9}" destId="{0DFF551D-BDAD-44AB-8050-5D3E703E408C}" srcOrd="1" destOrd="0" presId="urn:microsoft.com/office/officeart/2008/layout/HalfCircleOrganizationChart"/>
    <dgm:cxn modelId="{B2204DD3-C780-4EA2-95C3-B6761536D03C}" type="presParOf" srcId="{7705654F-0C21-43A3-8E6F-16F08D5CC6E9}" destId="{3AC9E5A7-B25E-45D7-A7BD-2035E4234F68}" srcOrd="2" destOrd="0" presId="urn:microsoft.com/office/officeart/2008/layout/HalfCircleOrganizationChart"/>
    <dgm:cxn modelId="{0D4A0DC8-4E54-45A0-AAEF-DA052CEA07C0}" type="presParOf" srcId="{7705654F-0C21-43A3-8E6F-16F08D5CC6E9}" destId="{0D467A95-798C-4CE0-A9D1-F9B1B8EC7306}" srcOrd="3" destOrd="0" presId="urn:microsoft.com/office/officeart/2008/layout/HalfCircleOrganizationChart"/>
    <dgm:cxn modelId="{5D797E67-BFEB-425E-A64C-40F481D075A5}" type="presParOf" srcId="{D189A35A-85E3-4CA8-B578-3438C173450C}" destId="{61212850-D281-4B99-8D3B-A424A6E8BF6A}" srcOrd="1" destOrd="0" presId="urn:microsoft.com/office/officeart/2008/layout/HalfCircleOrganizationChart"/>
    <dgm:cxn modelId="{9E07DAE5-4AA2-4A0F-B5D5-3D94B041B4F5}" type="presParOf" srcId="{D189A35A-85E3-4CA8-B578-3438C173450C}" destId="{41FDE2B7-C619-4E38-A556-3A6D9342FA9A}" srcOrd="2" destOrd="0" presId="urn:microsoft.com/office/officeart/2008/layout/HalfCircleOrganizationChart"/>
    <dgm:cxn modelId="{0ACA7686-AFD6-4239-8E02-0CB752746BF5}" type="presParOf" srcId="{D7D44975-76EE-4BD7-8AB8-06424BD3EADF}" destId="{D5EB03FD-7C26-437A-A229-5CA64167855F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4AF677A-E7B2-429A-9222-41D066AA02E3}" type="doc">
      <dgm:prSet loTypeId="urn:microsoft.com/office/officeart/2005/8/layout/hProcess9" loCatId="process" qsTypeId="urn:microsoft.com/office/officeart/2005/8/quickstyle/simple3" qsCatId="simple" csTypeId="urn:microsoft.com/office/officeart/2005/8/colors/colorful4" csCatId="colorful" phldr="1"/>
      <dgm:spPr/>
    </dgm:pt>
    <dgm:pt modelId="{6C9B10F0-2B3A-4622-9F89-84CD62951ECD}">
      <dgm:prSet phldrT="[Текст]" custT="1"/>
      <dgm:spPr/>
      <dgm:t>
        <a:bodyPr/>
        <a:lstStyle/>
        <a:p>
          <a:r>
            <a:rPr lang="ru-RU" sz="1400" dirty="0" smtClean="0"/>
            <a:t>Главная</a:t>
          </a:r>
          <a:endParaRPr lang="ru-RU" sz="1400" dirty="0"/>
        </a:p>
      </dgm:t>
    </dgm:pt>
    <dgm:pt modelId="{750A3496-0BE9-4C45-A2AC-6FD7C6BF94FE}" type="parTrans" cxnId="{AE470A4A-F056-4FCC-B1DF-6064AEC4FCBD}">
      <dgm:prSet/>
      <dgm:spPr/>
      <dgm:t>
        <a:bodyPr/>
        <a:lstStyle/>
        <a:p>
          <a:endParaRPr lang="ru-RU"/>
        </a:p>
      </dgm:t>
    </dgm:pt>
    <dgm:pt modelId="{C46BDAFB-6F4E-4D96-999B-04BF81C0F073}" type="sibTrans" cxnId="{AE470A4A-F056-4FCC-B1DF-6064AEC4FCBD}">
      <dgm:prSet/>
      <dgm:spPr/>
      <dgm:t>
        <a:bodyPr/>
        <a:lstStyle/>
        <a:p>
          <a:endParaRPr lang="ru-RU"/>
        </a:p>
      </dgm:t>
    </dgm:pt>
    <dgm:pt modelId="{4D3EEA49-F4C1-4A21-87F0-2C46ACEDD807}">
      <dgm:prSet phldrT="[Текст]" custT="1"/>
      <dgm:spPr/>
      <dgm:t>
        <a:bodyPr/>
        <a:lstStyle/>
        <a:p>
          <a:r>
            <a:rPr lang="ru-RU" sz="1400" dirty="0" smtClean="0"/>
            <a:t>Правовая база</a:t>
          </a:r>
          <a:endParaRPr lang="ru-RU" sz="1400" dirty="0"/>
        </a:p>
      </dgm:t>
    </dgm:pt>
    <dgm:pt modelId="{85DDC85B-555A-4AC0-A70E-7FF5915B58DE}" type="parTrans" cxnId="{6F8FED19-4D65-44DF-B129-3FBAF1A19CBA}">
      <dgm:prSet/>
      <dgm:spPr/>
      <dgm:t>
        <a:bodyPr/>
        <a:lstStyle/>
        <a:p>
          <a:endParaRPr lang="ru-RU"/>
        </a:p>
      </dgm:t>
    </dgm:pt>
    <dgm:pt modelId="{0AED4752-F8CB-40DE-B7A1-51680C053C33}" type="sibTrans" cxnId="{6F8FED19-4D65-44DF-B129-3FBAF1A19CBA}">
      <dgm:prSet/>
      <dgm:spPr/>
      <dgm:t>
        <a:bodyPr/>
        <a:lstStyle/>
        <a:p>
          <a:endParaRPr lang="ru-RU"/>
        </a:p>
      </dgm:t>
    </dgm:pt>
    <dgm:pt modelId="{BFAF3D16-B6AE-4888-BDD3-6E674C217FD3}" type="pres">
      <dgm:prSet presAssocID="{14AF677A-E7B2-429A-9222-41D066AA02E3}" presName="CompostProcess" presStyleCnt="0">
        <dgm:presLayoutVars>
          <dgm:dir/>
          <dgm:resizeHandles val="exact"/>
        </dgm:presLayoutVars>
      </dgm:prSet>
      <dgm:spPr/>
    </dgm:pt>
    <dgm:pt modelId="{BB97D1A9-73DC-47A8-AA8A-65CB572FC950}" type="pres">
      <dgm:prSet presAssocID="{14AF677A-E7B2-429A-9222-41D066AA02E3}" presName="arrow" presStyleLbl="bgShp" presStyleIdx="0" presStyleCnt="1" custLinFactNeighborX="48218" custLinFactNeighborY="21875"/>
      <dgm:spPr/>
    </dgm:pt>
    <dgm:pt modelId="{8A830431-C042-48A0-B7E2-66E584E39FFD}" type="pres">
      <dgm:prSet presAssocID="{14AF677A-E7B2-429A-9222-41D066AA02E3}" presName="linearProcess" presStyleCnt="0"/>
      <dgm:spPr/>
    </dgm:pt>
    <dgm:pt modelId="{672E7CD1-033A-453D-BC88-DD1EE09021F1}" type="pres">
      <dgm:prSet presAssocID="{6C9B10F0-2B3A-4622-9F89-84CD62951ECD}" presName="text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398424-5E14-4654-8309-A1979A6D81A7}" type="pres">
      <dgm:prSet presAssocID="{C46BDAFB-6F4E-4D96-999B-04BF81C0F073}" presName="sibTrans" presStyleCnt="0"/>
      <dgm:spPr/>
    </dgm:pt>
    <dgm:pt modelId="{69F8F4B0-8360-4A07-90D7-066828BD362F}" type="pres">
      <dgm:prSet presAssocID="{4D3EEA49-F4C1-4A21-87F0-2C46ACEDD807}" presName="text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E470A4A-F056-4FCC-B1DF-6064AEC4FCBD}" srcId="{14AF677A-E7B2-429A-9222-41D066AA02E3}" destId="{6C9B10F0-2B3A-4622-9F89-84CD62951ECD}" srcOrd="0" destOrd="0" parTransId="{750A3496-0BE9-4C45-A2AC-6FD7C6BF94FE}" sibTransId="{C46BDAFB-6F4E-4D96-999B-04BF81C0F073}"/>
    <dgm:cxn modelId="{6B7475A2-432D-4BDF-BAA4-4F46933E3C82}" type="presOf" srcId="{6C9B10F0-2B3A-4622-9F89-84CD62951ECD}" destId="{672E7CD1-033A-453D-BC88-DD1EE09021F1}" srcOrd="0" destOrd="0" presId="urn:microsoft.com/office/officeart/2005/8/layout/hProcess9"/>
    <dgm:cxn modelId="{DC56CA7A-DEC7-4668-837E-E68A4A2C6C42}" type="presOf" srcId="{14AF677A-E7B2-429A-9222-41D066AA02E3}" destId="{BFAF3D16-B6AE-4888-BDD3-6E674C217FD3}" srcOrd="0" destOrd="0" presId="urn:microsoft.com/office/officeart/2005/8/layout/hProcess9"/>
    <dgm:cxn modelId="{6F8FED19-4D65-44DF-B129-3FBAF1A19CBA}" srcId="{14AF677A-E7B2-429A-9222-41D066AA02E3}" destId="{4D3EEA49-F4C1-4A21-87F0-2C46ACEDD807}" srcOrd="1" destOrd="0" parTransId="{85DDC85B-555A-4AC0-A70E-7FF5915B58DE}" sibTransId="{0AED4752-F8CB-40DE-B7A1-51680C053C33}"/>
    <dgm:cxn modelId="{5AF9467D-47EA-4DA5-BE15-0A0C41595AC2}" type="presOf" srcId="{4D3EEA49-F4C1-4A21-87F0-2C46ACEDD807}" destId="{69F8F4B0-8360-4A07-90D7-066828BD362F}" srcOrd="0" destOrd="0" presId="urn:microsoft.com/office/officeart/2005/8/layout/hProcess9"/>
    <dgm:cxn modelId="{D96D5057-D8E5-4388-8B6F-3DC53C05E9E5}" type="presParOf" srcId="{BFAF3D16-B6AE-4888-BDD3-6E674C217FD3}" destId="{BB97D1A9-73DC-47A8-AA8A-65CB572FC950}" srcOrd="0" destOrd="0" presId="urn:microsoft.com/office/officeart/2005/8/layout/hProcess9"/>
    <dgm:cxn modelId="{9FDC78C8-89D5-4F19-94F1-B1FE4CFD2FA9}" type="presParOf" srcId="{BFAF3D16-B6AE-4888-BDD3-6E674C217FD3}" destId="{8A830431-C042-48A0-B7E2-66E584E39FFD}" srcOrd="1" destOrd="0" presId="urn:microsoft.com/office/officeart/2005/8/layout/hProcess9"/>
    <dgm:cxn modelId="{61CAEF78-E971-45F4-841F-08BB38512486}" type="presParOf" srcId="{8A830431-C042-48A0-B7E2-66E584E39FFD}" destId="{672E7CD1-033A-453D-BC88-DD1EE09021F1}" srcOrd="0" destOrd="0" presId="urn:microsoft.com/office/officeart/2005/8/layout/hProcess9"/>
    <dgm:cxn modelId="{081BEAC9-FA0C-4080-A170-3BBDFB7118B3}" type="presParOf" srcId="{8A830431-C042-48A0-B7E2-66E584E39FFD}" destId="{2B398424-5E14-4654-8309-A1979A6D81A7}" srcOrd="1" destOrd="0" presId="urn:microsoft.com/office/officeart/2005/8/layout/hProcess9"/>
    <dgm:cxn modelId="{C1DDF236-6762-400E-A1EC-A5F686E24CD3}" type="presParOf" srcId="{8A830431-C042-48A0-B7E2-66E584E39FFD}" destId="{69F8F4B0-8360-4A07-90D7-066828BD362F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D9C4D0-9921-4183-B3BD-092A78A55759}">
      <dsp:nvSpPr>
        <dsp:cNvPr id="0" name=""/>
        <dsp:cNvSpPr/>
      </dsp:nvSpPr>
      <dsp:spPr>
        <a:xfrm>
          <a:off x="0" y="877543"/>
          <a:ext cx="3796009" cy="329477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</dsp:sp>
    <dsp:sp modelId="{05A97E28-8529-4A49-9421-12ED2E9A8772}">
      <dsp:nvSpPr>
        <dsp:cNvPr id="0" name=""/>
        <dsp:cNvSpPr/>
      </dsp:nvSpPr>
      <dsp:spPr>
        <a:xfrm>
          <a:off x="203356" y="66547"/>
          <a:ext cx="3148374" cy="987686"/>
        </a:xfrm>
        <a:prstGeom prst="round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21957" tIns="0" rIns="121957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Liberation Sans Narrow"/>
            </a:rPr>
            <a:t>Отсутствие в организации лиц, назначенных ответственными за систематическое ведение работы по стандартам раскрытия информации; </a:t>
          </a:r>
          <a:endParaRPr lang="ru-RU" sz="1400" kern="1200" dirty="0">
            <a:latin typeface="Liberation Sans Narrow"/>
          </a:endParaRPr>
        </a:p>
      </dsp:txBody>
      <dsp:txXfrm>
        <a:off x="251571" y="114762"/>
        <a:ext cx="3051944" cy="891256"/>
      </dsp:txXfrm>
    </dsp:sp>
    <dsp:sp modelId="{44A0DDC2-BA43-4935-A2EF-C14619D3071D}">
      <dsp:nvSpPr>
        <dsp:cNvPr id="0" name=""/>
        <dsp:cNvSpPr/>
      </dsp:nvSpPr>
      <dsp:spPr>
        <a:xfrm>
          <a:off x="67803" y="2019356"/>
          <a:ext cx="3795963" cy="329552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</dsp:sp>
    <dsp:sp modelId="{851591F3-39D1-4A58-A2F0-91131B90ADB4}">
      <dsp:nvSpPr>
        <dsp:cNvPr id="0" name=""/>
        <dsp:cNvSpPr/>
      </dsp:nvSpPr>
      <dsp:spPr>
        <a:xfrm>
          <a:off x="203356" y="1277221"/>
          <a:ext cx="3176418" cy="992088"/>
        </a:xfrm>
        <a:prstGeom prst="round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21957" tIns="0" rIns="121957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Liberation Sans Narrow"/>
            </a:rPr>
            <a:t>Слабое знание нормативной правовой базы;</a:t>
          </a:r>
          <a:endParaRPr lang="ru-RU" sz="1400" kern="1200" dirty="0">
            <a:latin typeface="Liberation Sans Narrow"/>
          </a:endParaRPr>
        </a:p>
      </dsp:txBody>
      <dsp:txXfrm>
        <a:off x="251786" y="1325651"/>
        <a:ext cx="3079558" cy="895228"/>
      </dsp:txXfrm>
    </dsp:sp>
    <dsp:sp modelId="{41D43420-637A-437F-9E40-99966A0EB790}">
      <dsp:nvSpPr>
        <dsp:cNvPr id="0" name=""/>
        <dsp:cNvSpPr/>
      </dsp:nvSpPr>
      <dsp:spPr>
        <a:xfrm>
          <a:off x="67803" y="3384780"/>
          <a:ext cx="3795917" cy="327600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</dsp:sp>
    <dsp:sp modelId="{F730C133-FC59-4EF7-BFB4-557581D1BF62}">
      <dsp:nvSpPr>
        <dsp:cNvPr id="0" name=""/>
        <dsp:cNvSpPr/>
      </dsp:nvSpPr>
      <dsp:spPr>
        <a:xfrm>
          <a:off x="230243" y="2477182"/>
          <a:ext cx="3223286" cy="1039160"/>
        </a:xfrm>
        <a:prstGeom prst="round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21957" tIns="0" rIns="121957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Liberation Sans Narrow"/>
            </a:rPr>
            <a:t>Отсутствие должного внимания </a:t>
          </a:r>
          <a:br>
            <a:rPr lang="ru-RU" sz="1400" kern="1200" dirty="0" smtClean="0">
              <a:latin typeface="Liberation Sans Narrow"/>
            </a:rPr>
          </a:br>
          <a:r>
            <a:rPr lang="ru-RU" sz="1400" kern="1200" dirty="0" smtClean="0">
              <a:latin typeface="Liberation Sans Narrow"/>
            </a:rPr>
            <a:t>со стороны руководства организации о необходимости раскрытия информации.</a:t>
          </a:r>
          <a:endParaRPr lang="ru-RU" sz="1400" kern="1200" dirty="0">
            <a:latin typeface="Liberation Sans Narrow"/>
          </a:endParaRPr>
        </a:p>
      </dsp:txBody>
      <dsp:txXfrm>
        <a:off x="280971" y="2527910"/>
        <a:ext cx="3121830" cy="9377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930F2D-C70E-47A8-8AAD-7E9F28D05D75}">
      <dsp:nvSpPr>
        <dsp:cNvPr id="0" name=""/>
        <dsp:cNvSpPr/>
      </dsp:nvSpPr>
      <dsp:spPr>
        <a:xfrm>
          <a:off x="4185818" y="624130"/>
          <a:ext cx="3466440" cy="1955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115"/>
              </a:lnTo>
              <a:lnTo>
                <a:pt x="3466440" y="76115"/>
              </a:lnTo>
              <a:lnTo>
                <a:pt x="3466440" y="195585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4D12F2-383C-4566-910B-E27350F30C9C}">
      <dsp:nvSpPr>
        <dsp:cNvPr id="0" name=""/>
        <dsp:cNvSpPr/>
      </dsp:nvSpPr>
      <dsp:spPr>
        <a:xfrm>
          <a:off x="4140092" y="624130"/>
          <a:ext cx="91440" cy="202978"/>
        </a:xfrm>
        <a:custGeom>
          <a:avLst/>
          <a:gdLst/>
          <a:ahLst/>
          <a:cxnLst/>
          <a:rect l="0" t="0" r="0" b="0"/>
          <a:pathLst>
            <a:path>
              <a:moveTo>
                <a:pt x="45725" y="0"/>
              </a:moveTo>
              <a:lnTo>
                <a:pt x="45725" y="83508"/>
              </a:lnTo>
              <a:lnTo>
                <a:pt x="45720" y="83508"/>
              </a:lnTo>
              <a:lnTo>
                <a:pt x="45720" y="202978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FB40EF-85A1-413A-82D2-4F7D83D72889}">
      <dsp:nvSpPr>
        <dsp:cNvPr id="0" name=""/>
        <dsp:cNvSpPr/>
      </dsp:nvSpPr>
      <dsp:spPr>
        <a:xfrm>
          <a:off x="707963" y="624130"/>
          <a:ext cx="3477854" cy="178915"/>
        </a:xfrm>
        <a:custGeom>
          <a:avLst/>
          <a:gdLst/>
          <a:ahLst/>
          <a:cxnLst/>
          <a:rect l="0" t="0" r="0" b="0"/>
          <a:pathLst>
            <a:path>
              <a:moveTo>
                <a:pt x="3477854" y="0"/>
              </a:moveTo>
              <a:lnTo>
                <a:pt x="3477854" y="59444"/>
              </a:lnTo>
              <a:lnTo>
                <a:pt x="0" y="59444"/>
              </a:lnTo>
              <a:lnTo>
                <a:pt x="0" y="178915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65F7F8-7B5B-4672-A0EA-C57C0128758C}">
      <dsp:nvSpPr>
        <dsp:cNvPr id="0" name=""/>
        <dsp:cNvSpPr/>
      </dsp:nvSpPr>
      <dsp:spPr>
        <a:xfrm>
          <a:off x="3901364" y="55223"/>
          <a:ext cx="568907" cy="568907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815584-AD61-42DF-B2BB-C27F22212220}">
      <dsp:nvSpPr>
        <dsp:cNvPr id="0" name=""/>
        <dsp:cNvSpPr/>
      </dsp:nvSpPr>
      <dsp:spPr>
        <a:xfrm>
          <a:off x="3901364" y="55223"/>
          <a:ext cx="568907" cy="568907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09E195-BECF-4759-A761-B4AB040BA783}">
      <dsp:nvSpPr>
        <dsp:cNvPr id="0" name=""/>
        <dsp:cNvSpPr/>
      </dsp:nvSpPr>
      <dsp:spPr>
        <a:xfrm>
          <a:off x="3616910" y="157626"/>
          <a:ext cx="1137814" cy="364100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Liberation Sans Narrow"/>
            </a:rPr>
            <a:t>Сайт ЛенРТК</a:t>
          </a:r>
          <a:endParaRPr lang="ru-RU" sz="1600" kern="1200" dirty="0">
            <a:latin typeface="Liberation Sans Narrow"/>
          </a:endParaRPr>
        </a:p>
      </dsp:txBody>
      <dsp:txXfrm>
        <a:off x="3616910" y="157626"/>
        <a:ext cx="1137814" cy="364100"/>
      </dsp:txXfrm>
    </dsp:sp>
    <dsp:sp modelId="{4DC8142D-A6FA-4E0A-986A-B4532CB491FB}">
      <dsp:nvSpPr>
        <dsp:cNvPr id="0" name=""/>
        <dsp:cNvSpPr/>
      </dsp:nvSpPr>
      <dsp:spPr>
        <a:xfrm>
          <a:off x="423510" y="803045"/>
          <a:ext cx="568907" cy="568907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EC8DA9-61CE-4645-A7A4-8CAA37B6ABD8}">
      <dsp:nvSpPr>
        <dsp:cNvPr id="0" name=""/>
        <dsp:cNvSpPr/>
      </dsp:nvSpPr>
      <dsp:spPr>
        <a:xfrm>
          <a:off x="423510" y="803045"/>
          <a:ext cx="568907" cy="568907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C36AB5-B45A-40C4-BD30-3876B3FC48B0}">
      <dsp:nvSpPr>
        <dsp:cNvPr id="0" name=""/>
        <dsp:cNvSpPr/>
      </dsp:nvSpPr>
      <dsp:spPr>
        <a:xfrm>
          <a:off x="139056" y="905449"/>
          <a:ext cx="1137814" cy="364100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Liberation Sans Narrow"/>
            </a:rPr>
            <a:t>ЕИАС</a:t>
          </a:r>
          <a:endParaRPr lang="ru-RU" sz="1600" kern="1200" dirty="0">
            <a:latin typeface="Liberation Sans Narrow"/>
          </a:endParaRPr>
        </a:p>
      </dsp:txBody>
      <dsp:txXfrm>
        <a:off x="139056" y="905449"/>
        <a:ext cx="1137814" cy="364100"/>
      </dsp:txXfrm>
    </dsp:sp>
    <dsp:sp modelId="{FD3EE63C-ED5E-4661-912C-D770AF10EA01}">
      <dsp:nvSpPr>
        <dsp:cNvPr id="0" name=""/>
        <dsp:cNvSpPr/>
      </dsp:nvSpPr>
      <dsp:spPr>
        <a:xfrm>
          <a:off x="3649176" y="827109"/>
          <a:ext cx="1073271" cy="516539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388330-B53C-4141-9FA9-7A404B3F7C2D}">
      <dsp:nvSpPr>
        <dsp:cNvPr id="0" name=""/>
        <dsp:cNvSpPr/>
      </dsp:nvSpPr>
      <dsp:spPr>
        <a:xfrm>
          <a:off x="3649176" y="827109"/>
          <a:ext cx="1073271" cy="516539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F8F32D-3FD0-40D9-A002-EA438DAACCBE}">
      <dsp:nvSpPr>
        <dsp:cNvPr id="0" name=""/>
        <dsp:cNvSpPr/>
      </dsp:nvSpPr>
      <dsp:spPr>
        <a:xfrm>
          <a:off x="3112540" y="920086"/>
          <a:ext cx="2146543" cy="330585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>
              <a:latin typeface="Liberation Sans Narrow"/>
            </a:rPr>
            <a:t>Контрольно-надзорная</a:t>
          </a:r>
          <a:r>
            <a:rPr lang="ru-RU" sz="1400" b="1" kern="1200" dirty="0" smtClean="0">
              <a:latin typeface="Liberation Sans Narrow"/>
            </a:rPr>
            <a:t> </a:t>
          </a:r>
          <a:r>
            <a:rPr lang="ru-RU" sz="1400" b="0" kern="1200" dirty="0" smtClean="0">
              <a:latin typeface="Liberation Sans Narrow"/>
            </a:rPr>
            <a:t>деятельность</a:t>
          </a:r>
          <a:endParaRPr lang="ru-RU" sz="1400" b="0" kern="1200" dirty="0">
            <a:latin typeface="Liberation Sans Narrow"/>
          </a:endParaRPr>
        </a:p>
      </dsp:txBody>
      <dsp:txXfrm>
        <a:off x="3112540" y="920086"/>
        <a:ext cx="2146543" cy="330585"/>
      </dsp:txXfrm>
    </dsp:sp>
    <dsp:sp modelId="{0DFF551D-BDAD-44AB-8050-5D3E703E408C}">
      <dsp:nvSpPr>
        <dsp:cNvPr id="0" name=""/>
        <dsp:cNvSpPr/>
      </dsp:nvSpPr>
      <dsp:spPr>
        <a:xfrm>
          <a:off x="7173088" y="819716"/>
          <a:ext cx="958341" cy="528247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C9E5A7-B25E-45D7-A7BD-2035E4234F68}">
      <dsp:nvSpPr>
        <dsp:cNvPr id="0" name=""/>
        <dsp:cNvSpPr/>
      </dsp:nvSpPr>
      <dsp:spPr>
        <a:xfrm>
          <a:off x="7173088" y="819716"/>
          <a:ext cx="958341" cy="528247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146951-BE60-4E05-8315-0F95CB47C011}">
      <dsp:nvSpPr>
        <dsp:cNvPr id="0" name=""/>
        <dsp:cNvSpPr/>
      </dsp:nvSpPr>
      <dsp:spPr>
        <a:xfrm>
          <a:off x="6693917" y="914800"/>
          <a:ext cx="1916682" cy="338078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>
              <a:latin typeface="Liberation Sans Narrow"/>
            </a:rPr>
            <a:t>Информационные письма</a:t>
          </a:r>
          <a:endParaRPr lang="ru-RU" sz="1400" b="0" kern="1200" dirty="0">
            <a:latin typeface="Liberation Sans Narrow"/>
          </a:endParaRPr>
        </a:p>
      </dsp:txBody>
      <dsp:txXfrm>
        <a:off x="6693917" y="914800"/>
        <a:ext cx="1916682" cy="33807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97D1A9-73DC-47A8-AA8A-65CB572FC950}">
      <dsp:nvSpPr>
        <dsp:cNvPr id="0" name=""/>
        <dsp:cNvSpPr/>
      </dsp:nvSpPr>
      <dsp:spPr>
        <a:xfrm>
          <a:off x="411479" y="0"/>
          <a:ext cx="2331720" cy="742949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72E7CD1-033A-453D-BC88-DD1EE09021F1}">
      <dsp:nvSpPr>
        <dsp:cNvPr id="0" name=""/>
        <dsp:cNvSpPr/>
      </dsp:nvSpPr>
      <dsp:spPr>
        <a:xfrm>
          <a:off x="60007" y="222884"/>
          <a:ext cx="1243012" cy="29718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Главная</a:t>
          </a:r>
          <a:endParaRPr lang="ru-RU" sz="1400" kern="1200" dirty="0"/>
        </a:p>
      </dsp:txBody>
      <dsp:txXfrm>
        <a:off x="74514" y="237391"/>
        <a:ext cx="1213998" cy="268166"/>
      </dsp:txXfrm>
    </dsp:sp>
    <dsp:sp modelId="{69F8F4B0-8360-4A07-90D7-066828BD362F}">
      <dsp:nvSpPr>
        <dsp:cNvPr id="0" name=""/>
        <dsp:cNvSpPr/>
      </dsp:nvSpPr>
      <dsp:spPr>
        <a:xfrm>
          <a:off x="1440180" y="222884"/>
          <a:ext cx="1243012" cy="297180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Правовая база</a:t>
          </a:r>
          <a:endParaRPr lang="ru-RU" sz="1400" kern="1200" dirty="0"/>
        </a:p>
      </dsp:txBody>
      <dsp:txXfrm>
        <a:off x="1454687" y="237391"/>
        <a:ext cx="1213998" cy="2681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10801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5/7/2019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rgbClr val="888888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tx1"/>
                </a:solidFill>
                <a:latin typeface="Liberation Sans Narrow"/>
                <a:cs typeface="Liberation Sans Narrow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5/7/2019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rgbClr val="888888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770888" y="3259835"/>
            <a:ext cx="1711960" cy="1287780"/>
          </a:xfrm>
          <a:custGeom>
            <a:avLst/>
            <a:gdLst/>
            <a:ahLst/>
            <a:cxnLst/>
            <a:rect l="l" t="t" r="r" b="b"/>
            <a:pathLst>
              <a:path w="1711960" h="1287779">
                <a:moveTo>
                  <a:pt x="0" y="1287780"/>
                </a:moveTo>
                <a:lnTo>
                  <a:pt x="1711452" y="1287780"/>
                </a:lnTo>
                <a:lnTo>
                  <a:pt x="1711452" y="0"/>
                </a:lnTo>
                <a:lnTo>
                  <a:pt x="0" y="0"/>
                </a:lnTo>
                <a:lnTo>
                  <a:pt x="0" y="1287780"/>
                </a:lnTo>
                <a:close/>
              </a:path>
            </a:pathLst>
          </a:custGeom>
          <a:solidFill>
            <a:srgbClr val="F8AD2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bk object 17"/>
          <p:cNvSpPr/>
          <p:nvPr/>
        </p:nvSpPr>
        <p:spPr>
          <a:xfrm>
            <a:off x="4337303" y="2403348"/>
            <a:ext cx="1711960" cy="2144395"/>
          </a:xfrm>
          <a:custGeom>
            <a:avLst/>
            <a:gdLst/>
            <a:ahLst/>
            <a:cxnLst/>
            <a:rect l="l" t="t" r="r" b="b"/>
            <a:pathLst>
              <a:path w="1711960" h="2144395">
                <a:moveTo>
                  <a:pt x="0" y="2144267"/>
                </a:moveTo>
                <a:lnTo>
                  <a:pt x="1711452" y="2144267"/>
                </a:lnTo>
                <a:lnTo>
                  <a:pt x="1711452" y="0"/>
                </a:lnTo>
                <a:lnTo>
                  <a:pt x="0" y="0"/>
                </a:lnTo>
                <a:lnTo>
                  <a:pt x="0" y="2144267"/>
                </a:lnTo>
                <a:close/>
              </a:path>
            </a:pathLst>
          </a:custGeom>
          <a:solidFill>
            <a:srgbClr val="017D9B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bk object 18"/>
          <p:cNvSpPr/>
          <p:nvPr/>
        </p:nvSpPr>
        <p:spPr>
          <a:xfrm>
            <a:off x="6903719" y="1376172"/>
            <a:ext cx="1711960" cy="3171825"/>
          </a:xfrm>
          <a:custGeom>
            <a:avLst/>
            <a:gdLst/>
            <a:ahLst/>
            <a:cxnLst/>
            <a:rect l="l" t="t" r="r" b="b"/>
            <a:pathLst>
              <a:path w="1711959" h="3171825">
                <a:moveTo>
                  <a:pt x="0" y="3171443"/>
                </a:moveTo>
                <a:lnTo>
                  <a:pt x="1711452" y="3171443"/>
                </a:lnTo>
                <a:lnTo>
                  <a:pt x="1711452" y="0"/>
                </a:lnTo>
                <a:lnTo>
                  <a:pt x="0" y="0"/>
                </a:lnTo>
                <a:lnTo>
                  <a:pt x="0" y="3171443"/>
                </a:lnTo>
                <a:close/>
              </a:path>
            </a:pathLst>
          </a:custGeom>
          <a:solidFill>
            <a:srgbClr val="23A03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9" name="bk object 19"/>
          <p:cNvSpPr/>
          <p:nvPr/>
        </p:nvSpPr>
        <p:spPr>
          <a:xfrm>
            <a:off x="1342644" y="911352"/>
            <a:ext cx="0" cy="3636645"/>
          </a:xfrm>
          <a:custGeom>
            <a:avLst/>
            <a:gdLst/>
            <a:ahLst/>
            <a:cxnLst/>
            <a:rect l="l" t="t" r="r" b="b"/>
            <a:pathLst>
              <a:path h="3636645">
                <a:moveTo>
                  <a:pt x="0" y="3636264"/>
                </a:moveTo>
                <a:lnTo>
                  <a:pt x="0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0" name="bk object 20"/>
          <p:cNvSpPr/>
          <p:nvPr/>
        </p:nvSpPr>
        <p:spPr>
          <a:xfrm>
            <a:off x="1280160" y="4547615"/>
            <a:ext cx="62865" cy="0"/>
          </a:xfrm>
          <a:custGeom>
            <a:avLst/>
            <a:gdLst/>
            <a:ahLst/>
            <a:cxnLst/>
            <a:rect l="l" t="t" r="r" b="b"/>
            <a:pathLst>
              <a:path w="62865">
                <a:moveTo>
                  <a:pt x="0" y="0"/>
                </a:moveTo>
                <a:lnTo>
                  <a:pt x="62484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1" name="bk object 21"/>
          <p:cNvSpPr/>
          <p:nvPr/>
        </p:nvSpPr>
        <p:spPr>
          <a:xfrm>
            <a:off x="1280160" y="4093464"/>
            <a:ext cx="62865" cy="0"/>
          </a:xfrm>
          <a:custGeom>
            <a:avLst/>
            <a:gdLst/>
            <a:ahLst/>
            <a:cxnLst/>
            <a:rect l="l" t="t" r="r" b="b"/>
            <a:pathLst>
              <a:path w="62865">
                <a:moveTo>
                  <a:pt x="0" y="0"/>
                </a:moveTo>
                <a:lnTo>
                  <a:pt x="62484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2" name="bk object 22"/>
          <p:cNvSpPr/>
          <p:nvPr/>
        </p:nvSpPr>
        <p:spPr>
          <a:xfrm>
            <a:off x="1280160" y="3639311"/>
            <a:ext cx="62865" cy="0"/>
          </a:xfrm>
          <a:custGeom>
            <a:avLst/>
            <a:gdLst/>
            <a:ahLst/>
            <a:cxnLst/>
            <a:rect l="l" t="t" r="r" b="b"/>
            <a:pathLst>
              <a:path w="62865">
                <a:moveTo>
                  <a:pt x="0" y="0"/>
                </a:moveTo>
                <a:lnTo>
                  <a:pt x="62484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3" name="bk object 23"/>
          <p:cNvSpPr/>
          <p:nvPr/>
        </p:nvSpPr>
        <p:spPr>
          <a:xfrm>
            <a:off x="1280160" y="3183635"/>
            <a:ext cx="62865" cy="0"/>
          </a:xfrm>
          <a:custGeom>
            <a:avLst/>
            <a:gdLst/>
            <a:ahLst/>
            <a:cxnLst/>
            <a:rect l="l" t="t" r="r" b="b"/>
            <a:pathLst>
              <a:path w="62865">
                <a:moveTo>
                  <a:pt x="0" y="0"/>
                </a:moveTo>
                <a:lnTo>
                  <a:pt x="62484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4" name="bk object 24"/>
          <p:cNvSpPr/>
          <p:nvPr/>
        </p:nvSpPr>
        <p:spPr>
          <a:xfrm>
            <a:off x="1280160" y="2729483"/>
            <a:ext cx="62865" cy="0"/>
          </a:xfrm>
          <a:custGeom>
            <a:avLst/>
            <a:gdLst/>
            <a:ahLst/>
            <a:cxnLst/>
            <a:rect l="l" t="t" r="r" b="b"/>
            <a:pathLst>
              <a:path w="62865">
                <a:moveTo>
                  <a:pt x="0" y="0"/>
                </a:moveTo>
                <a:lnTo>
                  <a:pt x="62484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5" name="bk object 25"/>
          <p:cNvSpPr/>
          <p:nvPr/>
        </p:nvSpPr>
        <p:spPr>
          <a:xfrm>
            <a:off x="1280160" y="2275332"/>
            <a:ext cx="62865" cy="0"/>
          </a:xfrm>
          <a:custGeom>
            <a:avLst/>
            <a:gdLst/>
            <a:ahLst/>
            <a:cxnLst/>
            <a:rect l="l" t="t" r="r" b="b"/>
            <a:pathLst>
              <a:path w="62865">
                <a:moveTo>
                  <a:pt x="0" y="0"/>
                </a:moveTo>
                <a:lnTo>
                  <a:pt x="62484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6" name="bk object 26"/>
          <p:cNvSpPr/>
          <p:nvPr/>
        </p:nvSpPr>
        <p:spPr>
          <a:xfrm>
            <a:off x="1280160" y="1821179"/>
            <a:ext cx="62865" cy="0"/>
          </a:xfrm>
          <a:custGeom>
            <a:avLst/>
            <a:gdLst/>
            <a:ahLst/>
            <a:cxnLst/>
            <a:rect l="l" t="t" r="r" b="b"/>
            <a:pathLst>
              <a:path w="62865">
                <a:moveTo>
                  <a:pt x="0" y="0"/>
                </a:moveTo>
                <a:lnTo>
                  <a:pt x="62484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7" name="bk object 27"/>
          <p:cNvSpPr/>
          <p:nvPr/>
        </p:nvSpPr>
        <p:spPr>
          <a:xfrm>
            <a:off x="1280160" y="1365503"/>
            <a:ext cx="62865" cy="0"/>
          </a:xfrm>
          <a:custGeom>
            <a:avLst/>
            <a:gdLst/>
            <a:ahLst/>
            <a:cxnLst/>
            <a:rect l="l" t="t" r="r" b="b"/>
            <a:pathLst>
              <a:path w="62865">
                <a:moveTo>
                  <a:pt x="0" y="0"/>
                </a:moveTo>
                <a:lnTo>
                  <a:pt x="62484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8" name="bk object 28"/>
          <p:cNvSpPr/>
          <p:nvPr/>
        </p:nvSpPr>
        <p:spPr>
          <a:xfrm>
            <a:off x="1280160" y="911352"/>
            <a:ext cx="62865" cy="0"/>
          </a:xfrm>
          <a:custGeom>
            <a:avLst/>
            <a:gdLst/>
            <a:ahLst/>
            <a:cxnLst/>
            <a:rect l="l" t="t" r="r" b="b"/>
            <a:pathLst>
              <a:path w="62865">
                <a:moveTo>
                  <a:pt x="0" y="0"/>
                </a:moveTo>
                <a:lnTo>
                  <a:pt x="62484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9" name="bk object 29"/>
          <p:cNvSpPr/>
          <p:nvPr/>
        </p:nvSpPr>
        <p:spPr>
          <a:xfrm>
            <a:off x="1342644" y="4547615"/>
            <a:ext cx="7701280" cy="0"/>
          </a:xfrm>
          <a:custGeom>
            <a:avLst/>
            <a:gdLst/>
            <a:ahLst/>
            <a:cxnLst/>
            <a:rect l="l" t="t" r="r" b="b"/>
            <a:pathLst>
              <a:path w="7701280">
                <a:moveTo>
                  <a:pt x="0" y="0"/>
                </a:moveTo>
                <a:lnTo>
                  <a:pt x="7700772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0" name="bk object 30"/>
          <p:cNvSpPr/>
          <p:nvPr/>
        </p:nvSpPr>
        <p:spPr>
          <a:xfrm>
            <a:off x="1342644" y="4547615"/>
            <a:ext cx="0" cy="62865"/>
          </a:xfrm>
          <a:custGeom>
            <a:avLst/>
            <a:gdLst/>
            <a:ahLst/>
            <a:cxnLst/>
            <a:rect l="l" t="t" r="r" b="b"/>
            <a:pathLst>
              <a:path h="62864">
                <a:moveTo>
                  <a:pt x="0" y="0"/>
                </a:moveTo>
                <a:lnTo>
                  <a:pt x="0" y="62484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1" name="bk object 31"/>
          <p:cNvSpPr/>
          <p:nvPr/>
        </p:nvSpPr>
        <p:spPr>
          <a:xfrm>
            <a:off x="3909059" y="4547615"/>
            <a:ext cx="0" cy="62865"/>
          </a:xfrm>
          <a:custGeom>
            <a:avLst/>
            <a:gdLst/>
            <a:ahLst/>
            <a:cxnLst/>
            <a:rect l="l" t="t" r="r" b="b"/>
            <a:pathLst>
              <a:path h="62864">
                <a:moveTo>
                  <a:pt x="0" y="0"/>
                </a:moveTo>
                <a:lnTo>
                  <a:pt x="0" y="62484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2" name="bk object 32"/>
          <p:cNvSpPr/>
          <p:nvPr/>
        </p:nvSpPr>
        <p:spPr>
          <a:xfrm>
            <a:off x="6477000" y="4547615"/>
            <a:ext cx="0" cy="62865"/>
          </a:xfrm>
          <a:custGeom>
            <a:avLst/>
            <a:gdLst/>
            <a:ahLst/>
            <a:cxnLst/>
            <a:rect l="l" t="t" r="r" b="b"/>
            <a:pathLst>
              <a:path h="62864">
                <a:moveTo>
                  <a:pt x="0" y="0"/>
                </a:moveTo>
                <a:lnTo>
                  <a:pt x="0" y="62484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3" name="bk object 33"/>
          <p:cNvSpPr/>
          <p:nvPr/>
        </p:nvSpPr>
        <p:spPr>
          <a:xfrm>
            <a:off x="9043416" y="4547615"/>
            <a:ext cx="0" cy="62865"/>
          </a:xfrm>
          <a:custGeom>
            <a:avLst/>
            <a:gdLst/>
            <a:ahLst/>
            <a:cxnLst/>
            <a:rect l="l" t="t" r="r" b="b"/>
            <a:pathLst>
              <a:path h="62864">
                <a:moveTo>
                  <a:pt x="0" y="0"/>
                </a:moveTo>
                <a:lnTo>
                  <a:pt x="0" y="62484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5/7/2019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rgbClr val="888888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0847" y="2825184"/>
            <a:ext cx="9133152" cy="21936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5/7/2019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rgbClr val="888888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9573" y="59181"/>
            <a:ext cx="8945245" cy="360045"/>
          </a:xfrm>
          <a:custGeom>
            <a:avLst/>
            <a:gdLst/>
            <a:ahLst/>
            <a:cxnLst/>
            <a:rect l="l" t="t" r="r" b="b"/>
            <a:pathLst>
              <a:path w="8945245" h="360045">
                <a:moveTo>
                  <a:pt x="8535019" y="0"/>
                </a:moveTo>
                <a:lnTo>
                  <a:pt x="0" y="0"/>
                </a:lnTo>
                <a:lnTo>
                  <a:pt x="0" y="360044"/>
                </a:lnTo>
                <a:lnTo>
                  <a:pt x="8944975" y="360044"/>
                </a:lnTo>
                <a:lnTo>
                  <a:pt x="8535019" y="0"/>
                </a:lnTo>
                <a:close/>
              </a:path>
            </a:pathLst>
          </a:custGeom>
          <a:solidFill>
            <a:srgbClr val="43BBD6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5/7/2019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rgbClr val="888888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13766" y="134493"/>
            <a:ext cx="8340725" cy="3308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870329" y="1248536"/>
            <a:ext cx="5132705" cy="13696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chemeClr val="tx1"/>
                </a:solidFill>
                <a:latin typeface="Liberation Sans Narrow"/>
                <a:cs typeface="Liberation Sans Narrow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5/7/2019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899779" y="4955089"/>
            <a:ext cx="179070" cy="153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rgbClr val="888888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9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2949561"/>
            <a:ext cx="9143999" cy="21939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35799" y="1047750"/>
            <a:ext cx="7596505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1800" spc="-5" dirty="0" smtClean="0">
                <a:solidFill>
                  <a:srgbClr val="006666"/>
                </a:solidFill>
                <a:latin typeface="Tahoma"/>
                <a:cs typeface="Tahoma"/>
              </a:rPr>
              <a:t>Семинар на тему:</a:t>
            </a:r>
            <a:endParaRPr sz="1800" dirty="0">
              <a:latin typeface="Tahoma"/>
              <a:cs typeface="Tahom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85597" y="1707642"/>
            <a:ext cx="7991475" cy="0"/>
          </a:xfrm>
          <a:custGeom>
            <a:avLst/>
            <a:gdLst/>
            <a:ahLst/>
            <a:cxnLst/>
            <a:rect l="l" t="t" r="r" b="b"/>
            <a:pathLst>
              <a:path w="7991475">
                <a:moveTo>
                  <a:pt x="0" y="0"/>
                </a:moveTo>
                <a:lnTo>
                  <a:pt x="7991475" y="0"/>
                </a:lnTo>
              </a:path>
            </a:pathLst>
          </a:custGeom>
          <a:ln w="19050">
            <a:solidFill>
              <a:srgbClr val="00808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4214875" y="209550"/>
            <a:ext cx="566737" cy="6286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989482" y="1838655"/>
            <a:ext cx="7089140" cy="127470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/>
            <a:r>
              <a:rPr lang="ru-RU" dirty="0" smtClean="0">
                <a:solidFill>
                  <a:srgbClr val="00808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Профилактика </a:t>
            </a:r>
            <a:r>
              <a:rPr lang="ru-RU" dirty="0">
                <a:solidFill>
                  <a:srgbClr val="00808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нарушений обязательных требований законодательства в области соблюдения  установленных стандартов раскрытия </a:t>
            </a:r>
            <a:r>
              <a:rPr lang="ru-RU" dirty="0" smtClean="0">
                <a:solidFill>
                  <a:srgbClr val="00808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информации</a:t>
            </a:r>
          </a:p>
          <a:p>
            <a:pPr algn="ctr"/>
            <a:endParaRPr lang="ru-RU" sz="1400" b="1" spc="-5" dirty="0">
              <a:solidFill>
                <a:srgbClr val="00808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sz="1400" b="1" spc="-5" dirty="0" smtClean="0">
                <a:solidFill>
                  <a:srgbClr val="008080"/>
                </a:solidFill>
                <a:latin typeface="Tahoma"/>
                <a:cs typeface="Tahoma"/>
              </a:rPr>
              <a:t>Комитет </a:t>
            </a:r>
            <a:r>
              <a:rPr sz="1400" b="1" dirty="0">
                <a:solidFill>
                  <a:srgbClr val="008080"/>
                </a:solidFill>
                <a:latin typeface="Tahoma"/>
                <a:cs typeface="Tahoma"/>
              </a:rPr>
              <a:t>по тарифам и ценовой</a:t>
            </a:r>
            <a:r>
              <a:rPr sz="1400" b="1" spc="-95" dirty="0">
                <a:solidFill>
                  <a:srgbClr val="008080"/>
                </a:solidFill>
                <a:latin typeface="Tahoma"/>
                <a:cs typeface="Tahoma"/>
              </a:rPr>
              <a:t> </a:t>
            </a:r>
            <a:r>
              <a:rPr sz="1400" b="1" spc="-5" dirty="0">
                <a:solidFill>
                  <a:srgbClr val="008080"/>
                </a:solidFill>
                <a:latin typeface="Tahoma"/>
                <a:cs typeface="Tahoma"/>
              </a:rPr>
              <a:t>политике</a:t>
            </a:r>
            <a:endParaRPr sz="1400" dirty="0">
              <a:latin typeface="Tahoma"/>
              <a:cs typeface="Taho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5"/>
          <p:cNvSpPr/>
          <p:nvPr/>
        </p:nvSpPr>
        <p:spPr>
          <a:xfrm>
            <a:off x="152400" y="578209"/>
            <a:ext cx="8229600" cy="744665"/>
          </a:xfrm>
          <a:custGeom>
            <a:avLst/>
            <a:gdLst/>
            <a:ahLst/>
            <a:cxnLst/>
            <a:rect l="l" t="t" r="r" b="b"/>
            <a:pathLst>
              <a:path w="3851910" h="4486910">
                <a:moveTo>
                  <a:pt x="3653891" y="0"/>
                </a:moveTo>
                <a:lnTo>
                  <a:pt x="197548" y="0"/>
                </a:lnTo>
                <a:lnTo>
                  <a:pt x="152251" y="5221"/>
                </a:lnTo>
                <a:lnTo>
                  <a:pt x="110670" y="20093"/>
                </a:lnTo>
                <a:lnTo>
                  <a:pt x="73990" y="43427"/>
                </a:lnTo>
                <a:lnTo>
                  <a:pt x="43398" y="74034"/>
                </a:lnTo>
                <a:lnTo>
                  <a:pt x="20078" y="110726"/>
                </a:lnTo>
                <a:lnTo>
                  <a:pt x="5217" y="152315"/>
                </a:lnTo>
                <a:lnTo>
                  <a:pt x="0" y="197612"/>
                </a:lnTo>
                <a:lnTo>
                  <a:pt x="0" y="4288815"/>
                </a:lnTo>
                <a:lnTo>
                  <a:pt x="5217" y="4334112"/>
                </a:lnTo>
                <a:lnTo>
                  <a:pt x="20078" y="4375693"/>
                </a:lnTo>
                <a:lnTo>
                  <a:pt x="43398" y="4412373"/>
                </a:lnTo>
                <a:lnTo>
                  <a:pt x="73990" y="4442965"/>
                </a:lnTo>
                <a:lnTo>
                  <a:pt x="110670" y="4466285"/>
                </a:lnTo>
                <a:lnTo>
                  <a:pt x="152251" y="4481146"/>
                </a:lnTo>
                <a:lnTo>
                  <a:pt x="197548" y="4486363"/>
                </a:lnTo>
                <a:lnTo>
                  <a:pt x="3653891" y="4486363"/>
                </a:lnTo>
                <a:lnTo>
                  <a:pt x="3699188" y="4481146"/>
                </a:lnTo>
                <a:lnTo>
                  <a:pt x="3740776" y="4466285"/>
                </a:lnTo>
                <a:lnTo>
                  <a:pt x="3777468" y="4442965"/>
                </a:lnTo>
                <a:lnTo>
                  <a:pt x="3808076" y="4412373"/>
                </a:lnTo>
                <a:lnTo>
                  <a:pt x="3831410" y="4375693"/>
                </a:lnTo>
                <a:lnTo>
                  <a:pt x="3846282" y="4334112"/>
                </a:lnTo>
                <a:lnTo>
                  <a:pt x="3851503" y="4288815"/>
                </a:lnTo>
                <a:lnTo>
                  <a:pt x="3851503" y="197612"/>
                </a:lnTo>
                <a:lnTo>
                  <a:pt x="3846282" y="152315"/>
                </a:lnTo>
                <a:lnTo>
                  <a:pt x="3831410" y="110726"/>
                </a:lnTo>
                <a:lnTo>
                  <a:pt x="3808076" y="74034"/>
                </a:lnTo>
                <a:lnTo>
                  <a:pt x="3777468" y="43427"/>
                </a:lnTo>
                <a:lnTo>
                  <a:pt x="3740776" y="20093"/>
                </a:lnTo>
                <a:lnTo>
                  <a:pt x="3699188" y="5221"/>
                </a:lnTo>
                <a:lnTo>
                  <a:pt x="3653891" y="0"/>
                </a:lnTo>
                <a:close/>
              </a:path>
            </a:pathLst>
          </a:custGeom>
          <a:solidFill>
            <a:srgbClr val="DBEDF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object 2"/>
          <p:cNvSpPr/>
          <p:nvPr/>
        </p:nvSpPr>
        <p:spPr>
          <a:xfrm>
            <a:off x="152400" y="1352550"/>
            <a:ext cx="8839200" cy="3352800"/>
          </a:xfrm>
          <a:custGeom>
            <a:avLst/>
            <a:gdLst/>
            <a:ahLst/>
            <a:cxnLst/>
            <a:rect l="l" t="t" r="r" b="b"/>
            <a:pathLst>
              <a:path w="3825240" h="4486910">
                <a:moveTo>
                  <a:pt x="3663823" y="0"/>
                </a:moveTo>
                <a:lnTo>
                  <a:pt x="161417" y="0"/>
                </a:lnTo>
                <a:lnTo>
                  <a:pt x="118503" y="5765"/>
                </a:lnTo>
                <a:lnTo>
                  <a:pt x="79944" y="22036"/>
                </a:lnTo>
                <a:lnTo>
                  <a:pt x="47275" y="47275"/>
                </a:lnTo>
                <a:lnTo>
                  <a:pt x="22036" y="79944"/>
                </a:lnTo>
                <a:lnTo>
                  <a:pt x="5765" y="118503"/>
                </a:lnTo>
                <a:lnTo>
                  <a:pt x="0" y="161417"/>
                </a:lnTo>
                <a:lnTo>
                  <a:pt x="0" y="4324959"/>
                </a:lnTo>
                <a:lnTo>
                  <a:pt x="5765" y="4367861"/>
                </a:lnTo>
                <a:lnTo>
                  <a:pt x="22036" y="4406411"/>
                </a:lnTo>
                <a:lnTo>
                  <a:pt x="47275" y="4439072"/>
                </a:lnTo>
                <a:lnTo>
                  <a:pt x="79944" y="4464305"/>
                </a:lnTo>
                <a:lnTo>
                  <a:pt x="118503" y="4480573"/>
                </a:lnTo>
                <a:lnTo>
                  <a:pt x="161417" y="4486338"/>
                </a:lnTo>
                <a:lnTo>
                  <a:pt x="3663823" y="4486338"/>
                </a:lnTo>
                <a:lnTo>
                  <a:pt x="3706736" y="4480573"/>
                </a:lnTo>
                <a:lnTo>
                  <a:pt x="3745295" y="4464305"/>
                </a:lnTo>
                <a:lnTo>
                  <a:pt x="3777964" y="4439072"/>
                </a:lnTo>
                <a:lnTo>
                  <a:pt x="3803203" y="4406411"/>
                </a:lnTo>
                <a:lnTo>
                  <a:pt x="3819474" y="4367861"/>
                </a:lnTo>
                <a:lnTo>
                  <a:pt x="3825240" y="4324959"/>
                </a:lnTo>
                <a:lnTo>
                  <a:pt x="3825240" y="161417"/>
                </a:lnTo>
                <a:lnTo>
                  <a:pt x="3819474" y="118503"/>
                </a:lnTo>
                <a:lnTo>
                  <a:pt x="3803203" y="79944"/>
                </a:lnTo>
                <a:lnTo>
                  <a:pt x="3777964" y="47275"/>
                </a:lnTo>
                <a:lnTo>
                  <a:pt x="3745295" y="22036"/>
                </a:lnTo>
                <a:lnTo>
                  <a:pt x="3706736" y="5765"/>
                </a:lnTo>
                <a:lnTo>
                  <a:pt x="3663823" y="0"/>
                </a:lnTo>
                <a:close/>
              </a:path>
            </a:pathLst>
          </a:custGeom>
          <a:solidFill>
            <a:srgbClr val="EBF0DE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4896" y="1504950"/>
            <a:ext cx="8433384" cy="3385542"/>
          </a:xfrm>
        </p:spPr>
        <p:txBody>
          <a:bodyPr/>
          <a:lstStyle/>
          <a:p>
            <a:pPr algn="just">
              <a:spcAft>
                <a:spcPts val="600"/>
              </a:spcAft>
            </a:pPr>
            <a:endParaRPr lang="ru-RU" sz="300" dirty="0"/>
          </a:p>
          <a:p>
            <a:pPr algn="just">
              <a:spcAft>
                <a:spcPts val="600"/>
              </a:spcAft>
            </a:pPr>
            <a:r>
              <a:rPr lang="ru-RU" dirty="0"/>
              <a:t>Стандарты раскрытия информации утверждены соответствующими </a:t>
            </a:r>
            <a:r>
              <a:rPr lang="ru-RU" dirty="0" smtClean="0"/>
              <a:t>нормативными правовыми </a:t>
            </a:r>
            <a:r>
              <a:rPr lang="ru-RU" dirty="0"/>
              <a:t>актами (далее – Стандарты):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dirty="0"/>
              <a:t>Постановление Правительства Российской Федерации от 05.07.2013 № 570 «О стандартах раскрытия информации теплоснабжающими организациями, теплосетевыми организациями и органами регулирования»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dirty="0"/>
              <a:t>Постановление Правительства Российской Федерации от 17.01.2013 № 6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dirty="0"/>
              <a:t>О стандартах раскрытия информации в сфере водоснабжения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 </a:t>
            </a:r>
            <a:r>
              <a:rPr lang="ru-RU" dirty="0"/>
              <a:t>водоотведения»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dirty="0"/>
              <a:t>Постановление Правительства Российской Федерации от 21.06.2016 № 564 «Об утверждении стандартов раскрытия информации в области обращения с твердыми коммунальными отходами»</a:t>
            </a:r>
          </a:p>
          <a:p>
            <a:endParaRPr lang="ru-RU" dirty="0"/>
          </a:p>
        </p:txBody>
      </p:sp>
      <p:sp>
        <p:nvSpPr>
          <p:cNvPr id="4" name="object 3"/>
          <p:cNvSpPr>
            <a:spLocks noGrp="1"/>
          </p:cNvSpPr>
          <p:nvPr>
            <p:ph type="title"/>
          </p:nvPr>
        </p:nvSpPr>
        <p:spPr>
          <a:xfrm>
            <a:off x="213766" y="134493"/>
            <a:ext cx="8340725" cy="307777"/>
          </a:xfrm>
          <a:custGeom>
            <a:avLst/>
            <a:gdLst/>
            <a:ahLst/>
            <a:cxnLst/>
            <a:rect l="l" t="t" r="r" b="b"/>
            <a:pathLst>
              <a:path w="7847330" h="360045">
                <a:moveTo>
                  <a:pt x="7589786" y="0"/>
                </a:moveTo>
                <a:lnTo>
                  <a:pt x="0" y="0"/>
                </a:lnTo>
                <a:lnTo>
                  <a:pt x="0" y="360044"/>
                </a:lnTo>
                <a:lnTo>
                  <a:pt x="7847215" y="360044"/>
                </a:lnTo>
                <a:lnTo>
                  <a:pt x="7589786" y="0"/>
                </a:lnTo>
                <a:close/>
              </a:path>
            </a:pathLst>
          </a:custGeom>
          <a:solidFill>
            <a:srgbClr val="00A178"/>
          </a:solidFill>
        </p:spPr>
        <p:txBody>
          <a:bodyPr wrap="square" lIns="0" tIns="0" rIns="0" bIns="0" rtlCol="0"/>
          <a:lstStyle/>
          <a:p>
            <a:r>
              <a:rPr lang="ru-RU" dirty="0"/>
              <a:t>1. Нормативная база.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3400" y="590550"/>
            <a:ext cx="7620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Liberation Sans Narrow"/>
              </a:rPr>
              <a:t>Раскрытие </a:t>
            </a:r>
            <a:r>
              <a:rPr lang="ru-RU" sz="1600" dirty="0">
                <a:latin typeface="Liberation Sans Narrow"/>
              </a:rPr>
              <a:t>информации – обеспечение доступа неограниченного круга лиц к информации о регулируемой деятельности независимо от цели ее получения.</a:t>
            </a:r>
          </a:p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736600"/>
            <a:ext cx="469900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 descr="https://im0-tub-ru.yandex.net/i?id=ffff6aec0af8b7db93c7ed7ab1732f8f-l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5600" y="590550"/>
            <a:ext cx="10160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10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5"/>
          <p:cNvSpPr/>
          <p:nvPr/>
        </p:nvSpPr>
        <p:spPr>
          <a:xfrm>
            <a:off x="204896" y="895350"/>
            <a:ext cx="8634304" cy="843337"/>
          </a:xfrm>
          <a:custGeom>
            <a:avLst/>
            <a:gdLst/>
            <a:ahLst/>
            <a:cxnLst/>
            <a:rect l="l" t="t" r="r" b="b"/>
            <a:pathLst>
              <a:path w="3851910" h="4486910">
                <a:moveTo>
                  <a:pt x="3653891" y="0"/>
                </a:moveTo>
                <a:lnTo>
                  <a:pt x="197548" y="0"/>
                </a:lnTo>
                <a:lnTo>
                  <a:pt x="152251" y="5221"/>
                </a:lnTo>
                <a:lnTo>
                  <a:pt x="110670" y="20093"/>
                </a:lnTo>
                <a:lnTo>
                  <a:pt x="73990" y="43427"/>
                </a:lnTo>
                <a:lnTo>
                  <a:pt x="43398" y="74034"/>
                </a:lnTo>
                <a:lnTo>
                  <a:pt x="20078" y="110726"/>
                </a:lnTo>
                <a:lnTo>
                  <a:pt x="5217" y="152315"/>
                </a:lnTo>
                <a:lnTo>
                  <a:pt x="0" y="197612"/>
                </a:lnTo>
                <a:lnTo>
                  <a:pt x="0" y="4288815"/>
                </a:lnTo>
                <a:lnTo>
                  <a:pt x="5217" y="4334112"/>
                </a:lnTo>
                <a:lnTo>
                  <a:pt x="20078" y="4375693"/>
                </a:lnTo>
                <a:lnTo>
                  <a:pt x="43398" y="4412373"/>
                </a:lnTo>
                <a:lnTo>
                  <a:pt x="73990" y="4442965"/>
                </a:lnTo>
                <a:lnTo>
                  <a:pt x="110670" y="4466285"/>
                </a:lnTo>
                <a:lnTo>
                  <a:pt x="152251" y="4481146"/>
                </a:lnTo>
                <a:lnTo>
                  <a:pt x="197548" y="4486363"/>
                </a:lnTo>
                <a:lnTo>
                  <a:pt x="3653891" y="4486363"/>
                </a:lnTo>
                <a:lnTo>
                  <a:pt x="3699188" y="4481146"/>
                </a:lnTo>
                <a:lnTo>
                  <a:pt x="3740776" y="4466285"/>
                </a:lnTo>
                <a:lnTo>
                  <a:pt x="3777468" y="4442965"/>
                </a:lnTo>
                <a:lnTo>
                  <a:pt x="3808076" y="4412373"/>
                </a:lnTo>
                <a:lnTo>
                  <a:pt x="3831410" y="4375693"/>
                </a:lnTo>
                <a:lnTo>
                  <a:pt x="3846282" y="4334112"/>
                </a:lnTo>
                <a:lnTo>
                  <a:pt x="3851503" y="4288815"/>
                </a:lnTo>
                <a:lnTo>
                  <a:pt x="3851503" y="197612"/>
                </a:lnTo>
                <a:lnTo>
                  <a:pt x="3846282" y="152315"/>
                </a:lnTo>
                <a:lnTo>
                  <a:pt x="3831410" y="110726"/>
                </a:lnTo>
                <a:lnTo>
                  <a:pt x="3808076" y="74034"/>
                </a:lnTo>
                <a:lnTo>
                  <a:pt x="3777468" y="43427"/>
                </a:lnTo>
                <a:lnTo>
                  <a:pt x="3740776" y="20093"/>
                </a:lnTo>
                <a:lnTo>
                  <a:pt x="3699188" y="5221"/>
                </a:lnTo>
                <a:lnTo>
                  <a:pt x="3653891" y="0"/>
                </a:lnTo>
                <a:close/>
              </a:path>
            </a:pathLst>
          </a:custGeom>
          <a:solidFill>
            <a:srgbClr val="DBEDF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017" y="1276350"/>
            <a:ext cx="8433384" cy="692497"/>
          </a:xfrm>
        </p:spPr>
        <p:txBody>
          <a:bodyPr/>
          <a:lstStyle/>
          <a:p>
            <a:pPr algn="just">
              <a:spcAft>
                <a:spcPts val="600"/>
              </a:spcAft>
            </a:pPr>
            <a:endParaRPr lang="ru-RU" sz="300" dirty="0"/>
          </a:p>
          <a:p>
            <a:pPr algn="just">
              <a:spcAft>
                <a:spcPts val="600"/>
              </a:spcAft>
            </a:pPr>
            <a:endParaRPr lang="ru-RU" dirty="0" smtClean="0"/>
          </a:p>
          <a:p>
            <a:pPr algn="just">
              <a:spcAft>
                <a:spcPts val="600"/>
              </a:spcAft>
            </a:pPr>
            <a:endParaRPr lang="ru-RU" dirty="0"/>
          </a:p>
        </p:txBody>
      </p:sp>
      <p:sp>
        <p:nvSpPr>
          <p:cNvPr id="4" name="object 3"/>
          <p:cNvSpPr>
            <a:spLocks noGrp="1"/>
          </p:cNvSpPr>
          <p:nvPr>
            <p:ph type="title"/>
          </p:nvPr>
        </p:nvSpPr>
        <p:spPr>
          <a:xfrm>
            <a:off x="213766" y="134493"/>
            <a:ext cx="8340725" cy="307777"/>
          </a:xfrm>
          <a:custGeom>
            <a:avLst/>
            <a:gdLst/>
            <a:ahLst/>
            <a:cxnLst/>
            <a:rect l="l" t="t" r="r" b="b"/>
            <a:pathLst>
              <a:path w="7847330" h="360045">
                <a:moveTo>
                  <a:pt x="7589786" y="0"/>
                </a:moveTo>
                <a:lnTo>
                  <a:pt x="0" y="0"/>
                </a:lnTo>
                <a:lnTo>
                  <a:pt x="0" y="360044"/>
                </a:lnTo>
                <a:lnTo>
                  <a:pt x="7847215" y="360044"/>
                </a:lnTo>
                <a:lnTo>
                  <a:pt x="7589786" y="0"/>
                </a:lnTo>
                <a:close/>
              </a:path>
            </a:pathLst>
          </a:custGeom>
          <a:solidFill>
            <a:srgbClr val="00A178"/>
          </a:solidFill>
        </p:spPr>
        <p:txBody>
          <a:bodyPr wrap="square" lIns="0" tIns="0" rIns="0" bIns="0" rtlCol="0"/>
          <a:lstStyle/>
          <a:p>
            <a:r>
              <a:rPr lang="ru-RU" dirty="0" smtClean="0"/>
              <a:t> 2. Изменение Порядка раскрытия информации.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915957"/>
            <a:ext cx="838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1600" dirty="0">
                <a:latin typeface="Liberation Sans Narrow"/>
              </a:rPr>
              <a:t>В целях повышения открытости данных о деятельности регулируемых организаций, постановлением Правительства Российской Федерации от </a:t>
            </a:r>
            <a:r>
              <a:rPr lang="ru-RU" sz="1600" dirty="0" smtClean="0">
                <a:latin typeface="Liberation Sans Narrow"/>
              </a:rPr>
              <a:t>31.03.2018 №390 </a:t>
            </a:r>
            <a:r>
              <a:rPr lang="ru-RU" sz="1600" dirty="0">
                <a:latin typeface="Liberation Sans Narrow"/>
              </a:rPr>
              <a:t>изменен порядок раскрытия </a:t>
            </a:r>
            <a:r>
              <a:rPr lang="ru-RU" sz="1600" dirty="0" smtClean="0">
                <a:latin typeface="Liberation Sans Narrow"/>
              </a:rPr>
              <a:t>информации.</a:t>
            </a:r>
            <a:endParaRPr lang="ru-RU" sz="1600" dirty="0">
              <a:latin typeface="Liberation Sans Narrow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09600" y="2484408"/>
            <a:ext cx="1981200" cy="9255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Liberation Sans Narrow"/>
              </a:rPr>
              <a:t>ФГИС «ЕИАС»</a:t>
            </a:r>
            <a:endParaRPr lang="ru-RU" dirty="0">
              <a:latin typeface="Liberation Sans Narrow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05200" y="2484408"/>
            <a:ext cx="1905000" cy="92554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Liberation Sans Narrow"/>
              </a:rPr>
              <a:t>РГИС «Тарифы»</a:t>
            </a:r>
            <a:endParaRPr lang="ru-RU" dirty="0">
              <a:latin typeface="Liberation Sans Narrow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324600" y="2484408"/>
            <a:ext cx="1981200" cy="92554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Liberation Sans Narrow"/>
              </a:rPr>
              <a:t>РСО</a:t>
            </a:r>
            <a:endParaRPr lang="ru-RU" dirty="0">
              <a:latin typeface="Liberation Sans Narrow"/>
            </a:endParaRPr>
          </a:p>
        </p:txBody>
      </p:sp>
      <p:sp>
        <p:nvSpPr>
          <p:cNvPr id="7" name="Стрелка влево 6"/>
          <p:cNvSpPr/>
          <p:nvPr/>
        </p:nvSpPr>
        <p:spPr>
          <a:xfrm>
            <a:off x="2819400" y="2800350"/>
            <a:ext cx="304800" cy="228600"/>
          </a:xfrm>
          <a:prstGeom prst="lef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Стрелка влево 12"/>
          <p:cNvSpPr/>
          <p:nvPr/>
        </p:nvSpPr>
        <p:spPr>
          <a:xfrm>
            <a:off x="5715000" y="2800350"/>
            <a:ext cx="304800" cy="228600"/>
          </a:xfrm>
          <a:prstGeom prst="lef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0" y="3740370"/>
            <a:ext cx="933450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9300" y="3697967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4551" y="3740370"/>
            <a:ext cx="986298" cy="986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204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9653752"/>
              </p:ext>
            </p:extLst>
          </p:nvPr>
        </p:nvGraphicFramePr>
        <p:xfrm>
          <a:off x="228600" y="676275"/>
          <a:ext cx="8458200" cy="42433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1640"/>
                <a:gridCol w="1691640"/>
                <a:gridCol w="1691640"/>
                <a:gridCol w="1691640"/>
                <a:gridCol w="1691640"/>
              </a:tblGrid>
              <a:tr h="51385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Liberation Sans Narrow"/>
                        </a:rPr>
                        <a:t>Вид</a:t>
                      </a:r>
                      <a:r>
                        <a:rPr lang="ru-RU" sz="1000" baseline="0" dirty="0" smtClean="0">
                          <a:latin typeface="Liberation Sans Narrow"/>
                        </a:rPr>
                        <a:t> деятельности</a:t>
                      </a:r>
                      <a:endParaRPr lang="ru-RU" sz="1000" dirty="0">
                        <a:latin typeface="Liberation Sans Narrow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Liberation Sans Narrow"/>
                        </a:rPr>
                        <a:t>ФГИС</a:t>
                      </a:r>
                      <a:r>
                        <a:rPr lang="ru-RU" sz="1000" baseline="0" dirty="0" smtClean="0">
                          <a:latin typeface="Liberation Sans Narrow"/>
                        </a:rPr>
                        <a:t> ЕИАС </a:t>
                      </a:r>
                    </a:p>
                    <a:p>
                      <a:pPr algn="ctr"/>
                      <a:r>
                        <a:rPr lang="ru-RU" sz="1000" baseline="0" dirty="0" smtClean="0">
                          <a:latin typeface="Liberation Sans Narrow"/>
                        </a:rPr>
                        <a:t>(посредством РГИС «Тарифы»)</a:t>
                      </a:r>
                      <a:endParaRPr lang="ru-RU" sz="1000" dirty="0">
                        <a:latin typeface="Liberation Sans Narrow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Liberation Sans Narrow"/>
                        </a:rPr>
                        <a:t>Сайт организации</a:t>
                      </a:r>
                      <a:endParaRPr lang="ru-RU" sz="1000" dirty="0">
                        <a:latin typeface="Liberation Sans Narrow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Liberation Sans Narrow"/>
                        </a:rPr>
                        <a:t>Печатное издание</a:t>
                      </a:r>
                      <a:endParaRPr lang="ru-RU" sz="1000" dirty="0">
                        <a:latin typeface="Liberation Sans Narrow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Liberation Sans Narrow"/>
                        </a:rPr>
                        <a:t>Предоставление</a:t>
                      </a:r>
                      <a:r>
                        <a:rPr lang="ru-RU" sz="1000" baseline="0" dirty="0" smtClean="0">
                          <a:latin typeface="Liberation Sans Narrow"/>
                        </a:rPr>
                        <a:t> по запросу</a:t>
                      </a:r>
                      <a:endParaRPr lang="ru-RU" sz="1000" dirty="0">
                        <a:latin typeface="Liberation Sans Narrow"/>
                      </a:endParaRPr>
                    </a:p>
                  </a:txBody>
                  <a:tcPr anchor="ctr"/>
                </a:tc>
              </a:tr>
              <a:tr h="471034"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latin typeface="Liberation Sans Narrow"/>
                        </a:rPr>
                        <a:t>Теплоснабжение</a:t>
                      </a:r>
                      <a:endParaRPr lang="ru-RU" sz="1100" dirty="0">
                        <a:latin typeface="Liberation Sans Narrow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Liberation Sans Narrow"/>
                        </a:rPr>
                        <a:t>Обязательно</a:t>
                      </a:r>
                      <a:endParaRPr lang="ru-RU" sz="900" dirty="0">
                        <a:latin typeface="Liberation Sans Narrow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Liberation Sans Narrow"/>
                        </a:rPr>
                        <a:t>Для единой</a:t>
                      </a:r>
                      <a:r>
                        <a:rPr lang="ru-RU" sz="900" baseline="0" dirty="0" smtClean="0">
                          <a:latin typeface="Liberation Sans Narrow"/>
                        </a:rPr>
                        <a:t> теплоснабжающей организации</a:t>
                      </a:r>
                      <a:endParaRPr lang="ru-RU" sz="900" dirty="0">
                        <a:latin typeface="Liberation Sans Narrow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Liberation Sans Narrow"/>
                        </a:rPr>
                        <a:t>В случае отсутствия доступа к сети Интернет</a:t>
                      </a:r>
                      <a:endParaRPr lang="ru-RU" sz="900" dirty="0">
                        <a:latin typeface="Liberation Sans Narrow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Liberation Sans Narrow"/>
                        </a:rPr>
                        <a:t>На основании письменного запроса заинтересованного лица</a:t>
                      </a:r>
                      <a:endParaRPr lang="ru-RU" sz="900" dirty="0">
                        <a:latin typeface="Liberation Sans Narrow"/>
                      </a:endParaRPr>
                    </a:p>
                  </a:txBody>
                  <a:tcPr anchor="ctr"/>
                </a:tc>
              </a:tr>
              <a:tr h="727962"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latin typeface="Liberation Sans Narrow"/>
                        </a:rPr>
                        <a:t>Холодное водоснабжение</a:t>
                      </a:r>
                      <a:endParaRPr lang="ru-RU" sz="1100" dirty="0">
                        <a:latin typeface="Liberation Sans Narrow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Liberation Sans Narrow"/>
                        </a:rPr>
                        <a:t>Обязательно</a:t>
                      </a:r>
                      <a:endParaRPr lang="ru-RU" sz="900" dirty="0">
                        <a:latin typeface="Liberation Sans Narrow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Liberation Sans Narrow"/>
                        </a:rPr>
                        <a:t>-</a:t>
                      </a:r>
                      <a:endParaRPr lang="ru-RU" sz="900" dirty="0">
                        <a:latin typeface="Liberation Sans Narrow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Liberation Sans Narrow"/>
                        </a:rPr>
                        <a:t>В случае отсутствия доступа к сети Интернет</a:t>
                      </a:r>
                      <a:endParaRPr lang="ru-RU" sz="900" dirty="0">
                        <a:latin typeface="Liberation Sans Narrow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i="0" u="none" strike="noStrike" baseline="0" dirty="0" smtClean="0">
                          <a:solidFill>
                            <a:schemeClr val="dk1"/>
                          </a:solidFill>
                          <a:latin typeface="Liberation Sans Narrow"/>
                          <a:ea typeface="+mn-ea"/>
                          <a:cs typeface="+mn-cs"/>
                        </a:rPr>
                        <a:t>На основании письменных запросов потребителей товаров и услуг регулируемых организаций</a:t>
                      </a:r>
                    </a:p>
                    <a:p>
                      <a:pPr algn="ctr"/>
                      <a:endParaRPr lang="ru-RU" sz="900" dirty="0">
                        <a:latin typeface="Liberation Sans Narrow"/>
                      </a:endParaRPr>
                    </a:p>
                  </a:txBody>
                  <a:tcPr anchor="ctr"/>
                </a:tc>
              </a:tr>
              <a:tr h="719233"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latin typeface="Liberation Sans Narrow"/>
                        </a:rPr>
                        <a:t>Горячее водоснабжение</a:t>
                      </a:r>
                      <a:endParaRPr lang="ru-RU" sz="1100" dirty="0">
                        <a:latin typeface="Liberation Sans Narrow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Liberation Sans Narrow"/>
                        </a:rPr>
                        <a:t>Обязательно</a:t>
                      </a:r>
                      <a:endParaRPr lang="ru-RU" sz="900" dirty="0">
                        <a:latin typeface="Liberation Sans Narrow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Liberation Sans Narrow"/>
                        </a:rPr>
                        <a:t>-</a:t>
                      </a:r>
                      <a:endParaRPr lang="ru-RU" sz="900" dirty="0">
                        <a:latin typeface="Liberation Sans Narrow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Liberation Sans Narrow"/>
                        </a:rPr>
                        <a:t>В случае отсутствия доступа к сети Интернет</a:t>
                      </a:r>
                      <a:endParaRPr lang="ru-RU" sz="900" dirty="0">
                        <a:latin typeface="Liberation Sans Narrow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i="0" u="none" strike="noStrike" baseline="0" dirty="0" smtClean="0">
                          <a:solidFill>
                            <a:schemeClr val="dk1"/>
                          </a:solidFill>
                          <a:latin typeface="Liberation Sans Narrow"/>
                          <a:ea typeface="+mn-ea"/>
                          <a:cs typeface="+mn-cs"/>
                        </a:rPr>
                        <a:t>На основании письменных запросов потребителей товаров и услуг регулируемых организаций</a:t>
                      </a:r>
                    </a:p>
                  </a:txBody>
                  <a:tcPr anchor="ctr"/>
                </a:tc>
              </a:tr>
              <a:tr h="847668"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latin typeface="Liberation Sans Narrow"/>
                        </a:rPr>
                        <a:t>Водоотведение</a:t>
                      </a:r>
                      <a:endParaRPr lang="ru-RU" sz="1100" dirty="0">
                        <a:latin typeface="Liberation Sans Narrow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Liberation Sans Narrow"/>
                        </a:rPr>
                        <a:t>Обязательно</a:t>
                      </a:r>
                      <a:endParaRPr lang="ru-RU" sz="900" dirty="0">
                        <a:latin typeface="Liberation Sans Narrow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Liberation Sans Narrow"/>
                        </a:rPr>
                        <a:t>-</a:t>
                      </a:r>
                      <a:endParaRPr lang="ru-RU" sz="900" dirty="0">
                        <a:latin typeface="Liberation Sans Narrow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Liberation Sans Narrow"/>
                        </a:rPr>
                        <a:t>В случае отсутствия доступа к сети Интернет</a:t>
                      </a:r>
                      <a:endParaRPr lang="ru-RU" sz="900" dirty="0">
                        <a:latin typeface="Liberation Sans Narrow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i="0" u="none" strike="noStrike" baseline="0" dirty="0" smtClean="0">
                          <a:solidFill>
                            <a:schemeClr val="dk1"/>
                          </a:solidFill>
                          <a:latin typeface="Liberation Sans Narrow"/>
                          <a:ea typeface="+mn-ea"/>
                          <a:cs typeface="+mn-cs"/>
                        </a:rPr>
                        <a:t>На основании письменных запросов потребителей товаров и услуг регулируемых организаций</a:t>
                      </a:r>
                    </a:p>
                    <a:p>
                      <a:pPr algn="ctr"/>
                      <a:endParaRPr lang="ru-RU" sz="900" dirty="0">
                        <a:latin typeface="Liberation Sans Narrow"/>
                      </a:endParaRPr>
                    </a:p>
                  </a:txBody>
                  <a:tcPr anchor="ctr"/>
                </a:tc>
              </a:tr>
              <a:tr h="847668"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latin typeface="Liberation Sans Narrow"/>
                        </a:rPr>
                        <a:t>Обращение с ТКО</a:t>
                      </a:r>
                      <a:endParaRPr lang="ru-RU" sz="1100" dirty="0">
                        <a:latin typeface="Liberation Sans Narrow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Liberation Sans Narrow"/>
                        </a:rPr>
                        <a:t>Обязательно</a:t>
                      </a:r>
                      <a:endParaRPr lang="ru-RU" sz="900" dirty="0">
                        <a:latin typeface="Liberation Sans Narrow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Liberation Sans Narrow"/>
                        </a:rPr>
                        <a:t>-</a:t>
                      </a:r>
                      <a:endParaRPr lang="ru-RU" sz="900" dirty="0">
                        <a:latin typeface="Liberation Sans Narrow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Liberation Sans Narrow"/>
                        </a:rPr>
                        <a:t>В случае отсутствия доступа к сети Интернет</a:t>
                      </a:r>
                      <a:endParaRPr lang="ru-RU" sz="900" dirty="0">
                        <a:latin typeface="Liberation Sans Narrow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i="0" u="none" strike="noStrike" baseline="0" dirty="0" smtClean="0">
                          <a:solidFill>
                            <a:schemeClr val="dk1"/>
                          </a:solidFill>
                          <a:latin typeface="Liberation Sans Narrow"/>
                          <a:ea typeface="+mn-ea"/>
                          <a:cs typeface="+mn-cs"/>
                        </a:rPr>
                        <a:t>На основании письменных запросов потребителей товаров и услуг регулируемых организаций</a:t>
                      </a:r>
                    </a:p>
                    <a:p>
                      <a:pPr algn="ctr"/>
                      <a:endParaRPr lang="ru-RU" sz="900" dirty="0">
                        <a:latin typeface="Liberation Sans Narrow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object 2"/>
          <p:cNvSpPr>
            <a:spLocks noGrp="1"/>
          </p:cNvSpPr>
          <p:nvPr>
            <p:ph type="title"/>
          </p:nvPr>
        </p:nvSpPr>
        <p:spPr>
          <a:xfrm>
            <a:off x="213766" y="134493"/>
            <a:ext cx="8340725" cy="307777"/>
          </a:xfrm>
          <a:custGeom>
            <a:avLst/>
            <a:gdLst/>
            <a:ahLst/>
            <a:cxnLst/>
            <a:rect l="l" t="t" r="r" b="b"/>
            <a:pathLst>
              <a:path w="8136890" h="360045">
                <a:moveTo>
                  <a:pt x="7869937" y="0"/>
                </a:moveTo>
                <a:lnTo>
                  <a:pt x="0" y="0"/>
                </a:lnTo>
                <a:lnTo>
                  <a:pt x="0" y="360044"/>
                </a:lnTo>
                <a:lnTo>
                  <a:pt x="8136891" y="360044"/>
                </a:lnTo>
                <a:lnTo>
                  <a:pt x="7869937" y="0"/>
                </a:lnTo>
                <a:close/>
              </a:path>
            </a:pathLst>
          </a:custGeom>
          <a:solidFill>
            <a:srgbClr val="017D9B"/>
          </a:solidFill>
        </p:spPr>
        <p:txBody>
          <a:bodyPr wrap="square" lIns="0" tIns="0" rIns="0" bIns="0" rtlCol="0"/>
          <a:lstStyle/>
          <a:p>
            <a:r>
              <a:rPr lang="ru-RU" dirty="0" smtClean="0"/>
              <a:t>3. Способы раскрытия информации.</a:t>
            </a:r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400550"/>
            <a:ext cx="533401" cy="533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952" y="1904999"/>
            <a:ext cx="438149" cy="438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2075" y="2647950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88281" y1="32813" x2="16797" y2="74609"/>
                        <a14:foregroundMark x1="85742" y1="67773" x2="8008" y2="68945"/>
                        <a14:foregroundMark x1="83789" y1="51367" x2="72656" y2="2480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28751" y="1266825"/>
            <a:ext cx="457200" cy="458962"/>
          </a:xfrm>
          <a:prstGeom prst="rect">
            <a:avLst/>
          </a:prstGeom>
        </p:spPr>
      </p:pic>
      <p:pic>
        <p:nvPicPr>
          <p:cNvPr id="11" name="Picture 2" descr="C:\Users\sa_kuryilko\Downloads\waste (1)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651" y="3409950"/>
            <a:ext cx="5334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479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5"/>
          <p:cNvSpPr/>
          <p:nvPr/>
        </p:nvSpPr>
        <p:spPr>
          <a:xfrm>
            <a:off x="304800" y="895350"/>
            <a:ext cx="8763000" cy="1524000"/>
          </a:xfrm>
          <a:custGeom>
            <a:avLst/>
            <a:gdLst/>
            <a:ahLst/>
            <a:cxnLst/>
            <a:rect l="l" t="t" r="r" b="b"/>
            <a:pathLst>
              <a:path w="3851910" h="4486910">
                <a:moveTo>
                  <a:pt x="3653891" y="0"/>
                </a:moveTo>
                <a:lnTo>
                  <a:pt x="197548" y="0"/>
                </a:lnTo>
                <a:lnTo>
                  <a:pt x="152251" y="5221"/>
                </a:lnTo>
                <a:lnTo>
                  <a:pt x="110670" y="20093"/>
                </a:lnTo>
                <a:lnTo>
                  <a:pt x="73990" y="43427"/>
                </a:lnTo>
                <a:lnTo>
                  <a:pt x="43398" y="74034"/>
                </a:lnTo>
                <a:lnTo>
                  <a:pt x="20078" y="110726"/>
                </a:lnTo>
                <a:lnTo>
                  <a:pt x="5217" y="152315"/>
                </a:lnTo>
                <a:lnTo>
                  <a:pt x="0" y="197612"/>
                </a:lnTo>
                <a:lnTo>
                  <a:pt x="0" y="4288815"/>
                </a:lnTo>
                <a:lnTo>
                  <a:pt x="5217" y="4334112"/>
                </a:lnTo>
                <a:lnTo>
                  <a:pt x="20078" y="4375693"/>
                </a:lnTo>
                <a:lnTo>
                  <a:pt x="43398" y="4412373"/>
                </a:lnTo>
                <a:lnTo>
                  <a:pt x="73990" y="4442965"/>
                </a:lnTo>
                <a:lnTo>
                  <a:pt x="110670" y="4466285"/>
                </a:lnTo>
                <a:lnTo>
                  <a:pt x="152251" y="4481146"/>
                </a:lnTo>
                <a:lnTo>
                  <a:pt x="197548" y="4486363"/>
                </a:lnTo>
                <a:lnTo>
                  <a:pt x="3653891" y="4486363"/>
                </a:lnTo>
                <a:lnTo>
                  <a:pt x="3699188" y="4481146"/>
                </a:lnTo>
                <a:lnTo>
                  <a:pt x="3740776" y="4466285"/>
                </a:lnTo>
                <a:lnTo>
                  <a:pt x="3777468" y="4442965"/>
                </a:lnTo>
                <a:lnTo>
                  <a:pt x="3808076" y="4412373"/>
                </a:lnTo>
                <a:lnTo>
                  <a:pt x="3831410" y="4375693"/>
                </a:lnTo>
                <a:lnTo>
                  <a:pt x="3846282" y="4334112"/>
                </a:lnTo>
                <a:lnTo>
                  <a:pt x="3851503" y="4288815"/>
                </a:lnTo>
                <a:lnTo>
                  <a:pt x="3851503" y="197612"/>
                </a:lnTo>
                <a:lnTo>
                  <a:pt x="3846282" y="152315"/>
                </a:lnTo>
                <a:lnTo>
                  <a:pt x="3831410" y="110726"/>
                </a:lnTo>
                <a:lnTo>
                  <a:pt x="3808076" y="74034"/>
                </a:lnTo>
                <a:lnTo>
                  <a:pt x="3777468" y="43427"/>
                </a:lnTo>
                <a:lnTo>
                  <a:pt x="3740776" y="20093"/>
                </a:lnTo>
                <a:lnTo>
                  <a:pt x="3699188" y="5221"/>
                </a:lnTo>
                <a:lnTo>
                  <a:pt x="3653891" y="0"/>
                </a:lnTo>
                <a:close/>
              </a:path>
            </a:pathLst>
          </a:custGeom>
          <a:solidFill>
            <a:srgbClr val="DBEDF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313426" y="2876550"/>
            <a:ext cx="8763000" cy="1676400"/>
          </a:xfrm>
          <a:custGeom>
            <a:avLst/>
            <a:gdLst/>
            <a:ahLst/>
            <a:cxnLst/>
            <a:rect l="l" t="t" r="r" b="b"/>
            <a:pathLst>
              <a:path w="3851910" h="4486910">
                <a:moveTo>
                  <a:pt x="3653891" y="0"/>
                </a:moveTo>
                <a:lnTo>
                  <a:pt x="197548" y="0"/>
                </a:lnTo>
                <a:lnTo>
                  <a:pt x="152251" y="5221"/>
                </a:lnTo>
                <a:lnTo>
                  <a:pt x="110670" y="20093"/>
                </a:lnTo>
                <a:lnTo>
                  <a:pt x="73990" y="43427"/>
                </a:lnTo>
                <a:lnTo>
                  <a:pt x="43398" y="74034"/>
                </a:lnTo>
                <a:lnTo>
                  <a:pt x="20078" y="110726"/>
                </a:lnTo>
                <a:lnTo>
                  <a:pt x="5217" y="152315"/>
                </a:lnTo>
                <a:lnTo>
                  <a:pt x="0" y="197612"/>
                </a:lnTo>
                <a:lnTo>
                  <a:pt x="0" y="4288815"/>
                </a:lnTo>
                <a:lnTo>
                  <a:pt x="5217" y="4334112"/>
                </a:lnTo>
                <a:lnTo>
                  <a:pt x="20078" y="4375693"/>
                </a:lnTo>
                <a:lnTo>
                  <a:pt x="43398" y="4412373"/>
                </a:lnTo>
                <a:lnTo>
                  <a:pt x="73990" y="4442965"/>
                </a:lnTo>
                <a:lnTo>
                  <a:pt x="110670" y="4466285"/>
                </a:lnTo>
                <a:lnTo>
                  <a:pt x="152251" y="4481146"/>
                </a:lnTo>
                <a:lnTo>
                  <a:pt x="197548" y="4486363"/>
                </a:lnTo>
                <a:lnTo>
                  <a:pt x="3653891" y="4486363"/>
                </a:lnTo>
                <a:lnTo>
                  <a:pt x="3699188" y="4481146"/>
                </a:lnTo>
                <a:lnTo>
                  <a:pt x="3740776" y="4466285"/>
                </a:lnTo>
                <a:lnTo>
                  <a:pt x="3777468" y="4442965"/>
                </a:lnTo>
                <a:lnTo>
                  <a:pt x="3808076" y="4412373"/>
                </a:lnTo>
                <a:lnTo>
                  <a:pt x="3831410" y="4375693"/>
                </a:lnTo>
                <a:lnTo>
                  <a:pt x="3846282" y="4334112"/>
                </a:lnTo>
                <a:lnTo>
                  <a:pt x="3851503" y="4288815"/>
                </a:lnTo>
                <a:lnTo>
                  <a:pt x="3851503" y="197612"/>
                </a:lnTo>
                <a:lnTo>
                  <a:pt x="3846282" y="152315"/>
                </a:lnTo>
                <a:lnTo>
                  <a:pt x="3831410" y="110726"/>
                </a:lnTo>
                <a:lnTo>
                  <a:pt x="3808076" y="74034"/>
                </a:lnTo>
                <a:lnTo>
                  <a:pt x="3777468" y="43427"/>
                </a:lnTo>
                <a:lnTo>
                  <a:pt x="3740776" y="20093"/>
                </a:lnTo>
                <a:lnTo>
                  <a:pt x="3699188" y="5221"/>
                </a:lnTo>
                <a:lnTo>
                  <a:pt x="3653891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925183"/>
            <a:ext cx="8610600" cy="3831818"/>
          </a:xfrm>
          <a:ln>
            <a:solidFill>
              <a:schemeClr val="accent1"/>
            </a:solidFill>
          </a:ln>
        </p:spPr>
        <p:txBody>
          <a:bodyPr/>
          <a:lstStyle/>
          <a:p>
            <a:pPr marL="457200" indent="-457200" algn="just">
              <a:spcAft>
                <a:spcPts val="600"/>
              </a:spcAft>
              <a:buAutoNum type="arabicPeriod"/>
            </a:pPr>
            <a:r>
              <a:rPr lang="ru-RU" dirty="0"/>
              <a:t>Непредоставление (предоставление не полной) информации </a:t>
            </a:r>
            <a:r>
              <a:rPr lang="ru-RU" dirty="0" smtClean="0"/>
              <a:t>о </a:t>
            </a:r>
            <a:r>
              <a:rPr lang="ru-RU" dirty="0"/>
              <a:t>регулируемой деятельности, подлежащей раскрытию.</a:t>
            </a:r>
          </a:p>
          <a:p>
            <a:pPr marL="457200" indent="-457200" algn="just">
              <a:spcAft>
                <a:spcPts val="600"/>
              </a:spcAft>
              <a:buAutoNum type="arabicPeriod"/>
            </a:pPr>
            <a:r>
              <a:rPr lang="ru-RU" dirty="0"/>
              <a:t>Нарушение форм предоставления и (или) заполнения информации, подлежащей раскрытию</a:t>
            </a:r>
            <a:r>
              <a:rPr lang="ru-RU" dirty="0" smtClean="0"/>
              <a:t>.</a:t>
            </a:r>
            <a:endParaRPr lang="ru-RU" dirty="0"/>
          </a:p>
          <a:p>
            <a:pPr marL="457200" indent="-457200" algn="just">
              <a:spcAft>
                <a:spcPts val="600"/>
              </a:spcAft>
              <a:buAutoNum type="arabicPeriod"/>
            </a:pPr>
            <a:r>
              <a:rPr lang="ru-RU" dirty="0"/>
              <a:t>Нарушение сроков </a:t>
            </a:r>
            <a:r>
              <a:rPr lang="ru-RU" dirty="0" smtClean="0"/>
              <a:t>предоставления </a:t>
            </a:r>
            <a:r>
              <a:rPr lang="ru-RU" dirty="0"/>
              <a:t>информации.</a:t>
            </a:r>
          </a:p>
          <a:p>
            <a:endParaRPr lang="ru-RU" sz="1800" dirty="0"/>
          </a:p>
          <a:p>
            <a:pPr algn="ctr"/>
            <a:endParaRPr lang="ru-RU" sz="1800" dirty="0" smtClean="0"/>
          </a:p>
          <a:p>
            <a:pPr algn="ctr"/>
            <a:r>
              <a:rPr lang="ru-RU" sz="1800" dirty="0" smtClean="0"/>
              <a:t>Административная ответственность</a:t>
            </a:r>
          </a:p>
          <a:p>
            <a:pPr indent="457200" algn="just"/>
            <a:endParaRPr lang="ru-RU" sz="1400" dirty="0" smtClean="0"/>
          </a:p>
          <a:p>
            <a:pPr indent="457200" algn="just"/>
            <a:r>
              <a:rPr lang="ru-RU" sz="1400" dirty="0" smtClean="0"/>
              <a:t>За </a:t>
            </a:r>
            <a:r>
              <a:rPr lang="ru-RU" sz="1400" dirty="0"/>
              <a:t>нарушение установленных стандартов раскрытия информации и </a:t>
            </a:r>
            <a:r>
              <a:rPr lang="ru-RU" sz="1400" dirty="0" smtClean="0"/>
              <a:t>форм ее </a:t>
            </a:r>
            <a:r>
              <a:rPr lang="ru-RU" sz="1400" dirty="0"/>
              <a:t>предоставления и (или) заполнения, включая сроки и периодичность предоставления информации, </a:t>
            </a:r>
            <a:r>
              <a:rPr lang="ru-RU" sz="1400" dirty="0" smtClean="0"/>
              <a:t>предусмотрена </a:t>
            </a:r>
            <a:r>
              <a:rPr lang="ru-RU" sz="1400" dirty="0"/>
              <a:t>административная ответственности в соответствии </a:t>
            </a:r>
            <a:r>
              <a:rPr lang="ru-RU" sz="1400" dirty="0" smtClean="0"/>
              <a:t>со  статьей 19.8.1. КоАП </a:t>
            </a:r>
            <a:r>
              <a:rPr lang="ru-RU" sz="1400" dirty="0"/>
              <a:t>РФ в виде </a:t>
            </a:r>
            <a:r>
              <a:rPr lang="ru-RU" sz="1400" b="1" i="1" dirty="0"/>
              <a:t>штрафов </a:t>
            </a:r>
            <a:br>
              <a:rPr lang="ru-RU" sz="1400" b="1" i="1" dirty="0"/>
            </a:br>
            <a:r>
              <a:rPr lang="ru-RU" sz="1400" b="1" i="1" dirty="0" smtClean="0"/>
              <a:t>на </a:t>
            </a:r>
            <a:r>
              <a:rPr lang="ru-RU" sz="1400" b="1" i="1" dirty="0"/>
              <a:t>должностных лиц от 5 000 до 20 000 </a:t>
            </a:r>
            <a:r>
              <a:rPr lang="ru-RU" sz="1400" b="1" i="1" dirty="0" smtClean="0"/>
              <a:t>рублей, на </a:t>
            </a:r>
            <a:r>
              <a:rPr lang="ru-RU" sz="1400" b="1" i="1" dirty="0"/>
              <a:t>юридических лиц в размере от 100 000 </a:t>
            </a:r>
            <a:r>
              <a:rPr lang="ru-RU" sz="1400" b="1" i="1" dirty="0" smtClean="0"/>
              <a:t/>
            </a:r>
            <a:br>
              <a:rPr lang="ru-RU" sz="1400" b="1" i="1" dirty="0" smtClean="0"/>
            </a:br>
            <a:r>
              <a:rPr lang="ru-RU" sz="1400" b="1" i="1" dirty="0" smtClean="0"/>
              <a:t>до </a:t>
            </a:r>
            <a:r>
              <a:rPr lang="ru-RU" sz="1400" b="1" i="1" dirty="0"/>
              <a:t>500 000 рублей. </a:t>
            </a:r>
            <a:endParaRPr lang="ru-RU" sz="1400" b="1" i="1" dirty="0" smtClean="0"/>
          </a:p>
          <a:p>
            <a:endParaRPr lang="ru-RU" dirty="0"/>
          </a:p>
        </p:txBody>
      </p:sp>
      <p:sp>
        <p:nvSpPr>
          <p:cNvPr id="4" name="object 2"/>
          <p:cNvSpPr>
            <a:spLocks noGrp="1"/>
          </p:cNvSpPr>
          <p:nvPr>
            <p:ph type="title"/>
          </p:nvPr>
        </p:nvSpPr>
        <p:spPr>
          <a:xfrm>
            <a:off x="304800" y="134493"/>
            <a:ext cx="8249691" cy="615553"/>
          </a:xfrm>
          <a:custGeom>
            <a:avLst/>
            <a:gdLst/>
            <a:ahLst/>
            <a:cxnLst/>
            <a:rect l="l" t="t" r="r" b="b"/>
            <a:pathLst>
              <a:path w="7705090" h="360045">
                <a:moveTo>
                  <a:pt x="7451980" y="0"/>
                </a:moveTo>
                <a:lnTo>
                  <a:pt x="0" y="0"/>
                </a:lnTo>
                <a:lnTo>
                  <a:pt x="0" y="359918"/>
                </a:lnTo>
                <a:lnTo>
                  <a:pt x="7704837" y="359918"/>
                </a:lnTo>
                <a:lnTo>
                  <a:pt x="7451980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</p:spPr>
        <p:txBody>
          <a:bodyPr wrap="square" lIns="0" tIns="0" rIns="0" bIns="0" rtlCol="0"/>
          <a:lstStyle/>
          <a:p>
            <a:r>
              <a:rPr lang="ru-RU" dirty="0" smtClean="0"/>
              <a:t>4. </a:t>
            </a:r>
            <a:r>
              <a:rPr lang="ru-RU" dirty="0"/>
              <a:t>Основные нарушения в сфере стандартов раскрытия информации. </a:t>
            </a:r>
          </a:p>
        </p:txBody>
      </p:sp>
      <p:sp>
        <p:nvSpPr>
          <p:cNvPr id="7" name="object 24"/>
          <p:cNvSpPr/>
          <p:nvPr/>
        </p:nvSpPr>
        <p:spPr>
          <a:xfrm>
            <a:off x="8386046" y="2000737"/>
            <a:ext cx="601891" cy="6018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602628"/>
            <a:ext cx="968448" cy="968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188" y="4248150"/>
            <a:ext cx="482490" cy="482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349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4896" y="1390542"/>
            <a:ext cx="8433384" cy="692497"/>
          </a:xfrm>
        </p:spPr>
        <p:txBody>
          <a:bodyPr/>
          <a:lstStyle/>
          <a:p>
            <a:pPr algn="just">
              <a:spcAft>
                <a:spcPts val="600"/>
              </a:spcAft>
            </a:pPr>
            <a:endParaRPr lang="ru-RU" sz="300" dirty="0"/>
          </a:p>
          <a:p>
            <a:pPr algn="just">
              <a:spcAft>
                <a:spcPts val="600"/>
              </a:spcAft>
            </a:pPr>
            <a:endParaRPr lang="ru-RU" dirty="0" smtClean="0"/>
          </a:p>
          <a:p>
            <a:pPr algn="just">
              <a:spcAft>
                <a:spcPts val="600"/>
              </a:spcAft>
            </a:pPr>
            <a:endParaRPr lang="ru-RU" dirty="0"/>
          </a:p>
        </p:txBody>
      </p:sp>
      <p:sp>
        <p:nvSpPr>
          <p:cNvPr id="4" name="object 3"/>
          <p:cNvSpPr>
            <a:spLocks noGrp="1"/>
          </p:cNvSpPr>
          <p:nvPr>
            <p:ph type="title"/>
          </p:nvPr>
        </p:nvSpPr>
        <p:spPr>
          <a:xfrm>
            <a:off x="213766" y="134493"/>
            <a:ext cx="8340725" cy="615553"/>
          </a:xfrm>
          <a:custGeom>
            <a:avLst/>
            <a:gdLst/>
            <a:ahLst/>
            <a:cxnLst/>
            <a:rect l="l" t="t" r="r" b="b"/>
            <a:pathLst>
              <a:path w="7847330" h="360045">
                <a:moveTo>
                  <a:pt x="7589786" y="0"/>
                </a:moveTo>
                <a:lnTo>
                  <a:pt x="0" y="0"/>
                </a:lnTo>
                <a:lnTo>
                  <a:pt x="0" y="360044"/>
                </a:lnTo>
                <a:lnTo>
                  <a:pt x="7847215" y="360044"/>
                </a:lnTo>
                <a:lnTo>
                  <a:pt x="7589786" y="0"/>
                </a:lnTo>
                <a:close/>
              </a:path>
            </a:pathLst>
          </a:custGeom>
          <a:solidFill>
            <a:srgbClr val="00A178"/>
          </a:solidFill>
        </p:spPr>
        <p:txBody>
          <a:bodyPr wrap="square" lIns="0" tIns="0" rIns="0" bIns="0" rtlCol="0"/>
          <a:lstStyle/>
          <a:p>
            <a:r>
              <a:rPr lang="ru-RU" dirty="0" smtClean="0"/>
              <a:t>5. </a:t>
            </a:r>
            <a:r>
              <a:rPr lang="ru-RU" dirty="0"/>
              <a:t>Статистика нарушения в сфере стандартов раскрытия </a:t>
            </a:r>
            <a:r>
              <a:rPr lang="ru-RU" dirty="0" smtClean="0"/>
              <a:t>информации</a:t>
            </a:r>
            <a:r>
              <a:rPr lang="ru-RU" dirty="0"/>
              <a:t>.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4997715"/>
              </p:ext>
            </p:extLst>
          </p:nvPr>
        </p:nvGraphicFramePr>
        <p:xfrm>
          <a:off x="228600" y="971550"/>
          <a:ext cx="5715000" cy="3733801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2133600"/>
                <a:gridCol w="838200"/>
                <a:gridCol w="914400"/>
                <a:gridCol w="914400"/>
                <a:gridCol w="914400"/>
              </a:tblGrid>
              <a:tr h="5814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 dirty="0">
                        <a:effectLst/>
                        <a:latin typeface="Liberation Sans Narrow"/>
                      </a:endParaRPr>
                    </a:p>
                  </a:txBody>
                  <a:tcPr marL="4547" marR="4547" marT="454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2015 год</a:t>
                      </a:r>
                      <a:endParaRPr lang="ru-RU" sz="1200" dirty="0">
                        <a:effectLst/>
                        <a:latin typeface="Liberation Sans Narrow"/>
                        <a:ea typeface="Calibri"/>
                        <a:cs typeface="Times New Roman"/>
                      </a:endParaRPr>
                    </a:p>
                  </a:txBody>
                  <a:tcPr marL="4547" marR="4547" marT="454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2016 год</a:t>
                      </a:r>
                      <a:endParaRPr lang="ru-RU" sz="1200" dirty="0">
                        <a:effectLst/>
                        <a:latin typeface="Liberation Sans Narrow"/>
                        <a:ea typeface="Calibri"/>
                        <a:cs typeface="Times New Roman"/>
                      </a:endParaRPr>
                    </a:p>
                  </a:txBody>
                  <a:tcPr marL="4547" marR="4547" marT="454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2017 год</a:t>
                      </a:r>
                      <a:endParaRPr lang="ru-RU" sz="1200" dirty="0">
                        <a:effectLst/>
                        <a:latin typeface="Liberation Sans Narrow"/>
                        <a:ea typeface="Calibri"/>
                        <a:cs typeface="Times New Roman"/>
                      </a:endParaRPr>
                    </a:p>
                  </a:txBody>
                  <a:tcPr marL="4547" marR="4547" marT="454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2018 год</a:t>
                      </a:r>
                      <a:endParaRPr lang="ru-RU" sz="1200" dirty="0">
                        <a:effectLst/>
                        <a:latin typeface="Liberation Sans Narrow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7332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Количество дел об административных правонарушениях </a:t>
                      </a:r>
                      <a:endParaRPr lang="ru-RU" sz="1200" dirty="0">
                        <a:effectLst/>
                        <a:latin typeface="Liberation Sans Narrow"/>
                        <a:ea typeface="Calibri"/>
                        <a:cs typeface="Times New Roman"/>
                      </a:endParaRPr>
                    </a:p>
                  </a:txBody>
                  <a:tcPr marL="42820" marR="4547" marT="454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25</a:t>
                      </a:r>
                      <a:endParaRPr lang="ru-RU" sz="1200" dirty="0">
                        <a:effectLst/>
                        <a:latin typeface="Liberation Sans Narrow"/>
                        <a:ea typeface="Calibri"/>
                        <a:cs typeface="Times New Roman"/>
                      </a:endParaRPr>
                    </a:p>
                  </a:txBody>
                  <a:tcPr marL="4547" marR="42820" marT="454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26</a:t>
                      </a:r>
                      <a:endParaRPr lang="ru-RU" sz="1200" dirty="0">
                        <a:effectLst/>
                        <a:latin typeface="Liberation Sans Narrow"/>
                        <a:ea typeface="Calibri"/>
                        <a:cs typeface="Times New Roman"/>
                      </a:endParaRPr>
                    </a:p>
                  </a:txBody>
                  <a:tcPr marL="4547" marR="42820" marT="454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42</a:t>
                      </a:r>
                      <a:endParaRPr lang="ru-RU" sz="1200" dirty="0">
                        <a:effectLst/>
                        <a:latin typeface="Liberation Sans Narrow"/>
                        <a:ea typeface="Calibri"/>
                        <a:cs typeface="Times New Roman"/>
                      </a:endParaRPr>
                    </a:p>
                  </a:txBody>
                  <a:tcPr marL="4547" marR="42820" marT="454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12</a:t>
                      </a:r>
                      <a:endParaRPr lang="ru-RU" sz="1200" dirty="0">
                        <a:effectLst/>
                        <a:latin typeface="Liberation Sans Narrow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10385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Выдано предписаний об устранении нарушений, выявленных при проведении проверок </a:t>
                      </a:r>
                      <a:endParaRPr lang="ru-RU" sz="1200" dirty="0">
                        <a:effectLst/>
                        <a:latin typeface="Liberation Sans Narrow"/>
                        <a:ea typeface="Calibri"/>
                        <a:cs typeface="Times New Roman"/>
                      </a:endParaRPr>
                    </a:p>
                  </a:txBody>
                  <a:tcPr marL="42820" marR="4547" marT="454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</a:t>
                      </a:r>
                      <a:endParaRPr lang="ru-RU" sz="1200" dirty="0">
                        <a:effectLst/>
                        <a:latin typeface="Liberation Sans Narrow"/>
                        <a:ea typeface="Calibri"/>
                        <a:cs typeface="Times New Roman"/>
                      </a:endParaRPr>
                    </a:p>
                  </a:txBody>
                  <a:tcPr marL="4547" marR="42820" marT="454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3</a:t>
                      </a:r>
                      <a:endParaRPr lang="ru-RU" sz="1200" dirty="0">
                        <a:effectLst/>
                        <a:latin typeface="Liberation Sans Narrow"/>
                        <a:ea typeface="Calibri"/>
                        <a:cs typeface="Times New Roman"/>
                      </a:endParaRPr>
                    </a:p>
                  </a:txBody>
                  <a:tcPr marL="4547" marR="42820" marT="454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4</a:t>
                      </a:r>
                      <a:endParaRPr lang="ru-RU" sz="1200" dirty="0">
                        <a:effectLst/>
                        <a:latin typeface="Liberation Sans Narrow"/>
                        <a:ea typeface="Calibri"/>
                        <a:cs typeface="Times New Roman"/>
                      </a:endParaRPr>
                    </a:p>
                  </a:txBody>
                  <a:tcPr marL="4547" marR="42820" marT="454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</a:t>
                      </a:r>
                      <a:endParaRPr lang="ru-RU" sz="1200" dirty="0">
                        <a:effectLst/>
                        <a:latin typeface="Liberation Sans Narrow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13805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Выдано представлений об устранении причин и условий, способствовавших совершению административных правонарушений </a:t>
                      </a:r>
                      <a:endParaRPr lang="ru-RU" sz="1200" dirty="0">
                        <a:effectLst/>
                        <a:latin typeface="Liberation Sans Narrow"/>
                        <a:ea typeface="Calibri"/>
                        <a:cs typeface="Times New Roman"/>
                      </a:endParaRPr>
                    </a:p>
                  </a:txBody>
                  <a:tcPr marL="42820" marR="4547" marT="454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Liberation Sans Narrow"/>
                        <a:ea typeface="Calibri"/>
                        <a:cs typeface="Times New Roman"/>
                      </a:endParaRPr>
                    </a:p>
                  </a:txBody>
                  <a:tcPr marL="4547" marR="42820" marT="454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</a:t>
                      </a:r>
                      <a:endParaRPr lang="ru-RU" sz="1200" dirty="0">
                        <a:effectLst/>
                        <a:latin typeface="Liberation Sans Narrow"/>
                        <a:ea typeface="Calibri"/>
                        <a:cs typeface="Times New Roman"/>
                      </a:endParaRPr>
                    </a:p>
                  </a:txBody>
                  <a:tcPr marL="4547" marR="42820" marT="454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3</a:t>
                      </a:r>
                      <a:endParaRPr lang="ru-RU" sz="1200" dirty="0">
                        <a:effectLst/>
                        <a:latin typeface="Liberation Sans Narrow"/>
                        <a:ea typeface="Calibri"/>
                        <a:cs typeface="Times New Roman"/>
                      </a:endParaRPr>
                    </a:p>
                  </a:txBody>
                  <a:tcPr marL="4547" marR="42820" marT="454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Liberation Sans Narrow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029060171"/>
              </p:ext>
            </p:extLst>
          </p:nvPr>
        </p:nvGraphicFramePr>
        <p:xfrm>
          <a:off x="5562600" y="1352550"/>
          <a:ext cx="3581400" cy="3124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156013"/>
            <a:ext cx="685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641788"/>
            <a:ext cx="12954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820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/>
          <p:cNvSpPr>
            <a:spLocks noGrp="1"/>
          </p:cNvSpPr>
          <p:nvPr>
            <p:ph type="title"/>
          </p:nvPr>
        </p:nvSpPr>
        <p:spPr>
          <a:xfrm>
            <a:off x="228600" y="133351"/>
            <a:ext cx="8534400" cy="609600"/>
          </a:xfrm>
          <a:custGeom>
            <a:avLst/>
            <a:gdLst/>
            <a:ahLst/>
            <a:cxnLst/>
            <a:rect l="l" t="t" r="r" b="b"/>
            <a:pathLst>
              <a:path w="8594725" h="360045">
                <a:moveTo>
                  <a:pt x="8122704" y="0"/>
                </a:moveTo>
                <a:lnTo>
                  <a:pt x="0" y="0"/>
                </a:lnTo>
                <a:lnTo>
                  <a:pt x="0" y="360044"/>
                </a:lnTo>
                <a:lnTo>
                  <a:pt x="8594128" y="360044"/>
                </a:lnTo>
                <a:lnTo>
                  <a:pt x="8122704" y="0"/>
                </a:lnTo>
                <a:close/>
              </a:path>
            </a:pathLst>
          </a:custGeom>
          <a:solidFill>
            <a:srgbClr val="87BB23"/>
          </a:solidFill>
        </p:spPr>
        <p:txBody>
          <a:bodyPr wrap="square" lIns="0" tIns="0" rIns="0" bIns="0" rtlCol="0"/>
          <a:lstStyle/>
          <a:p>
            <a:r>
              <a:rPr lang="ru-RU" dirty="0" smtClean="0"/>
              <a:t>6. Основные причины нарушений в сфере стандартов </a:t>
            </a:r>
            <a:br>
              <a:rPr lang="ru-RU" dirty="0" smtClean="0"/>
            </a:br>
            <a:r>
              <a:rPr lang="ru-RU" dirty="0" smtClean="0"/>
              <a:t>раскрытия информации и мероприятия по их устранению.</a:t>
            </a:r>
            <a:endParaRPr lang="ru-RU" dirty="0"/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3647729865"/>
              </p:ext>
            </p:extLst>
          </p:nvPr>
        </p:nvGraphicFramePr>
        <p:xfrm>
          <a:off x="191219" y="1200150"/>
          <a:ext cx="4609381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1" name="Группа 10"/>
          <p:cNvGrpSpPr/>
          <p:nvPr/>
        </p:nvGrpSpPr>
        <p:grpSpPr>
          <a:xfrm>
            <a:off x="4370306" y="1047750"/>
            <a:ext cx="4568919" cy="3797242"/>
            <a:chOff x="4425151" y="915639"/>
            <a:chExt cx="4479208" cy="3874238"/>
          </a:xfrm>
          <a:solidFill>
            <a:srgbClr val="FFCCFF"/>
          </a:solidFill>
        </p:grpSpPr>
        <p:sp>
          <p:nvSpPr>
            <p:cNvPr id="12" name="Полилиния 11"/>
            <p:cNvSpPr/>
            <p:nvPr/>
          </p:nvSpPr>
          <p:spPr>
            <a:xfrm>
              <a:off x="4425151" y="915639"/>
              <a:ext cx="4332821" cy="569521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spcFirstLastPara="0" vert="horz" wrap="square" lIns="165752" tIns="165752" rIns="165752" bIns="165752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kern="1200" dirty="0" smtClean="0">
                  <a:latin typeface="Liberation Sans Narrow"/>
                </a:rPr>
                <a:t>Мероприятия по устранению нарушений</a:t>
              </a:r>
              <a:endParaRPr lang="ru-RU" sz="1200" kern="1200" dirty="0">
                <a:latin typeface="Liberation Sans Narrow"/>
              </a:endParaRPr>
            </a:p>
          </p:txBody>
        </p:sp>
        <p:sp>
          <p:nvSpPr>
            <p:cNvPr id="13" name="Полилиния 12"/>
            <p:cNvSpPr/>
            <p:nvPr/>
          </p:nvSpPr>
          <p:spPr>
            <a:xfrm>
              <a:off x="6515939" y="1771577"/>
              <a:ext cx="215311" cy="382646"/>
            </a:xfrm>
            <a:prstGeom prst="down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spcFirstLastPara="0" vert="horz" wrap="square" lIns="-1" tIns="42150" rIns="63226" bIns="42151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900" kern="1200" dirty="0"/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5850958" y="2310158"/>
              <a:ext cx="1637888" cy="2479719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spcFirstLastPara="0" vert="horz" wrap="square" lIns="201793" tIns="201793" rIns="201793" bIns="201793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kern="1200" dirty="0" smtClean="0">
                  <a:latin typeface="Liberation Sans Narrow"/>
                </a:rPr>
                <a:t>Определение перечня лиц, ответственных за систематическое ведение работы по стандартам раскрытия информации </a:t>
              </a:r>
              <a:endParaRPr lang="ru-RU" sz="1200" kern="1200" dirty="0"/>
            </a:p>
          </p:txBody>
        </p:sp>
        <p:sp>
          <p:nvSpPr>
            <p:cNvPr id="15" name="Полилиния 14"/>
            <p:cNvSpPr/>
            <p:nvPr/>
          </p:nvSpPr>
          <p:spPr>
            <a:xfrm rot="19402607">
              <a:off x="8119987" y="1838121"/>
              <a:ext cx="224076" cy="415589"/>
            </a:xfrm>
            <a:prstGeom prst="down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spcFirstLastPara="0" vert="horz" wrap="square" lIns="0" tIns="42151" rIns="63225" bIns="4215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900" kern="1200" dirty="0"/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4425151" y="2599101"/>
              <a:ext cx="1345505" cy="179947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spcFirstLastPara="0" vert="horz" wrap="square" lIns="201793" tIns="201793" rIns="201793" bIns="201793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kern="1200" dirty="0" smtClean="0">
                  <a:latin typeface="Liberation Sans Narrow"/>
                </a:rPr>
                <a:t>Организация внутреннего контроля</a:t>
              </a:r>
              <a:endParaRPr lang="ru-RU" sz="1200" kern="1200" dirty="0">
                <a:latin typeface="Liberation Sans Narrow"/>
              </a:endParaRPr>
            </a:p>
          </p:txBody>
        </p:sp>
        <p:sp>
          <p:nvSpPr>
            <p:cNvPr id="17" name="Полилиния 16"/>
            <p:cNvSpPr/>
            <p:nvPr/>
          </p:nvSpPr>
          <p:spPr>
            <a:xfrm rot="12046294">
              <a:off x="5127915" y="1840643"/>
              <a:ext cx="239911" cy="406715"/>
            </a:xfrm>
            <a:prstGeom prst="up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spcFirstLastPara="0" vert="horz" wrap="square" lIns="63225" tIns="42152" rIns="0" bIns="4215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900" kern="1200" dirty="0"/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7559691" y="2623671"/>
              <a:ext cx="1344668" cy="1799469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spcFirstLastPara="0" vert="horz" wrap="square" lIns="201793" tIns="201793" rIns="201793" bIns="201793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kern="1200" dirty="0" smtClean="0">
                  <a:latin typeface="Liberation Sans Narrow"/>
                </a:rPr>
                <a:t>Проведение обучения сотрудников</a:t>
              </a:r>
              <a:endParaRPr lang="ru-RU" sz="1200" kern="1200" dirty="0">
                <a:latin typeface="Liberation Sans Narrow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457200" y="863084"/>
            <a:ext cx="334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dirty="0" smtClean="0"/>
              <a:t>Основные причины нарушений: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6671" y="3973183"/>
            <a:ext cx="680232" cy="686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object 31"/>
          <p:cNvSpPr/>
          <p:nvPr/>
        </p:nvSpPr>
        <p:spPr>
          <a:xfrm>
            <a:off x="4722951" y="3951091"/>
            <a:ext cx="699541" cy="69954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AutoShape 5" descr="ÐÐ½Ð°Ð»Ð¸ÑÐ¸ÐºÐ° Ð±ÐµÑÐ¿Ð»Ð°ÑÐ½ÑÐ¹ Ð·Ð½Ð°ÑÐ¾Ð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5" name="AutoShape 7" descr="ÐÐ½Ð°Ð»Ð¸ÑÐ¸ÐºÐ° Ð±ÐµÑÐ¿Ð»Ð°ÑÐ½ÑÐ¹ Ð·Ð½Ð°ÑÐ¾Ðº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4171" y="4345828"/>
            <a:ext cx="628544" cy="628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290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52600" y="609599"/>
            <a:ext cx="1447800" cy="24622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object 3"/>
          <p:cNvSpPr txBox="1">
            <a:spLocks/>
          </p:cNvSpPr>
          <p:nvPr/>
        </p:nvSpPr>
        <p:spPr>
          <a:xfrm>
            <a:off x="228600" y="165699"/>
            <a:ext cx="8340725" cy="307777"/>
          </a:xfrm>
          <a:custGeom>
            <a:avLst/>
            <a:gdLst/>
            <a:ahLst/>
            <a:cxnLst/>
            <a:rect l="l" t="t" r="r" b="b"/>
            <a:pathLst>
              <a:path w="7847330" h="360045">
                <a:moveTo>
                  <a:pt x="7589786" y="0"/>
                </a:moveTo>
                <a:lnTo>
                  <a:pt x="0" y="0"/>
                </a:lnTo>
                <a:lnTo>
                  <a:pt x="0" y="360044"/>
                </a:lnTo>
                <a:lnTo>
                  <a:pt x="7847215" y="360044"/>
                </a:lnTo>
                <a:lnTo>
                  <a:pt x="7589786" y="0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>
            <a:lvl1pPr>
              <a:defRPr sz="2000" b="1" i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ru-RU" kern="0" dirty="0"/>
              <a:t>7</a:t>
            </a:r>
            <a:r>
              <a:rPr lang="ru-RU" kern="0" dirty="0" smtClean="0"/>
              <a:t>. Мероприятия по профилактике нарушений. </a:t>
            </a:r>
            <a:endParaRPr lang="ru-RU" kern="0" dirty="0"/>
          </a:p>
        </p:txBody>
      </p:sp>
      <p:pic>
        <p:nvPicPr>
          <p:cNvPr id="1028" name="Picture 4" descr="C:\Users\eb_kril\Downloads\compute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01025"/>
            <a:ext cx="895350" cy="89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745344315"/>
              </p:ext>
            </p:extLst>
          </p:nvPr>
        </p:nvGraphicFramePr>
        <p:xfrm>
          <a:off x="381000" y="514350"/>
          <a:ext cx="8610600" cy="1377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Скругленный прямоугольник 15"/>
          <p:cNvSpPr/>
          <p:nvPr/>
        </p:nvSpPr>
        <p:spPr>
          <a:xfrm>
            <a:off x="247650" y="2133600"/>
            <a:ext cx="2209800" cy="59055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dirty="0">
                <a:latin typeface="Liberation Sans Narrow"/>
              </a:rPr>
              <a:t>НПА по РИ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57175" y="2838450"/>
            <a:ext cx="2209800" cy="59055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dirty="0">
                <a:latin typeface="Liberation Sans Narrow"/>
              </a:rPr>
              <a:t>Шаблоны РИ </a:t>
            </a:r>
            <a:r>
              <a:rPr lang="ru-RU" sz="1400" dirty="0" smtClean="0">
                <a:latin typeface="Liberation Sans Narrow"/>
              </a:rPr>
              <a:t/>
            </a:r>
            <a:br>
              <a:rPr lang="ru-RU" sz="1400" dirty="0" smtClean="0">
                <a:latin typeface="Liberation Sans Narrow"/>
              </a:rPr>
            </a:br>
            <a:r>
              <a:rPr lang="ru-RU" sz="1400" dirty="0" smtClean="0">
                <a:latin typeface="Liberation Sans Narrow"/>
              </a:rPr>
              <a:t>(</a:t>
            </a:r>
            <a:r>
              <a:rPr lang="ru-RU" sz="1400" dirty="0">
                <a:latin typeface="Liberation Sans Narrow"/>
              </a:rPr>
              <a:t>с указанием </a:t>
            </a:r>
            <a:r>
              <a:rPr lang="ru-RU" sz="1400" dirty="0" smtClean="0">
                <a:latin typeface="Liberation Sans Narrow"/>
              </a:rPr>
              <a:t>сроков)</a:t>
            </a:r>
            <a:endParaRPr lang="ru-RU" sz="1400" dirty="0">
              <a:latin typeface="Liberation Sans Narrow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57175" y="3543300"/>
            <a:ext cx="2209800" cy="59055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dirty="0">
                <a:latin typeface="Liberation Sans Narrow"/>
              </a:rPr>
              <a:t>Адреса порталов РИ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28600" y="4248150"/>
            <a:ext cx="2209800" cy="714375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dirty="0">
                <a:latin typeface="Liberation Sans Narrow"/>
              </a:rPr>
              <a:t>Справки, информационные письма по </a:t>
            </a:r>
            <a:r>
              <a:rPr lang="ru-RU" sz="1400" dirty="0" smtClean="0">
                <a:latin typeface="Liberation Sans Narrow"/>
              </a:rPr>
              <a:t>РИ</a:t>
            </a:r>
            <a:endParaRPr lang="ru-RU" sz="1400" dirty="0">
              <a:latin typeface="Liberation Sans Narrow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362325" y="2133600"/>
            <a:ext cx="2362200" cy="155495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dirty="0" smtClean="0">
                <a:latin typeface="Liberation Sans Narrow"/>
              </a:rPr>
              <a:t>Перечень актов, содержащих обязательные требования </a:t>
            </a:r>
          </a:p>
          <a:p>
            <a:pPr lvl="0" algn="ctr"/>
            <a:r>
              <a:rPr lang="ru-RU" sz="1400" dirty="0" smtClean="0">
                <a:latin typeface="Liberation Sans Narrow"/>
              </a:rPr>
              <a:t>(по каждому виду </a:t>
            </a:r>
            <a:r>
              <a:rPr lang="ru-RU" sz="1400" dirty="0" smtClean="0">
                <a:latin typeface="Liberation Sans Narrow"/>
              </a:rPr>
              <a:t>регулируемой деятельности</a:t>
            </a:r>
            <a:r>
              <a:rPr lang="ru-RU" sz="1400" dirty="0" smtClean="0">
                <a:latin typeface="Liberation Sans Narrow"/>
              </a:rPr>
              <a:t>)</a:t>
            </a:r>
            <a:endParaRPr lang="ru-RU" sz="1400" dirty="0">
              <a:latin typeface="Liberation Sans Narrow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390900" y="3838575"/>
            <a:ext cx="2362200" cy="112871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dirty="0" smtClean="0">
                <a:latin typeface="Liberation Sans Narrow"/>
              </a:rPr>
              <a:t>Обобщение и анализ правоприменительной практики</a:t>
            </a:r>
            <a:endParaRPr lang="ru-RU" sz="1400" dirty="0">
              <a:latin typeface="Liberation Sans Narrow"/>
            </a:endParaRPr>
          </a:p>
        </p:txBody>
      </p:sp>
      <p:graphicFrame>
        <p:nvGraphicFramePr>
          <p:cNvPr id="17" name="Схема 16"/>
          <p:cNvGraphicFramePr/>
          <p:nvPr>
            <p:extLst>
              <p:ext uri="{D42A27DB-BD31-4B8C-83A1-F6EECF244321}">
                <p14:modId xmlns:p14="http://schemas.microsoft.com/office/powerpoint/2010/main" val="2081696793"/>
              </p:ext>
            </p:extLst>
          </p:nvPr>
        </p:nvGraphicFramePr>
        <p:xfrm>
          <a:off x="6191250" y="2071687"/>
          <a:ext cx="2743200" cy="742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26" name="Скругленный прямоугольник 25"/>
          <p:cNvSpPr/>
          <p:nvPr/>
        </p:nvSpPr>
        <p:spPr>
          <a:xfrm>
            <a:off x="6553200" y="2895600"/>
            <a:ext cx="2209800" cy="59055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dirty="0" smtClean="0">
                <a:latin typeface="Liberation Sans Narrow"/>
              </a:rPr>
              <a:t>Письма ЛенРТК</a:t>
            </a:r>
            <a:endParaRPr lang="ru-RU" sz="1400" dirty="0">
              <a:latin typeface="Liberation Sans Narrow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562725" y="3688556"/>
            <a:ext cx="2209800" cy="59055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dirty="0" smtClean="0">
                <a:latin typeface="Liberation Sans Narrow"/>
              </a:rPr>
              <a:t>Письма ФАС России</a:t>
            </a:r>
            <a:endParaRPr lang="ru-RU" sz="1400" dirty="0">
              <a:latin typeface="Liberation Sans Narrow"/>
            </a:endParaRPr>
          </a:p>
        </p:txBody>
      </p:sp>
    </p:spTree>
    <p:extLst>
      <p:ext uri="{BB962C8B-B14F-4D97-AF65-F5344CB8AC3E}">
        <p14:creationId xmlns:p14="http://schemas.microsoft.com/office/powerpoint/2010/main" val="2500729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2845168"/>
            <a:ext cx="9143999" cy="219442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935416" y="1352550"/>
            <a:ext cx="5354320" cy="124328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sz="4000" b="0" spc="-5" dirty="0">
                <a:solidFill>
                  <a:srgbClr val="077D9A"/>
                </a:solidFill>
                <a:latin typeface="Liberation Sans Narrow"/>
                <a:cs typeface="Liberation Sans Narrow"/>
              </a:rPr>
              <a:t>СПАСИБО ЗА</a:t>
            </a:r>
            <a:r>
              <a:rPr sz="4000" b="0" spc="-70" dirty="0">
                <a:solidFill>
                  <a:srgbClr val="077D9A"/>
                </a:solidFill>
                <a:latin typeface="Liberation Sans Narrow"/>
                <a:cs typeface="Liberation Sans Narrow"/>
              </a:rPr>
              <a:t> </a:t>
            </a:r>
            <a:r>
              <a:rPr sz="4000" b="0" spc="-5" dirty="0">
                <a:solidFill>
                  <a:srgbClr val="077D9A"/>
                </a:solidFill>
                <a:latin typeface="Liberation Sans Narrow"/>
                <a:cs typeface="Liberation Sans Narrow"/>
              </a:rPr>
              <a:t>ВНИМАНИЕ!</a:t>
            </a:r>
            <a:endParaRPr sz="4000" dirty="0">
              <a:latin typeface="Liberation Sans Narrow"/>
              <a:cs typeface="Liberation Sans Narrow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85507" y="4837214"/>
            <a:ext cx="345071" cy="19698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7036689" y="4804003"/>
            <a:ext cx="365645" cy="2413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4158234" y="4808931"/>
            <a:ext cx="90868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585858"/>
                </a:solidFill>
                <a:latin typeface="Arial"/>
                <a:cs typeface="Arial"/>
              </a:rPr>
              <a:t>t</a:t>
            </a:r>
            <a:r>
              <a:rPr sz="1200" spc="5" dirty="0">
                <a:solidFill>
                  <a:srgbClr val="585858"/>
                </a:solidFill>
                <a:latin typeface="Arial"/>
                <a:cs typeface="Arial"/>
              </a:rPr>
              <a:t>a</a:t>
            </a:r>
            <a:r>
              <a:rPr sz="1200" spc="-5" dirty="0">
                <a:solidFill>
                  <a:srgbClr val="585858"/>
                </a:solidFill>
                <a:latin typeface="Arial"/>
                <a:cs typeface="Arial"/>
              </a:rPr>
              <a:t>r</a:t>
            </a:r>
            <a:r>
              <a:rPr sz="1200" spc="-15" dirty="0">
                <a:solidFill>
                  <a:srgbClr val="585858"/>
                </a:solidFill>
                <a:latin typeface="Arial"/>
                <a:cs typeface="Arial"/>
              </a:rPr>
              <a:t>i</a:t>
            </a:r>
            <a:r>
              <a:rPr sz="1200" spc="10" dirty="0">
                <a:solidFill>
                  <a:srgbClr val="585858"/>
                </a:solidFill>
                <a:latin typeface="Arial"/>
                <a:cs typeface="Arial"/>
              </a:rPr>
              <a:t>f</a:t>
            </a:r>
            <a:r>
              <a:rPr sz="1200" dirty="0">
                <a:solidFill>
                  <a:srgbClr val="585858"/>
                </a:solidFill>
                <a:latin typeface="Arial"/>
                <a:cs typeface="Arial"/>
              </a:rPr>
              <a:t>.len</a:t>
            </a:r>
            <a:r>
              <a:rPr sz="1200" spc="-10" dirty="0">
                <a:solidFill>
                  <a:srgbClr val="585858"/>
                </a:solidFill>
                <a:latin typeface="Arial"/>
                <a:cs typeface="Arial"/>
              </a:rPr>
              <a:t>ob</a:t>
            </a:r>
            <a:r>
              <a:rPr sz="1200" spc="-5" dirty="0">
                <a:solidFill>
                  <a:srgbClr val="585858"/>
                </a:solidFill>
                <a:latin typeface="Arial"/>
                <a:cs typeface="Arial"/>
              </a:rPr>
              <a:t>l.ru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65403" y="4808931"/>
            <a:ext cx="130556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585858"/>
                </a:solidFill>
                <a:latin typeface="Arial"/>
                <a:cs typeface="Arial"/>
              </a:rPr>
              <a:t>+7 </a:t>
            </a:r>
            <a:r>
              <a:rPr sz="1200" dirty="0">
                <a:solidFill>
                  <a:srgbClr val="585858"/>
                </a:solidFill>
                <a:latin typeface="Arial"/>
                <a:cs typeface="Arial"/>
              </a:rPr>
              <a:t>(812) </a:t>
            </a:r>
            <a:r>
              <a:rPr lang="ru-RU" sz="1200" dirty="0">
                <a:solidFill>
                  <a:srgbClr val="5F5F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611-41-90</a:t>
            </a:r>
            <a:endParaRPr sz="1200" dirty="0">
              <a:solidFill>
                <a:srgbClr val="5F5F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332726" y="4808931"/>
            <a:ext cx="151320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200" dirty="0">
                <a:solidFill>
                  <a:srgbClr val="5F5F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all.rtk@lenreg.ru</a:t>
            </a:r>
            <a:endParaRPr sz="1200" dirty="0">
              <a:solidFill>
                <a:srgbClr val="5F5F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85858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1636</TotalTime>
  <Words>528</Words>
  <Application>Microsoft Office PowerPoint</Application>
  <PresentationFormat>Экран (16:9)</PresentationFormat>
  <Paragraphs>109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Семинар на тему:</vt:lpstr>
      <vt:lpstr>1. Нормативная база. </vt:lpstr>
      <vt:lpstr> 2. Изменение Порядка раскрытия информации.</vt:lpstr>
      <vt:lpstr>3. Способы раскрытия информации.</vt:lpstr>
      <vt:lpstr>4. Основные нарушения в сфере стандартов раскрытия информации. </vt:lpstr>
      <vt:lpstr>5. Статистика нарушения в сфере стандартов раскрытия информации.</vt:lpstr>
      <vt:lpstr>6. Основные причины нарушений в сфере стандартов  раскрытия информации и мероприятия по их устранению.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Наталья Николаевна Кремнева</cp:lastModifiedBy>
  <cp:revision>94</cp:revision>
  <cp:lastPrinted>2019-05-07T11:31:56Z</cp:lastPrinted>
  <dcterms:created xsi:type="dcterms:W3CDTF">2019-03-18T08:10:10Z</dcterms:created>
  <dcterms:modified xsi:type="dcterms:W3CDTF">2019-05-07T14:26:21Z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2019-03-04T00:00:00Z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2019-03-18T00:00:00Z</vt:filetime>
  </property>
</Properties>
</file>