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9" autoAdjust="0"/>
  </p:normalViewPr>
  <p:slideViewPr>
    <p:cSldViewPr>
      <p:cViewPr>
        <p:scale>
          <a:sx n="100" d="100"/>
          <a:sy n="100" d="100"/>
        </p:scale>
        <p:origin x="-1396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Принцип направления и отображения статусов на портале «Раскрытие информации» по электронным формам группы «Бухгалтерская отчетность»</a:t>
            </a:r>
            <a:endParaRPr lang="ru-RU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36712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 smtClean="0"/>
              <a:t>На </a:t>
            </a:r>
            <a:r>
              <a:rPr lang="ru-RU" dirty="0"/>
              <a:t>необходимость заполнения электронных форм группы «Бухгалтерская отчетность» влияют следующие индикаторы. </a:t>
            </a:r>
          </a:p>
          <a:p>
            <a:pPr algn="just"/>
            <a:r>
              <a:rPr lang="ru-RU" dirty="0"/>
              <a:t>1. Наличие отметки в реестре организаций - «Упрощенная система налогообложения»;</a:t>
            </a:r>
          </a:p>
          <a:p>
            <a:pPr algn="just"/>
            <a:r>
              <a:rPr lang="ru-RU" dirty="0"/>
              <a:t>2. «Выручка от регулируемой деятельности превышает 80 процентов совокупной выручки за отчетный год  или нет» -  данная отметка проставляется в шаблонах </a:t>
            </a:r>
            <a:r>
              <a:rPr lang="ru-RU" dirty="0" smtClean="0"/>
              <a:t>Раскрытия </a:t>
            </a:r>
            <a:r>
              <a:rPr lang="ru-RU" dirty="0"/>
              <a:t>информации группы BALANCE;</a:t>
            </a:r>
          </a:p>
          <a:p>
            <a:pPr algn="just"/>
            <a:r>
              <a:rPr lang="ru-RU" dirty="0"/>
              <a:t>3. Относится ли РСО к малым предприятия или нет.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868037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- Если выручка от регулируемой деятельности не превышает 80 процентов совокупной выручки за отчетный год, то РСО нет необходимости заполнять шаблоны группы «Бухгалтерская отчетность». </a:t>
            </a:r>
            <a:endParaRPr lang="ru-RU" dirty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выручка превышает 80 процентов, то необходимо следовать следующему принципу заполнения: </a:t>
            </a:r>
          </a:p>
          <a:p>
            <a:pPr algn="just"/>
            <a:r>
              <a:rPr lang="ru-RU" dirty="0"/>
              <a:t>-  Если РСО относится к малым предприятиям, то необходимо заполнять,  вне зависимости от системы налогообложения, ТОЛЬКО шаблон FORMS.BH.SB.BF;</a:t>
            </a:r>
          </a:p>
          <a:p>
            <a:pPr algn="just"/>
            <a:r>
              <a:rPr lang="ru-RU" dirty="0"/>
              <a:t>- Если  РСО  не является малым предприятием и применяет УСН, то необходимо заполнять только шаблон </a:t>
            </a:r>
            <a:r>
              <a:rPr lang="en-US" dirty="0"/>
              <a:t>F</a:t>
            </a:r>
            <a:r>
              <a:rPr lang="ru-RU" dirty="0"/>
              <a:t>ORMA.BUHG.SIMPLE.TAX;</a:t>
            </a:r>
          </a:p>
          <a:p>
            <a:pPr algn="just"/>
            <a:r>
              <a:rPr lang="ru-RU" dirty="0"/>
              <a:t>- Если РСО  не является малым предприятием и не применяет УСН, то  необходимо заполнять 6 шаблонов  FORMA1-6.BH.</a:t>
            </a:r>
          </a:p>
        </p:txBody>
      </p:sp>
    </p:spTree>
    <p:extLst>
      <p:ext uri="{BB962C8B-B14F-4D97-AF65-F5344CB8AC3E}">
        <p14:creationId xmlns:p14="http://schemas.microsoft.com/office/powerpoint/2010/main" val="365045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7346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 На портале РИ индикатора сдачи отчетности FORMS.BH.SB.BF малыми предприятиями нет. Сдачу данной отчетности отслеживают сотрудники ЛенРТК, если иная Бухгалтерская отчетность не была сдана.</a:t>
            </a:r>
          </a:p>
          <a:p>
            <a:pPr algn="just"/>
            <a:r>
              <a:rPr lang="ru-RU" dirty="0" smtClean="0"/>
              <a:t>- Если </a:t>
            </a:r>
            <a:r>
              <a:rPr lang="ru-RU" dirty="0"/>
              <a:t>шаблон группы </a:t>
            </a:r>
            <a:r>
              <a:rPr lang="en-US" dirty="0"/>
              <a:t>BALANC</a:t>
            </a:r>
            <a:r>
              <a:rPr lang="ru-RU" dirty="0"/>
              <a:t>Е сдан и в нем проставлена отметка о том что  выручка от регулируемой деятельности превышает 80 процентов совокупной выручки за отчетный год, то на портале раскрытия информации у организации </a:t>
            </a:r>
            <a:r>
              <a:rPr lang="ru-RU" dirty="0" smtClean="0"/>
              <a:t>по  отчетам </a:t>
            </a:r>
            <a:r>
              <a:rPr lang="ru-RU" dirty="0"/>
              <a:t>группы «Бухгалтерская отчетность</a:t>
            </a:r>
            <a:r>
              <a:rPr lang="ru-RU" dirty="0" smtClean="0"/>
              <a:t>» на портале будет проставлен статус «ОЖИДАЕТСЯ». </a:t>
            </a:r>
            <a:endParaRPr lang="ru-RU" dirty="0"/>
          </a:p>
          <a:p>
            <a:pPr algn="just"/>
            <a:r>
              <a:rPr lang="ru-RU" dirty="0" smtClean="0"/>
              <a:t>Далее если в реестре организаций проставлена отметка о наличии УСН, то на портале РИ индикаторы по шаблонам FORMA1-6.BH будут в статусе «НЕ ПРЕДУСМОТРЕНО» и </a:t>
            </a:r>
            <a:r>
              <a:rPr lang="ru-RU" dirty="0"/>
              <a:t>будет проставлен статус «ОЖИДАЕТСЯ</a:t>
            </a:r>
            <a:r>
              <a:rPr lang="ru-RU" dirty="0" smtClean="0"/>
              <a:t>» только</a:t>
            </a:r>
            <a:r>
              <a:rPr lang="en-US" dirty="0" smtClean="0"/>
              <a:t> </a:t>
            </a:r>
            <a:r>
              <a:rPr lang="ru-RU" dirty="0" smtClean="0"/>
              <a:t>для отчета  </a:t>
            </a:r>
            <a:r>
              <a:rPr lang="en-US" dirty="0" smtClean="0"/>
              <a:t>F</a:t>
            </a:r>
            <a:r>
              <a:rPr lang="ru-RU" dirty="0" smtClean="0"/>
              <a:t>ORMA.BUHG.SIMPLE.TAX.</a:t>
            </a:r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в реестре отметки о наличии УСН нет, то портал будет требовать к сдачи только 6 отчетов FORMA1-6.BH.</a:t>
            </a:r>
          </a:p>
        </p:txBody>
      </p:sp>
    </p:spTree>
    <p:extLst>
      <p:ext uri="{BB962C8B-B14F-4D97-AF65-F5344CB8AC3E}">
        <p14:creationId xmlns:p14="http://schemas.microsoft.com/office/powerpoint/2010/main" val="171649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СФЕРА </a:t>
            </a:r>
            <a:r>
              <a:rPr lang="ru-RU" dirty="0" smtClean="0"/>
              <a:t>ЖКХ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405706" y="2996952"/>
            <a:ext cx="283970" cy="29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283968" y="2996952"/>
            <a:ext cx="345321" cy="29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642638" y="41633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49530" y="2996952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97488" y="4581647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Наличие отметки в реестре организаций «Упрощенная система налогообложения»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89676" y="3356992"/>
            <a:ext cx="2520280" cy="66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Статус «ОЖИДАЕТСЯ» присутствует  на портале РИ по формам FORMA1-6.BH и </a:t>
            </a:r>
            <a:r>
              <a:rPr lang="en-US" sz="1000" dirty="0">
                <a:solidFill>
                  <a:schemeClr val="tx1"/>
                </a:solidFill>
              </a:rPr>
              <a:t>F</a:t>
            </a:r>
            <a:r>
              <a:rPr lang="ru-RU" sz="1000" dirty="0" smtClean="0">
                <a:solidFill>
                  <a:schemeClr val="tx1"/>
                </a:solidFill>
              </a:rPr>
              <a:t>ORMA.BUHG.SIMPLE.TAX до момента направления </a:t>
            </a:r>
            <a:r>
              <a:rPr lang="ru-RU" sz="1000" dirty="0">
                <a:solidFill>
                  <a:schemeClr val="tx1"/>
                </a:solidFill>
              </a:rPr>
              <a:t>шаблона группы </a:t>
            </a:r>
            <a:r>
              <a:rPr lang="en-US" sz="1000" dirty="0">
                <a:solidFill>
                  <a:schemeClr val="tx1"/>
                </a:solidFill>
              </a:rPr>
              <a:t>BALANCE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20910" y="3287312"/>
            <a:ext cx="2520280" cy="67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В шаблоне </a:t>
            </a:r>
            <a:r>
              <a:rPr lang="ru-RU" sz="1000" dirty="0" smtClean="0">
                <a:solidFill>
                  <a:schemeClr val="tx1"/>
                </a:solidFill>
              </a:rPr>
              <a:t>BALANCE стоит отметка -выручка </a:t>
            </a:r>
            <a:r>
              <a:rPr lang="ru-RU" sz="1000" dirty="0">
                <a:solidFill>
                  <a:schemeClr val="tx1"/>
                </a:solidFill>
              </a:rPr>
              <a:t>от регулируемой деятельности превышает 80 процентов совокупной выручки за отчетный год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091430" y="2996952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021650" y="4169762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2195736" y="4025456"/>
            <a:ext cx="391208" cy="491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39552" y="4581647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</a:t>
            </a:r>
            <a:r>
              <a:rPr lang="ru-RU" sz="1000" dirty="0" smtClean="0">
                <a:solidFill>
                  <a:schemeClr val="tx1"/>
                </a:solidFill>
              </a:rPr>
              <a:t>татус ОЖИДАЕТСЯ по всем шаблонам Бухгалтерской отчетности </a:t>
            </a:r>
            <a:r>
              <a:rPr lang="ru-RU" sz="1000" dirty="0">
                <a:solidFill>
                  <a:schemeClr val="tx1"/>
                </a:solidFill>
              </a:rPr>
              <a:t>перейдет в статус </a:t>
            </a:r>
            <a:r>
              <a:rPr lang="ru-RU" sz="1000" dirty="0" smtClean="0">
                <a:solidFill>
                  <a:schemeClr val="tx1"/>
                </a:solidFill>
              </a:rPr>
              <a:t>ПРЕДОСТАВЛЕНИЕ </a:t>
            </a:r>
            <a:r>
              <a:rPr lang="ru-RU" sz="1000" dirty="0">
                <a:solidFill>
                  <a:schemeClr val="tx1"/>
                </a:solidFill>
              </a:rPr>
              <a:t>ИНФОРМААЦИИ НЕ </a:t>
            </a:r>
            <a:r>
              <a:rPr lang="ru-RU" sz="1000" dirty="0" smtClean="0">
                <a:solidFill>
                  <a:schemeClr val="tx1"/>
                </a:solidFill>
              </a:rPr>
              <a:t>ПРЕДУСМОТРЕНО 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3391374" y="4025456"/>
            <a:ext cx="40611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228726" y="5605938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Статус «ОЖИДАЕТСЯ» по форме</a:t>
            </a:r>
            <a:r>
              <a:rPr lang="en-US" sz="1000" dirty="0" smtClean="0">
                <a:solidFill>
                  <a:schemeClr val="tx1"/>
                </a:solidFill>
              </a:rPr>
              <a:t> FORMA.BUHG.SIMPLE.TAX</a:t>
            </a:r>
            <a:r>
              <a:rPr lang="ru-RU" sz="1000" dirty="0" smtClean="0">
                <a:solidFill>
                  <a:schemeClr val="tx1"/>
                </a:solidFill>
              </a:rPr>
              <a:t> 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67489" y="5648184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Статус «</a:t>
            </a:r>
            <a:r>
              <a:rPr lang="ru-RU" sz="1000" dirty="0" smtClean="0">
                <a:solidFill>
                  <a:schemeClr val="tx1"/>
                </a:solidFill>
              </a:rPr>
              <a:t>ОЖИДАЕТСЯ » </a:t>
            </a:r>
            <a:r>
              <a:rPr lang="ru-RU" sz="1000" dirty="0">
                <a:solidFill>
                  <a:schemeClr val="tx1"/>
                </a:solidFill>
              </a:rPr>
              <a:t>по </a:t>
            </a:r>
            <a:r>
              <a:rPr lang="ru-RU" sz="1000" dirty="0" smtClean="0">
                <a:solidFill>
                  <a:schemeClr val="tx1"/>
                </a:solidFill>
              </a:rPr>
              <a:t>формам</a:t>
            </a:r>
            <a:r>
              <a:rPr lang="en-US" sz="1000" dirty="0" smtClean="0">
                <a:solidFill>
                  <a:schemeClr val="tx1"/>
                </a:solidFill>
              </a:rPr>
              <a:t> FORMA1-6.BH</a:t>
            </a:r>
            <a:r>
              <a:rPr lang="ru-RU" sz="1000" dirty="0" smtClean="0">
                <a:solidFill>
                  <a:schemeClr val="tx1"/>
                </a:solidFill>
              </a:rPr>
              <a:t> 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3814320" y="5229200"/>
            <a:ext cx="58681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3739546" y="5301498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5963433" y="5229200"/>
            <a:ext cx="504056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264879" y="5306144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2504" y="480516"/>
            <a:ext cx="894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Автоматически по каждой РСО сферы ЖКХ на портале РИ по шаблонам группы «Бухгалтерская отчетность»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стоит статус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ОЖИДАЕТСЯ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59832" y="1126847"/>
            <a:ext cx="3607592" cy="429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РСО относится к малым предприятиям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04982" y="1701098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2843808" y="162880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81050" y="2076676"/>
            <a:ext cx="2520280" cy="1116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Необходимо направить в систему только форму </a:t>
            </a:r>
            <a:r>
              <a:rPr lang="ru-RU" sz="1000" dirty="0" smtClean="0">
                <a:solidFill>
                  <a:schemeClr val="tx1"/>
                </a:solidFill>
              </a:rPr>
              <a:t>FORMS.BH.SB.BF.                                   </a:t>
            </a:r>
            <a:r>
              <a:rPr lang="ru-RU" sz="1000" i="1" dirty="0" smtClean="0">
                <a:solidFill>
                  <a:schemeClr val="tx1"/>
                </a:solidFill>
              </a:rPr>
              <a:t>Статус отправки данной формы на портале «Раскрытие информации» не отображается. </a:t>
            </a:r>
            <a:endParaRPr lang="ru-RU" sz="1000" i="1" dirty="0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955321" y="1623590"/>
            <a:ext cx="0" cy="453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709660" y="2112730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Шаблон по раскрытию информации группы </a:t>
            </a:r>
            <a:r>
              <a:rPr lang="en-US" sz="1000" dirty="0">
                <a:solidFill>
                  <a:schemeClr val="tx1"/>
                </a:solidFill>
              </a:rPr>
              <a:t>BALANCE</a:t>
            </a:r>
            <a:r>
              <a:rPr lang="ru-RU" sz="1000" dirty="0">
                <a:solidFill>
                  <a:schemeClr val="tx1"/>
                </a:solidFill>
              </a:rPr>
              <a:t> направлен в систему сбора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955321" y="1742411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7597" y="6316483"/>
            <a:ext cx="86642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FF0000"/>
                </a:solidFill>
              </a:rPr>
              <a:t>В сфере ТКО логика следующая</a:t>
            </a:r>
            <a:r>
              <a:rPr lang="en-US" sz="1000" dirty="0" smtClean="0">
                <a:solidFill>
                  <a:srgbClr val="FF0000"/>
                </a:solidFill>
              </a:rPr>
              <a:t>:</a:t>
            </a:r>
            <a:r>
              <a:rPr lang="ru-RU" sz="1000" dirty="0" smtClean="0">
                <a:solidFill>
                  <a:srgbClr val="FF0000"/>
                </a:solidFill>
              </a:rPr>
              <a:t> не направлен шаблон группы </a:t>
            </a:r>
            <a:r>
              <a:rPr lang="en-US" sz="1000" dirty="0" smtClean="0">
                <a:solidFill>
                  <a:srgbClr val="FF0000"/>
                </a:solidFill>
              </a:rPr>
              <a:t>BALANCE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FF0000"/>
                </a:solidFill>
              </a:rPr>
              <a:t>– </a:t>
            </a:r>
            <a:r>
              <a:rPr lang="ru-RU" sz="1000" dirty="0" smtClean="0">
                <a:solidFill>
                  <a:srgbClr val="FF0000"/>
                </a:solidFill>
              </a:rPr>
              <a:t>на портале РИ нет </a:t>
            </a:r>
            <a:r>
              <a:rPr lang="ru-RU" sz="1000" dirty="0">
                <a:solidFill>
                  <a:srgbClr val="FF0000"/>
                </a:solidFill>
              </a:rPr>
              <a:t>статуса ожидания </a:t>
            </a:r>
            <a:r>
              <a:rPr lang="ru-RU" sz="1000" dirty="0" smtClean="0">
                <a:solidFill>
                  <a:srgbClr val="FF0000"/>
                </a:solidFill>
              </a:rPr>
              <a:t>Бухгалтерской отчетности, </a:t>
            </a:r>
            <a:r>
              <a:rPr lang="ru-RU" sz="1000" dirty="0">
                <a:solidFill>
                  <a:srgbClr val="FF0000"/>
                </a:solidFill>
              </a:rPr>
              <a:t>только после поступления </a:t>
            </a:r>
            <a:r>
              <a:rPr lang="ru-RU" sz="1000" dirty="0" smtClean="0">
                <a:solidFill>
                  <a:srgbClr val="FF0000"/>
                </a:solidFill>
              </a:rPr>
              <a:t>шаблона группы </a:t>
            </a:r>
            <a:r>
              <a:rPr lang="en-US" sz="1000" dirty="0" smtClean="0">
                <a:solidFill>
                  <a:srgbClr val="FF0000"/>
                </a:solidFill>
              </a:rPr>
              <a:t>BALANCE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FF0000"/>
                </a:solidFill>
              </a:rPr>
              <a:t>в систему начинается логика по статусам ожидания </a:t>
            </a:r>
            <a:r>
              <a:rPr lang="ru-RU" sz="1000" dirty="0" smtClean="0">
                <a:solidFill>
                  <a:srgbClr val="FF0000"/>
                </a:solidFill>
              </a:rPr>
              <a:t>Бухгалтерской отчетности.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94179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386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Олегиевич Окромелидзе</dc:creator>
  <cp:lastModifiedBy>Владимир Олегиевич Окромелидзе</cp:lastModifiedBy>
  <cp:revision>13</cp:revision>
  <dcterms:created xsi:type="dcterms:W3CDTF">2023-06-27T12:26:36Z</dcterms:created>
  <dcterms:modified xsi:type="dcterms:W3CDTF">2023-07-27T12:18:49Z</dcterms:modified>
</cp:coreProperties>
</file>