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7" r:id="rId2"/>
    <p:sldId id="424" r:id="rId3"/>
    <p:sldId id="425" r:id="rId4"/>
    <p:sldId id="426" r:id="rId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45">
          <p15:clr>
            <a:srgbClr val="A4A3A4"/>
          </p15:clr>
        </p15:guide>
        <p15:guide id="2" orient="horz" pos="2663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orient="horz" pos="599">
          <p15:clr>
            <a:srgbClr val="A4A3A4"/>
          </p15:clr>
        </p15:guide>
        <p15:guide id="5" orient="horz" pos="1529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849">
          <p15:clr>
            <a:srgbClr val="A4A3A4"/>
          </p15:clr>
        </p15:guide>
        <p15:guide id="8" orient="horz" pos="191">
          <p15:clr>
            <a:srgbClr val="A4A3A4"/>
          </p15:clr>
        </p15:guide>
        <p15:guide id="9" orient="horz" pos="2482">
          <p15:clr>
            <a:srgbClr val="A4A3A4"/>
          </p15:clr>
        </p15:guide>
        <p15:guide id="10" orient="horz" pos="1892">
          <p15:clr>
            <a:srgbClr val="A4A3A4"/>
          </p15:clr>
        </p15:guide>
        <p15:guide id="11" orient="horz" pos="1302">
          <p15:clr>
            <a:srgbClr val="A4A3A4"/>
          </p15:clr>
        </p15:guide>
        <p15:guide id="12" orient="horz" pos="1779">
          <p15:clr>
            <a:srgbClr val="A4A3A4"/>
          </p15:clr>
        </p15:guide>
        <p15:guide id="13" orient="horz" pos="2346">
          <p15:clr>
            <a:srgbClr val="A4A3A4"/>
          </p15:clr>
        </p15:guide>
        <p15:guide id="14" orient="horz" pos="1733">
          <p15:clr>
            <a:srgbClr val="A4A3A4"/>
          </p15:clr>
        </p15:guide>
        <p15:guide id="15" orient="horz" pos="2164">
          <p15:clr>
            <a:srgbClr val="A4A3A4"/>
          </p15:clr>
        </p15:guide>
        <p15:guide id="16" orient="horz" pos="1189">
          <p15:clr>
            <a:srgbClr val="A4A3A4"/>
          </p15:clr>
        </p15:guide>
        <p15:guide id="17" orient="horz" pos="2913">
          <p15:clr>
            <a:srgbClr val="A4A3A4"/>
          </p15:clr>
        </p15:guide>
        <p15:guide id="18" orient="horz" pos="1098">
          <p15:clr>
            <a:srgbClr val="A4A3A4"/>
          </p15:clr>
        </p15:guide>
        <p15:guide id="19" pos="2880">
          <p15:clr>
            <a:srgbClr val="A4A3A4"/>
          </p15:clr>
        </p15:guide>
        <p15:guide id="20" pos="317">
          <p15:clr>
            <a:srgbClr val="A4A3A4"/>
          </p15:clr>
        </p15:guide>
        <p15:guide id="21" pos="1542">
          <p15:clr>
            <a:srgbClr val="A4A3A4"/>
          </p15:clr>
        </p15:guide>
        <p15:guide id="22" pos="56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485"/>
    <a:srgbClr val="31B8D3"/>
    <a:srgbClr val="15535F"/>
    <a:srgbClr val="259AB1"/>
    <a:srgbClr val="B85808"/>
    <a:srgbClr val="FFFFBD"/>
    <a:srgbClr val="FFFFA3"/>
    <a:srgbClr val="E5C60D"/>
    <a:srgbClr val="F3D72D"/>
    <a:srgbClr val="F7A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2412" autoAdjust="0"/>
  </p:normalViewPr>
  <p:slideViewPr>
    <p:cSldViewPr showGuides="1">
      <p:cViewPr>
        <p:scale>
          <a:sx n="200" d="100"/>
          <a:sy n="200" d="100"/>
        </p:scale>
        <p:origin x="5404" y="-48"/>
      </p:cViewPr>
      <p:guideLst>
        <p:guide orient="horz" pos="2845"/>
        <p:guide orient="horz" pos="2663"/>
        <p:guide orient="horz" pos="622"/>
        <p:guide orient="horz" pos="599"/>
        <p:guide orient="horz" pos="1529"/>
        <p:guide orient="horz" pos="1212"/>
        <p:guide orient="horz" pos="849"/>
        <p:guide orient="horz" pos="191"/>
        <p:guide orient="horz" pos="2482"/>
        <p:guide orient="horz" pos="1892"/>
        <p:guide orient="horz" pos="1302"/>
        <p:guide orient="horz" pos="1779"/>
        <p:guide orient="horz" pos="2346"/>
        <p:guide orient="horz" pos="1733"/>
        <p:guide orient="horz" pos="2164"/>
        <p:guide orient="horz" pos="1189"/>
        <p:guide orient="horz" pos="2913"/>
        <p:guide orient="horz" pos="1098"/>
        <p:guide pos="2880"/>
        <p:guide pos="317"/>
        <p:guide pos="1542"/>
        <p:guide pos="56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orient="horz" pos="3127"/>
        <p:guide pos="2119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a_oleichik\Documents\12.09\&#1048;&#1085;&#1092;&#1086;&#1088;&#1084;&#1072;&#1094;&#1080;&#1103;%20&#1087;&#1086;%20&#1054;&#1054;&#1054;%20&#1057;&#1052;&#1069;&#1059;%20&#1047;&#1072;&#1085;&#1077;&#1074;&#1082;&#1072;%20&#1042;&#1057;_&#1089;&#1090;&#1088;&#1091;&#1082;&#1090;&#1091;&#1088;&#1072;%20&#1079;&#1072;&#1090;&#1088;&#1072;%20&#1042;&#1057;%20&#1080;%20&#1042;&#1054;%2020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a_oleichik\Documents\12.09\&#1048;&#1085;&#1092;&#1086;&#1088;&#1084;&#1072;&#1094;&#1080;&#1103;%20&#1087;&#1086;%20&#1054;&#1054;&#1054;%20&#1057;&#1052;&#1069;&#1059;%20&#1047;&#1072;&#1085;&#1077;&#1074;&#1082;&#1072;%20&#1042;&#1057;_&#1089;&#1090;&#1088;&#1091;&#1082;&#1090;&#1091;&#1088;&#1072;%20&#1079;&#1072;&#1090;&#1088;&#1072;%20&#1042;&#1057;%20&#1080;%20&#1042;&#1054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79105164025703"/>
          <c:y val="0.34924360535953208"/>
          <c:w val="0.35894961929294683"/>
          <c:h val="0.39075535045250792"/>
        </c:manualLayout>
      </c:layout>
      <c:pieChart>
        <c:varyColors val="1"/>
        <c:ser>
          <c:idx val="0"/>
          <c:order val="0"/>
          <c:cat>
            <c:strRef>
              <c:f>ХВС!$C$12:$G$22</c:f>
              <c:strCache>
                <c:ptCount val="11"/>
                <c:pt idx="0">
                  <c:v>Операционные расходы - 12,73%</c:v>
                </c:pt>
                <c:pt idx="1">
                  <c:v>Расходы на электрическую энергию - 1,05%</c:v>
                </c:pt>
                <c:pt idx="2">
                  <c:v>Арендная плата - 1,81%</c:v>
                </c:pt>
                <c:pt idx="3">
                  <c:v>Амортизация - 12,88%</c:v>
                </c:pt>
                <c:pt idx="4">
                  <c:v>Оплата воды, полученной со стороны - 63,16%</c:v>
                </c:pt>
                <c:pt idx="5">
                  <c:v>Оплата услуг по транспортировке  воды - 0,53%</c:v>
                </c:pt>
                <c:pt idx="6">
                  <c:v>Общепроизводственные (цеховые) расходы - 0,06%</c:v>
                </c:pt>
                <c:pt idx="7">
                  <c:v>Административные расходы - 0,03%
</c:v>
                </c:pt>
                <c:pt idx="8">
                  <c:v>Сбытовые расходы - 1,42%</c:v>
                </c:pt>
                <c:pt idx="9">
                  <c:v>Налоги и сборы - 6,08%</c:v>
                </c:pt>
                <c:pt idx="10">
                  <c:v>Неподконтрольные расходы - 0,24%</c:v>
                </c:pt>
              </c:strCache>
            </c:strRef>
          </c:cat>
          <c:val>
            <c:numRef>
              <c:f>ХВС!$I$12:$I$22</c:f>
              <c:numCache>
                <c:formatCode>0.00</c:formatCode>
                <c:ptCount val="11"/>
                <c:pt idx="0">
                  <c:v>12.728898806225821</c:v>
                </c:pt>
                <c:pt idx="1">
                  <c:v>1.051592974370497</c:v>
                </c:pt>
                <c:pt idx="2">
                  <c:v>1.8121962224599011</c:v>
                </c:pt>
                <c:pt idx="3">
                  <c:v>12.879949595657134</c:v>
                </c:pt>
                <c:pt idx="4">
                  <c:v>63.157382402621295</c:v>
                </c:pt>
                <c:pt idx="5">
                  <c:v>0.53142511499083811</c:v>
                </c:pt>
                <c:pt idx="6">
                  <c:v>6.3365109762451244E-2</c:v>
                </c:pt>
                <c:pt idx="7">
                  <c:v>3.2650632947040854E-2</c:v>
                </c:pt>
                <c:pt idx="8">
                  <c:v>1.4218426573918923</c:v>
                </c:pt>
                <c:pt idx="9">
                  <c:v>6.0810378531533491</c:v>
                </c:pt>
                <c:pt idx="10">
                  <c:v>0.23965863041978319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600" baseline="0"/>
            </a:pPr>
            <a:endParaRPr lang="ru-RU"/>
          </a:p>
        </c:txPr>
      </c:legendEntry>
      <c:layout>
        <c:manualLayout>
          <c:xMode val="edge"/>
          <c:yMode val="edge"/>
          <c:x val="0.50002034657647854"/>
          <c:y val="0.32965809347376052"/>
          <c:w val="0.47045075506879552"/>
          <c:h val="0.52042327803662547"/>
        </c:manualLayout>
      </c:layout>
      <c:overlay val="0"/>
      <c:txPr>
        <a:bodyPr/>
        <a:lstStyle/>
        <a:p>
          <a:pPr rtl="0">
            <a:defRPr sz="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57348248237286"/>
          <c:y val="0"/>
          <c:w val="0.33837557658404616"/>
          <c:h val="1"/>
        </c:manualLayout>
      </c:layout>
      <c:pieChart>
        <c:varyColors val="1"/>
        <c:ser>
          <c:idx val="0"/>
          <c:order val="0"/>
          <c:cat>
            <c:strRef>
              <c:f>ВО!$C$11:$G$20</c:f>
              <c:strCache>
                <c:ptCount val="10"/>
                <c:pt idx="0">
                  <c:v>Операционные расходы - 16,91%</c:v>
                </c:pt>
                <c:pt idx="1">
                  <c:v>Расходы на электрическую энергию - 4,48%</c:v>
                </c:pt>
                <c:pt idx="2">
                  <c:v>Арендная плата - 0,94%</c:v>
                </c:pt>
                <c:pt idx="3">
                  <c:v>Амортизация - 18,81%</c:v>
                </c:pt>
                <c:pt idx="4">
                  <c:v>Оплата объемов переданных на отчистку сточных вод - 47,52%</c:v>
                </c:pt>
                <c:pt idx="5">
                  <c:v>Общепроизводственные (цеховые) расходы - 0,05%</c:v>
                </c:pt>
                <c:pt idx="6">
                  <c:v>Административные расходы - 0,03%</c:v>
                </c:pt>
                <c:pt idx="7">
                  <c:v>Сбытовые расходы - 1,5%</c:v>
                </c:pt>
                <c:pt idx="8">
                  <c:v>Налоги и сборы - 8,22%</c:v>
                </c:pt>
                <c:pt idx="9">
                  <c:v>Неподконтрольные расходы - 1,55%</c:v>
                </c:pt>
              </c:strCache>
            </c:strRef>
          </c:cat>
          <c:val>
            <c:numRef>
              <c:f>ВО!$I$11:$I$20</c:f>
              <c:numCache>
                <c:formatCode>0.00</c:formatCode>
                <c:ptCount val="10"/>
                <c:pt idx="0">
                  <c:v>16.90631324958531</c:v>
                </c:pt>
                <c:pt idx="1">
                  <c:v>4.4800215182095382</c:v>
                </c:pt>
                <c:pt idx="2">
                  <c:v>0.93836644038746753</c:v>
                </c:pt>
                <c:pt idx="3">
                  <c:v>18.806322474091143</c:v>
                </c:pt>
                <c:pt idx="4">
                  <c:v>47.516006760323769</c:v>
                </c:pt>
                <c:pt idx="5">
                  <c:v>5.4990408021327312E-2</c:v>
                </c:pt>
                <c:pt idx="6">
                  <c:v>2.9908870044360349E-2</c:v>
                </c:pt>
                <c:pt idx="7">
                  <c:v>1.4989546234094575</c:v>
                </c:pt>
                <c:pt idx="8">
                  <c:v>8.222009038545087</c:v>
                </c:pt>
                <c:pt idx="9">
                  <c:v>1.5471066173825354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72020052842287"/>
          <c:y val="2.3380819668751418E-4"/>
          <c:w val="0.32846676936890717"/>
          <c:h val="0.9997661918033125"/>
        </c:manualLayout>
      </c:layout>
      <c:overlay val="0"/>
      <c:txPr>
        <a:bodyPr/>
        <a:lstStyle/>
        <a:p>
          <a:pPr rtl="0">
            <a:defRPr sz="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0.46512</cdr:x>
      <cdr:y>0.4812</cdr:y>
    </cdr:from>
    <cdr:to>
      <cdr:x>0.58721</cdr:x>
      <cdr:y>0.53383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880320" y="2304256"/>
          <a:ext cx="756084" cy="2520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0.44767</cdr:x>
      <cdr:y>0.42857</cdr:y>
    </cdr:from>
    <cdr:to>
      <cdr:x>0.58721</cdr:x>
      <cdr:y>0.43609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772308" y="2052228"/>
          <a:ext cx="864096" cy="360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0.44186</cdr:x>
      <cdr:y>0.38346</cdr:y>
    </cdr:from>
    <cdr:to>
      <cdr:x>0.58721</cdr:x>
      <cdr:y>0.41353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V="1">
          <a:off x="2736304" y="1836204"/>
          <a:ext cx="900100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0.40116</cdr:x>
      <cdr:y>0.33835</cdr:y>
    </cdr:from>
    <cdr:to>
      <cdr:x>0.58721</cdr:x>
      <cdr:y>0.39098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484276" y="1620180"/>
          <a:ext cx="1152128" cy="2520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0.3314</cdr:x>
      <cdr:y>0.48872</cdr:y>
    </cdr:from>
    <cdr:to>
      <cdr:x>0.58721</cdr:x>
      <cdr:y>0.81203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2052228" y="2340260"/>
          <a:ext cx="1584176" cy="15481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0.31977</cdr:x>
      <cdr:y>0.46617</cdr:y>
    </cdr:from>
    <cdr:to>
      <cdr:x>0.58721</cdr:x>
      <cdr:y>0.7594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>
          <a:off x="1980220" y="2232248"/>
          <a:ext cx="1656184" cy="14041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0.28488</cdr:x>
      <cdr:y>0.41353</cdr:y>
    </cdr:from>
    <cdr:to>
      <cdr:x>0.5814</cdr:x>
      <cdr:y>0.71429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>
          <a:off x="1764196" y="1980220"/>
          <a:ext cx="1836204" cy="14401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0.26744</cdr:x>
      <cdr:y>0.38346</cdr:y>
    </cdr:from>
    <cdr:to>
      <cdr:x>0.5814</cdr:x>
      <cdr:y>0.56767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>
          <a:off x="1656184" y="1836204"/>
          <a:ext cx="1944216" cy="8820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0.52265</cdr:x>
      <cdr:y>0.22989</cdr:y>
    </cdr:from>
    <cdr:to>
      <cdr:x>0.59369</cdr:x>
      <cdr:y>0.42529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708412" y="720080"/>
          <a:ext cx="504056" cy="6120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0.39964</cdr:x>
      <cdr:y>0.43678</cdr:y>
    </cdr:from>
    <cdr:to>
      <cdr:x>0.59369</cdr:x>
      <cdr:y>0.80923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835606" y="1368152"/>
          <a:ext cx="1376862" cy="11666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0.46176</cdr:x>
      <cdr:y>0.03448</cdr:y>
    </cdr:from>
    <cdr:to>
      <cdr:x>0.59369</cdr:x>
      <cdr:y>0.22989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3276364" y="108012"/>
          <a:ext cx="936104" cy="6120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0.36228</cdr:x>
      <cdr:y>0.42529</cdr:y>
    </cdr:from>
    <cdr:to>
      <cdr:x>0.59062</cdr:x>
      <cdr:y>0.94253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2570522" y="1332148"/>
          <a:ext cx="1620180" cy="16201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0.34505</cdr:x>
      <cdr:y>0.35632</cdr:y>
    </cdr:from>
    <cdr:to>
      <cdr:x>0.58861</cdr:x>
      <cdr:y>0.83908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2448272" y="1116124"/>
          <a:ext cx="1728192" cy="15121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0.26386</cdr:x>
      <cdr:y>0.1954</cdr:y>
    </cdr:from>
    <cdr:to>
      <cdr:x>0.58861</cdr:x>
      <cdr:y>0.74713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1872208" y="612068"/>
          <a:ext cx="2304256" cy="17281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2"/>
          </a:xfrm>
          <a:prstGeom prst="rect">
            <a:avLst/>
          </a:prstGeom>
        </p:spPr>
        <p:txBody>
          <a:bodyPr vert="horz" lIns="90922" tIns="45460" rIns="90922" bIns="454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0922" tIns="45460" rIns="90922" bIns="45460" rtlCol="0"/>
          <a:lstStyle>
            <a:lvl1pPr algn="r">
              <a:defRPr sz="1200"/>
            </a:lvl1pPr>
          </a:lstStyle>
          <a:p>
            <a:fld id="{C6A9CFFF-87CE-4191-B8EB-A08795506B0F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2" tIns="45460" rIns="90922" bIns="45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0922" tIns="45460" rIns="90922" bIns="454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5"/>
            <a:ext cx="2945659" cy="496412"/>
          </a:xfrm>
          <a:prstGeom prst="rect">
            <a:avLst/>
          </a:prstGeom>
        </p:spPr>
        <p:txBody>
          <a:bodyPr vert="horz" lIns="90922" tIns="45460" rIns="90922" bIns="454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5"/>
            <a:ext cx="2945659" cy="496412"/>
          </a:xfrm>
          <a:prstGeom prst="rect">
            <a:avLst/>
          </a:prstGeom>
        </p:spPr>
        <p:txBody>
          <a:bodyPr vert="horz" lIns="90922" tIns="45460" rIns="90922" bIns="45460" rtlCol="0" anchor="b"/>
          <a:lstStyle>
            <a:lvl1pPr algn="r">
              <a:defRPr sz="1200"/>
            </a:lvl1pPr>
          </a:lstStyle>
          <a:p>
            <a:fld id="{3687F0B7-03C7-4AF1-81EC-622FDA575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6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Шрифт – </a:t>
            </a:r>
            <a:r>
              <a:rPr lang="en-US" dirty="0"/>
              <a:t>Open Sans</a:t>
            </a:r>
            <a:r>
              <a:rPr lang="ru-RU" dirty="0"/>
              <a:t>,</a:t>
            </a:r>
            <a:r>
              <a:rPr lang="ru-RU" baseline="0" dirty="0"/>
              <a:t> </a:t>
            </a:r>
            <a:br>
              <a:rPr lang="ru-RU" baseline="0" dirty="0"/>
            </a:br>
            <a:r>
              <a:rPr lang="ru-RU" baseline="0" dirty="0"/>
              <a:t>Размер шрифта заголовка – 24 пт.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Шрифт – </a:t>
            </a:r>
            <a:r>
              <a:rPr lang="en-US" dirty="0"/>
              <a:t>Open Sans</a:t>
            </a:r>
            <a:r>
              <a:rPr lang="ru-RU" dirty="0"/>
              <a:t>,</a:t>
            </a:r>
            <a:r>
              <a:rPr lang="ru-RU" baseline="0" dirty="0"/>
              <a:t> </a:t>
            </a:r>
            <a:br>
              <a:rPr lang="ru-RU" baseline="0" dirty="0"/>
            </a:br>
            <a:r>
              <a:rPr lang="ru-RU" baseline="0" dirty="0"/>
              <a:t>Размер шрифта заголовка – 24 пт.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2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7F0B7-03C7-4AF1-81EC-622FDA575C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219822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ru-RU" sz="2800" dirty="0">
                <a:solidFill>
                  <a:srgbClr val="944794"/>
                </a:solidFill>
                <a:latin typeface="Proxima Nova Rg" pitchFamily="50" charset="0"/>
                <a:ea typeface="Open Sans" pitchFamily="34" charset="0"/>
                <a:cs typeface="Open Sans" pitchFamily="34" charset="0"/>
              </a:rPr>
              <a:t>ИНВЕСТИЦИОННАЯ ПРЕЗЕНТАЦИЯ</a:t>
            </a:r>
            <a:br>
              <a:rPr lang="ru-RU" sz="2800" dirty="0">
                <a:solidFill>
                  <a:srgbClr val="944794"/>
                </a:solidFill>
                <a:latin typeface="Proxima Nova Rg" pitchFamily="50" charset="0"/>
                <a:ea typeface="Open Sans" pitchFamily="34" charset="0"/>
                <a:cs typeface="Open Sans" pitchFamily="34" charset="0"/>
              </a:rPr>
            </a:br>
            <a:r>
              <a:rPr lang="ru-RU" sz="2800" dirty="0">
                <a:solidFill>
                  <a:srgbClr val="944794"/>
                </a:solidFill>
                <a:latin typeface="Proxima Nova Rg" pitchFamily="50" charset="0"/>
                <a:ea typeface="Open Sans" pitchFamily="34" charset="0"/>
                <a:cs typeface="Open Sans" pitchFamily="34" charset="0"/>
              </a:rPr>
              <a:t>ЛЕНИНГРАДСКОЙ ОБЛАСТИ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DF0A-7921-4A53-8866-F16B67484C3C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9B31-3CF7-4780-82A0-A37EA4D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057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DF0A-7921-4A53-8866-F16B67484C3C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9B31-3CF7-4780-82A0-A37EA4D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21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DF0A-7921-4A53-8866-F16B67484C3C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9B31-3CF7-4780-82A0-A37EA4D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2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17"/>
          <p:cNvSpPr/>
          <p:nvPr/>
        </p:nvSpPr>
        <p:spPr>
          <a:xfrm>
            <a:off x="71500" y="57829"/>
            <a:ext cx="9072500" cy="407489"/>
          </a:xfrm>
          <a:custGeom>
            <a:avLst/>
            <a:gdLst>
              <a:gd name="connsiteX0" fmla="*/ 0 w 2919727"/>
              <a:gd name="connsiteY0" fmla="*/ 0 h 360040"/>
              <a:gd name="connsiteX1" fmla="*/ 2919727 w 2919727"/>
              <a:gd name="connsiteY1" fmla="*/ 0 h 360040"/>
              <a:gd name="connsiteX2" fmla="*/ 2919727 w 2919727"/>
              <a:gd name="connsiteY2" fmla="*/ 360040 h 360040"/>
              <a:gd name="connsiteX3" fmla="*/ 0 w 2919727"/>
              <a:gd name="connsiteY3" fmla="*/ 360040 h 360040"/>
              <a:gd name="connsiteX4" fmla="*/ 0 w 2919727"/>
              <a:gd name="connsiteY4" fmla="*/ 0 h 360040"/>
              <a:gd name="connsiteX0" fmla="*/ 0 w 3018787"/>
              <a:gd name="connsiteY0" fmla="*/ 0 h 360040"/>
              <a:gd name="connsiteX1" fmla="*/ 2919727 w 3018787"/>
              <a:gd name="connsiteY1" fmla="*/ 0 h 360040"/>
              <a:gd name="connsiteX2" fmla="*/ 3018787 w 3018787"/>
              <a:gd name="connsiteY2" fmla="*/ 360040 h 360040"/>
              <a:gd name="connsiteX3" fmla="*/ 0 w 3018787"/>
              <a:gd name="connsiteY3" fmla="*/ 360040 h 360040"/>
              <a:gd name="connsiteX4" fmla="*/ 0 w 3018787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787" h="360040">
                <a:moveTo>
                  <a:pt x="0" y="0"/>
                </a:moveTo>
                <a:lnTo>
                  <a:pt x="2919727" y="0"/>
                </a:lnTo>
                <a:lnTo>
                  <a:pt x="3018787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027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500" y="6520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1. Водоснабжение и водоотведение г. </a:t>
            </a:r>
            <a:r>
              <a:rPr lang="ru-RU" sz="1400" dirty="0" err="1">
                <a:solidFill>
                  <a:schemeClr val="bg1"/>
                </a:solidFill>
              </a:rPr>
              <a:t>Кудрово</a:t>
            </a:r>
            <a:r>
              <a:rPr lang="ru-RU" sz="1400" dirty="0">
                <a:solidFill>
                  <a:schemeClr val="bg1"/>
                </a:solidFill>
              </a:rPr>
              <a:t> до момента передачи </a:t>
            </a:r>
            <a:r>
              <a:rPr lang="ru-RU" sz="1400" dirty="0" smtClean="0">
                <a:solidFill>
                  <a:schemeClr val="bg1"/>
                </a:solidFill>
              </a:rPr>
              <a:t>застройщиком сетей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30662" y="4890194"/>
            <a:ext cx="313338" cy="273844"/>
          </a:xfrm>
        </p:spPr>
        <p:txBody>
          <a:bodyPr/>
          <a:lstStyle/>
          <a:p>
            <a:fld id="{593B3143-0031-4CA4-859F-541A736493F0}" type="slidenum">
              <a:rPr lang="ru-RU" sz="90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pPr/>
              <a:t>1</a:t>
            </a:fld>
            <a:endParaRPr lang="ru-RU" sz="9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575225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Раннее договор </a:t>
            </a:r>
            <a:r>
              <a:rPr lang="ru-RU" sz="1400" dirty="0" smtClean="0"/>
              <a:t>ВС </a:t>
            </a:r>
            <a:r>
              <a:rPr lang="ru-RU" sz="1400" dirty="0"/>
              <a:t>и ВО был заключен между ГУП «Водоканал Санкт-Петербурга» – ЗАО </a:t>
            </a:r>
            <a:r>
              <a:rPr lang="en-US" sz="1400" dirty="0" smtClean="0"/>
              <a:t>“</a:t>
            </a:r>
            <a:r>
              <a:rPr lang="ru-RU" sz="1400" dirty="0" smtClean="0"/>
              <a:t>Развитие </a:t>
            </a:r>
            <a:r>
              <a:rPr lang="ru-RU" sz="1400" dirty="0"/>
              <a:t>территорий „Петербургская недвижимость</a:t>
            </a:r>
            <a:r>
              <a:rPr lang="ru-RU" sz="1400" dirty="0" smtClean="0"/>
              <a:t>“.</a:t>
            </a:r>
            <a:endParaRPr lang="ru-RU" sz="1400" dirty="0"/>
          </a:p>
          <a:p>
            <a:pPr algn="just"/>
            <a:r>
              <a:rPr lang="ru-RU" sz="1400" dirty="0"/>
              <a:t>Поскольку договор должен быть заключен с ГО (гарантирующей организацией), то до момента передачи </a:t>
            </a:r>
            <a:r>
              <a:rPr lang="ru-RU" sz="1400" dirty="0" smtClean="0"/>
              <a:t>сетей ЗАО </a:t>
            </a:r>
            <a:r>
              <a:rPr lang="en-US" sz="1400" dirty="0" smtClean="0"/>
              <a:t>“</a:t>
            </a:r>
            <a:r>
              <a:rPr lang="ru-RU" sz="1400" dirty="0" smtClean="0"/>
              <a:t>Развитие </a:t>
            </a:r>
            <a:r>
              <a:rPr lang="ru-RU" sz="1400" dirty="0"/>
              <a:t>территорий „Петербургская недвижимость</a:t>
            </a:r>
            <a:r>
              <a:rPr lang="ru-RU" sz="1400" dirty="0" smtClean="0"/>
              <a:t>“, </a:t>
            </a:r>
            <a:r>
              <a:rPr lang="ru-RU" sz="1400" dirty="0"/>
              <a:t>управляющие компании не могли заключить договоры с гарантирующей организацией ООО СМЭУ «</a:t>
            </a:r>
            <a:r>
              <a:rPr lang="ru-RU" sz="1400" dirty="0" err="1"/>
              <a:t>Заневка</a:t>
            </a:r>
            <a:r>
              <a:rPr lang="ru-RU" sz="1400" dirty="0"/>
              <a:t>».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806"/>
            <a:ext cx="5301047" cy="46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941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17"/>
          <p:cNvSpPr/>
          <p:nvPr/>
        </p:nvSpPr>
        <p:spPr>
          <a:xfrm>
            <a:off x="71500" y="57829"/>
            <a:ext cx="9072500" cy="407489"/>
          </a:xfrm>
          <a:custGeom>
            <a:avLst/>
            <a:gdLst>
              <a:gd name="connsiteX0" fmla="*/ 0 w 2919727"/>
              <a:gd name="connsiteY0" fmla="*/ 0 h 360040"/>
              <a:gd name="connsiteX1" fmla="*/ 2919727 w 2919727"/>
              <a:gd name="connsiteY1" fmla="*/ 0 h 360040"/>
              <a:gd name="connsiteX2" fmla="*/ 2919727 w 2919727"/>
              <a:gd name="connsiteY2" fmla="*/ 360040 h 360040"/>
              <a:gd name="connsiteX3" fmla="*/ 0 w 2919727"/>
              <a:gd name="connsiteY3" fmla="*/ 360040 h 360040"/>
              <a:gd name="connsiteX4" fmla="*/ 0 w 2919727"/>
              <a:gd name="connsiteY4" fmla="*/ 0 h 360040"/>
              <a:gd name="connsiteX0" fmla="*/ 0 w 3018787"/>
              <a:gd name="connsiteY0" fmla="*/ 0 h 360040"/>
              <a:gd name="connsiteX1" fmla="*/ 2919727 w 3018787"/>
              <a:gd name="connsiteY1" fmla="*/ 0 h 360040"/>
              <a:gd name="connsiteX2" fmla="*/ 3018787 w 3018787"/>
              <a:gd name="connsiteY2" fmla="*/ 360040 h 360040"/>
              <a:gd name="connsiteX3" fmla="*/ 0 w 3018787"/>
              <a:gd name="connsiteY3" fmla="*/ 360040 h 360040"/>
              <a:gd name="connsiteX4" fmla="*/ 0 w 3018787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787" h="360040">
                <a:moveTo>
                  <a:pt x="0" y="0"/>
                </a:moveTo>
                <a:lnTo>
                  <a:pt x="2919727" y="0"/>
                </a:lnTo>
                <a:lnTo>
                  <a:pt x="3018787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027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500" y="6520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2. </a:t>
            </a:r>
            <a:r>
              <a:rPr lang="ru-RU" sz="1400" dirty="0" smtClean="0">
                <a:solidFill>
                  <a:schemeClr val="bg1"/>
                </a:solidFill>
              </a:rPr>
              <a:t>Водоснабжение и водоотведение г. </a:t>
            </a:r>
            <a:r>
              <a:rPr lang="ru-RU" sz="1400" dirty="0" err="1" smtClean="0">
                <a:solidFill>
                  <a:schemeClr val="bg1"/>
                </a:solidFill>
              </a:rPr>
              <a:t>Кудрово</a:t>
            </a:r>
            <a:r>
              <a:rPr lang="ru-RU" sz="1400" dirty="0" smtClean="0">
                <a:solidFill>
                  <a:schemeClr val="bg1"/>
                </a:solidFill>
              </a:rPr>
              <a:t> гарантирующей организацией ООО СМЭУ «</a:t>
            </a:r>
            <a:r>
              <a:rPr lang="ru-RU" sz="1400" dirty="0" err="1" smtClean="0">
                <a:solidFill>
                  <a:schemeClr val="bg1"/>
                </a:solidFill>
              </a:rPr>
              <a:t>Заневка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29500" y="4881420"/>
            <a:ext cx="313338" cy="273844"/>
          </a:xfrm>
        </p:spPr>
        <p:txBody>
          <a:bodyPr/>
          <a:lstStyle/>
          <a:p>
            <a:fld id="{593B3143-0031-4CA4-859F-541A736493F0}" type="slidenum">
              <a:rPr lang="ru-RU" sz="90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pPr/>
              <a:t>2</a:t>
            </a:fld>
            <a:endParaRPr lang="ru-RU" sz="9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4284" y="550538"/>
            <a:ext cx="3661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Согласно </a:t>
            </a:r>
            <a:r>
              <a:rPr lang="ru-RU" sz="1400" dirty="0"/>
              <a:t>договору купли-продажи сетей </a:t>
            </a:r>
            <a:r>
              <a:rPr lang="ru-RU" sz="1400" dirty="0" smtClean="0"/>
              <a:t>ВС </a:t>
            </a:r>
            <a:r>
              <a:rPr lang="ru-RU" sz="1400" dirty="0"/>
              <a:t>и </a:t>
            </a:r>
            <a:r>
              <a:rPr lang="ru-RU" sz="1400" dirty="0" smtClean="0"/>
              <a:t>ВО, заключенному </a:t>
            </a:r>
            <a:r>
              <a:rPr lang="ru-RU" sz="1400" dirty="0"/>
              <a:t>между ЗАО </a:t>
            </a:r>
            <a:r>
              <a:rPr lang="en-US" sz="1400" dirty="0" smtClean="0"/>
              <a:t>“</a:t>
            </a:r>
            <a:r>
              <a:rPr lang="ru-RU" sz="1400" dirty="0" smtClean="0"/>
              <a:t>Развитие </a:t>
            </a:r>
            <a:r>
              <a:rPr lang="ru-RU" sz="1400" dirty="0"/>
              <a:t>территорий „Петербургская недвижимость</a:t>
            </a:r>
            <a:r>
              <a:rPr lang="ru-RU" sz="1400" dirty="0" smtClean="0"/>
              <a:t>“ и </a:t>
            </a:r>
            <a:r>
              <a:rPr lang="ru-RU" sz="1400" dirty="0"/>
              <a:t>ООО СМЭУ «</a:t>
            </a:r>
            <a:r>
              <a:rPr lang="ru-RU" sz="1400" dirty="0" err="1"/>
              <a:t>Заневка</a:t>
            </a:r>
            <a:r>
              <a:rPr lang="ru-RU" sz="1400" dirty="0" smtClean="0"/>
              <a:t>» </a:t>
            </a:r>
            <a:r>
              <a:rPr lang="ru-RU" sz="1400" dirty="0"/>
              <a:t>в 2023 году, </a:t>
            </a:r>
            <a:r>
              <a:rPr lang="ru-RU" sz="1400" dirty="0" smtClean="0"/>
              <a:t>сети в настоящее время принадлежат </a:t>
            </a:r>
            <a:r>
              <a:rPr lang="ru-RU" sz="1400" dirty="0"/>
              <a:t>ООО СМЭУ «</a:t>
            </a:r>
            <a:r>
              <a:rPr lang="ru-RU" sz="1400" dirty="0" err="1"/>
              <a:t>Заневка</a:t>
            </a:r>
            <a:r>
              <a:rPr lang="ru-RU" sz="1400" dirty="0"/>
              <a:t>».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" y="498324"/>
            <a:ext cx="5244554" cy="46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366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/>
          <p:nvPr/>
        </p:nvSpPr>
        <p:spPr>
          <a:xfrm>
            <a:off x="71500" y="57829"/>
            <a:ext cx="9072500" cy="407489"/>
          </a:xfrm>
          <a:custGeom>
            <a:avLst/>
            <a:gdLst>
              <a:gd name="connsiteX0" fmla="*/ 0 w 2919727"/>
              <a:gd name="connsiteY0" fmla="*/ 0 h 360040"/>
              <a:gd name="connsiteX1" fmla="*/ 2919727 w 2919727"/>
              <a:gd name="connsiteY1" fmla="*/ 0 h 360040"/>
              <a:gd name="connsiteX2" fmla="*/ 2919727 w 2919727"/>
              <a:gd name="connsiteY2" fmla="*/ 360040 h 360040"/>
              <a:gd name="connsiteX3" fmla="*/ 0 w 2919727"/>
              <a:gd name="connsiteY3" fmla="*/ 360040 h 360040"/>
              <a:gd name="connsiteX4" fmla="*/ 0 w 2919727"/>
              <a:gd name="connsiteY4" fmla="*/ 0 h 360040"/>
              <a:gd name="connsiteX0" fmla="*/ 0 w 3018787"/>
              <a:gd name="connsiteY0" fmla="*/ 0 h 360040"/>
              <a:gd name="connsiteX1" fmla="*/ 2919727 w 3018787"/>
              <a:gd name="connsiteY1" fmla="*/ 0 h 360040"/>
              <a:gd name="connsiteX2" fmla="*/ 3018787 w 3018787"/>
              <a:gd name="connsiteY2" fmla="*/ 360040 h 360040"/>
              <a:gd name="connsiteX3" fmla="*/ 0 w 3018787"/>
              <a:gd name="connsiteY3" fmla="*/ 360040 h 360040"/>
              <a:gd name="connsiteX4" fmla="*/ 0 w 3018787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787" h="360040">
                <a:moveTo>
                  <a:pt x="0" y="0"/>
                </a:moveTo>
                <a:lnTo>
                  <a:pt x="2919727" y="0"/>
                </a:lnTo>
                <a:lnTo>
                  <a:pt x="3018787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027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6520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</a:t>
            </a:r>
            <a:r>
              <a:rPr lang="ru-RU" sz="1400" dirty="0" smtClean="0">
                <a:solidFill>
                  <a:schemeClr val="bg1"/>
                </a:solidFill>
              </a:rPr>
              <a:t>. Структура затрат в сфере холодного водоснабжения ООО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smtClean="0">
                <a:solidFill>
                  <a:schemeClr val="bg1"/>
                </a:solidFill>
              </a:rPr>
              <a:t>СМЭУ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err="1" smtClean="0">
                <a:solidFill>
                  <a:schemeClr val="bg1"/>
                </a:solidFill>
              </a:rPr>
              <a:t>Заневка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0086" r="1418" b="3187"/>
          <a:stretch/>
        </p:blipFill>
        <p:spPr bwMode="auto">
          <a:xfrm>
            <a:off x="94172" y="555526"/>
            <a:ext cx="513488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44595"/>
              </p:ext>
            </p:extLst>
          </p:nvPr>
        </p:nvGraphicFramePr>
        <p:xfrm>
          <a:off x="5436096" y="577652"/>
          <a:ext cx="3312368" cy="2899958"/>
        </p:xfrm>
        <a:graphic>
          <a:graphicData uri="http://schemas.openxmlformats.org/drawingml/2006/table">
            <a:tbl>
              <a:tblPr/>
              <a:tblGrid>
                <a:gridCol w="2393826"/>
                <a:gridCol w="918542"/>
              </a:tblGrid>
              <a:tr h="1725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Себестоимость  (затраты по покупке воды + затраты по транспортировке+ затраты по своим сетям),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Операционные расходы (расходы на оплату труда и отчисления на социальные нужды, общепроизводственные (цеховые) расходы, прочие прямые расходы, ремонтные расходы, прочие административные расходы)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33 266,03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энергетические ресурсы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2 748,26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арендную плату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4 736,04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основных средств, относимых к объектам ЦС водоснабжения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33 660,79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воды, полученной со стороны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165 057,12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услуг по транспортировке  воды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1 388,84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Общепроизводственные (цеховые) расходы (неподконтрольные расходы)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165,60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расходы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(неподконтрольные расходы)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85,33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Сбытовые расходы гарантирующих организаций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3 715,88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связанные с уплатой налогов и сборов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15 892,34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Неподконтрольные расходы (расходы на обслуживание бесхозяйных сетей)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626,33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затрат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261 342,56</a:t>
                      </a:r>
                    </a:p>
                  </a:txBody>
                  <a:tcPr marL="4847" marR="4847" marT="4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28084" y="3435846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отпускаемой населению воды составляет - 87,34%, прочие потребители - 12,66% 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601883"/>
              </p:ext>
            </p:extLst>
          </p:nvPr>
        </p:nvGraphicFramePr>
        <p:xfrm>
          <a:off x="-864604" y="807554"/>
          <a:ext cx="6192688" cy="478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31311"/>
              </p:ext>
            </p:extLst>
          </p:nvPr>
        </p:nvGraphicFramePr>
        <p:xfrm>
          <a:off x="5436096" y="3774400"/>
          <a:ext cx="3312367" cy="1237999"/>
        </p:xfrm>
        <a:graphic>
          <a:graphicData uri="http://schemas.openxmlformats.org/drawingml/2006/table">
            <a:tbl>
              <a:tblPr/>
              <a:tblGrid>
                <a:gridCol w="836401"/>
                <a:gridCol w="812398"/>
                <a:gridCol w="703461"/>
                <a:gridCol w="960107"/>
              </a:tblGrid>
              <a:tr h="79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Экономически обоснованный тариф на питьевую воду, руб./м3 (с НДС)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для населения, руб./м3 (с  НДС)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оплаты населением,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Планируемая сумма </a:t>
                      </a:r>
                      <a:r>
                        <a:rPr lang="ru-RU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межтарифной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разницы в 2023 году,               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25 298,04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370" y="2103698"/>
            <a:ext cx="286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Диаграмма структуры себестоимости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051720" y="3363838"/>
            <a:ext cx="68407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08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/>
          <p:nvPr/>
        </p:nvSpPr>
        <p:spPr>
          <a:xfrm>
            <a:off x="71500" y="57829"/>
            <a:ext cx="9072500" cy="407489"/>
          </a:xfrm>
          <a:custGeom>
            <a:avLst/>
            <a:gdLst>
              <a:gd name="connsiteX0" fmla="*/ 0 w 2919727"/>
              <a:gd name="connsiteY0" fmla="*/ 0 h 360040"/>
              <a:gd name="connsiteX1" fmla="*/ 2919727 w 2919727"/>
              <a:gd name="connsiteY1" fmla="*/ 0 h 360040"/>
              <a:gd name="connsiteX2" fmla="*/ 2919727 w 2919727"/>
              <a:gd name="connsiteY2" fmla="*/ 360040 h 360040"/>
              <a:gd name="connsiteX3" fmla="*/ 0 w 2919727"/>
              <a:gd name="connsiteY3" fmla="*/ 360040 h 360040"/>
              <a:gd name="connsiteX4" fmla="*/ 0 w 2919727"/>
              <a:gd name="connsiteY4" fmla="*/ 0 h 360040"/>
              <a:gd name="connsiteX0" fmla="*/ 0 w 3018787"/>
              <a:gd name="connsiteY0" fmla="*/ 0 h 360040"/>
              <a:gd name="connsiteX1" fmla="*/ 2919727 w 3018787"/>
              <a:gd name="connsiteY1" fmla="*/ 0 h 360040"/>
              <a:gd name="connsiteX2" fmla="*/ 3018787 w 3018787"/>
              <a:gd name="connsiteY2" fmla="*/ 360040 h 360040"/>
              <a:gd name="connsiteX3" fmla="*/ 0 w 3018787"/>
              <a:gd name="connsiteY3" fmla="*/ 360040 h 360040"/>
              <a:gd name="connsiteX4" fmla="*/ 0 w 3018787"/>
              <a:gd name="connsiteY4" fmla="*/ 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8787" h="360040">
                <a:moveTo>
                  <a:pt x="0" y="0"/>
                </a:moveTo>
                <a:lnTo>
                  <a:pt x="2919727" y="0"/>
                </a:lnTo>
                <a:lnTo>
                  <a:pt x="3018787" y="360040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solidFill>
            <a:srgbClr val="027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6520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ru-RU" sz="1400" dirty="0" smtClean="0">
                <a:solidFill>
                  <a:schemeClr val="bg1"/>
                </a:solidFill>
              </a:rPr>
              <a:t>. Структура затрат в сфере водоотведения ООО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smtClean="0">
                <a:solidFill>
                  <a:schemeClr val="bg1"/>
                </a:solidFill>
              </a:rPr>
              <a:t>СМЭУ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err="1" smtClean="0">
                <a:solidFill>
                  <a:schemeClr val="bg1"/>
                </a:solidFill>
              </a:rPr>
              <a:t>Заневка</a:t>
            </a:r>
            <a:r>
              <a:rPr lang="en-US" sz="1400" dirty="0" smtClean="0">
                <a:solidFill>
                  <a:schemeClr val="bg1"/>
                </a:solidFill>
              </a:rPr>
              <a:t>”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18816" r="2254" b="19315"/>
          <a:stretch/>
        </p:blipFill>
        <p:spPr bwMode="auto">
          <a:xfrm>
            <a:off x="71500" y="479246"/>
            <a:ext cx="5246704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3754"/>
              </p:ext>
            </p:extLst>
          </p:nvPr>
        </p:nvGraphicFramePr>
        <p:xfrm>
          <a:off x="5400092" y="519522"/>
          <a:ext cx="3636404" cy="3394074"/>
        </p:xfrm>
        <a:graphic>
          <a:graphicData uri="http://schemas.openxmlformats.org/drawingml/2006/table">
            <a:tbl>
              <a:tblPr/>
              <a:tblGrid>
                <a:gridCol w="2708529"/>
                <a:gridCol w="927875"/>
              </a:tblGrid>
              <a:tr h="2651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Себестоимость  (затраты на содержание сетей + затраты на оплату сточных вод, переданных на очистку ГУП "Водоканал СПб"),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Операционные расходы (расходы на оплату труда и отчисления на социальные нужды, общепроизводственные (цеховые) расходы, прочие прямые расходы, ремонтные расходы, прочие административные расходы)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45 983,97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энергетические ресурсы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12 185,34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арендную плату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2 552,29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основных средств, относимых к объектам ЦС водоснабжения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51 151,86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объемов сточных вод, переданных на очистку другим организациям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129 240,16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Общепроизводственные (цеховые) расходы (неподконтрольные расходы)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149,57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расходы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(неподконтрольные расходы)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Сбытовые расходы гарантирующих организаций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4 077,05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Расходы, связанные с уплатой налогов и сборов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22 363,28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Неподконтрольные расходы (расходы на обслуживание бесхозяйных сетей)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4 208,02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затрат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271 992,89</a:t>
                      </a:r>
                    </a:p>
                  </a:txBody>
                  <a:tcPr marL="5079" marR="5079" marT="50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03730" y="3866354"/>
            <a:ext cx="3876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принимаемых сточных вод от населения составляет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- 92,82%,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потребителей -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7,18%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80275"/>
              </p:ext>
            </p:extLst>
          </p:nvPr>
        </p:nvGraphicFramePr>
        <p:xfrm>
          <a:off x="5400092" y="4155926"/>
          <a:ext cx="3636404" cy="864096"/>
        </p:xfrm>
        <a:graphic>
          <a:graphicData uri="http://schemas.openxmlformats.org/drawingml/2006/table">
            <a:tbl>
              <a:tblPr/>
              <a:tblGrid>
                <a:gridCol w="907001"/>
                <a:gridCol w="898603"/>
                <a:gridCol w="671853"/>
                <a:gridCol w="1158947"/>
              </a:tblGrid>
              <a:tr h="656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Экономически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обоснованный тариф на водоотведение, руб./м3 (с НДС)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для населения, руб./м3 (с НДС)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оплаты населением,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Планируемая сумма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межтарифной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разницы в 2023 году,                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28 260,51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500" y="1311610"/>
            <a:ext cx="286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Диаграмма структуры себестоимости</a:t>
            </a:r>
            <a:endParaRPr lang="ru-RU" sz="12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16517"/>
              </p:ext>
            </p:extLst>
          </p:nvPr>
        </p:nvGraphicFramePr>
        <p:xfrm>
          <a:off x="-1315987" y="1707654"/>
          <a:ext cx="7095453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2159732" y="2751770"/>
            <a:ext cx="68407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231740" y="2139702"/>
            <a:ext cx="61206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861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облож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13731</TotalTime>
  <Words>560</Words>
  <Application>Microsoft Office PowerPoint</Application>
  <PresentationFormat>Экран (16:9)</PresentationFormat>
  <Paragraphs>82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обложка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 Олегиевич Окромелидзе</cp:lastModifiedBy>
  <cp:revision>766</cp:revision>
  <cp:lastPrinted>2023-05-31T13:40:56Z</cp:lastPrinted>
  <dcterms:created xsi:type="dcterms:W3CDTF">2017-06-05T11:47:59Z</dcterms:created>
  <dcterms:modified xsi:type="dcterms:W3CDTF">2023-09-13T06:33:35Z</dcterms:modified>
</cp:coreProperties>
</file>